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81" r:id="rId3"/>
    <p:sldId id="282" r:id="rId4"/>
    <p:sldId id="274" r:id="rId5"/>
    <p:sldId id="278" r:id="rId6"/>
    <p:sldId id="283" r:id="rId7"/>
    <p:sldId id="284" r:id="rId8"/>
    <p:sldId id="285" r:id="rId9"/>
    <p:sldId id="286" r:id="rId10"/>
    <p:sldId id="287" r:id="rId11"/>
    <p:sldId id="273" r:id="rId12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F4740A"/>
    <a:srgbClr val="004A8E"/>
    <a:srgbClr val="0059C4"/>
    <a:srgbClr val="336699"/>
    <a:srgbClr val="EF2E07"/>
    <a:srgbClr val="0066FF"/>
    <a:srgbClr val="F0F5FA"/>
    <a:srgbClr val="CC0000"/>
    <a:srgbClr val="666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3550" autoAdjust="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ACA34D16-8653-4454-A16B-B83223103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37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55E4B4-6C23-489A-B2AA-4BCCA5F6970B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05BE75-5E47-4490-93B1-030BCEAB6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0234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D0941B-0721-4808-A66C-747086467CD8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spcAft>
                <a:spcPts val="1200"/>
              </a:spcAft>
            </a:pPr>
            <a:r>
              <a:rPr lang="ru-RU" sz="2000" dirty="0" smtClean="0"/>
              <a:t>Реализованные сервисы сервера:</a:t>
            </a:r>
          </a:p>
          <a:p>
            <a:pPr marL="3429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«Партнеры» </a:t>
            </a:r>
            <a:r>
              <a:rPr lang="ru-RU" sz="2000" dirty="0" smtClean="0"/>
              <a:t>- сервис управления доступом к услугам</a:t>
            </a:r>
          </a:p>
          <a:p>
            <a:pPr marL="3429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«Словари»</a:t>
            </a:r>
            <a:r>
              <a:rPr lang="ru-RU" sz="2000" dirty="0" smtClean="0"/>
              <a:t> - сервис для получения справочной информации и синхронизации данных с информационной системой</a:t>
            </a:r>
          </a:p>
          <a:p>
            <a:pPr marL="3429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«Информация» </a:t>
            </a:r>
            <a:r>
              <a:rPr lang="ru-RU" sz="2000" dirty="0" smtClean="0"/>
              <a:t>- сервис для получения специализированной информации про запчасти и их свойства</a:t>
            </a:r>
          </a:p>
          <a:p>
            <a:pPr marL="3429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«Подбор» </a:t>
            </a:r>
            <a:r>
              <a:rPr lang="ru-RU" sz="2000" dirty="0" smtClean="0"/>
              <a:t>- сервис предоставляющий возможности поиска и подбора деталей из специализированных каталогов шин, дисков, масел и т.д.</a:t>
            </a:r>
          </a:p>
          <a:p>
            <a:pPr marL="3429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«Оригинальные каталоги» </a:t>
            </a:r>
            <a:r>
              <a:rPr lang="ru-RU" sz="2000" dirty="0" smtClean="0"/>
              <a:t>- сервис для поиска информации по </a:t>
            </a:r>
            <a:r>
              <a:rPr lang="en-US" sz="2000" dirty="0" smtClean="0"/>
              <a:t>VIN </a:t>
            </a:r>
            <a:r>
              <a:rPr lang="ru-RU" sz="2000" dirty="0" smtClean="0"/>
              <a:t>коду автомобиля или номеру кузова</a:t>
            </a:r>
          </a:p>
          <a:p>
            <a:pPr marL="3429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«Веб прайс-листы» </a:t>
            </a:r>
            <a:r>
              <a:rPr lang="ru-RU" sz="2000" dirty="0" smtClean="0"/>
              <a:t>- сервис для получения актуальной информации о ценах поставщиков</a:t>
            </a:r>
          </a:p>
          <a:p>
            <a:pPr marL="3429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«Рабочий лист» </a:t>
            </a:r>
            <a:r>
              <a:rPr lang="ru-RU" sz="2000" dirty="0" smtClean="0"/>
              <a:t>- сервис для работы с пользовательскими данными, сохранения истории работы с автомобилями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5BE75-5E47-4490-93B1-030BCEAB672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24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Особенности заполнения</a:t>
            </a:r>
            <a:r>
              <a:rPr lang="ru-RU" baseline="0" dirty="0" smtClean="0"/>
              <a:t> данных – валидные е-мейл и данные организации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5BE75-5E47-4490-93B1-030BCEAB672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Особенности заполнения</a:t>
            </a:r>
            <a:r>
              <a:rPr lang="ru-RU" baseline="0" dirty="0" smtClean="0"/>
              <a:t> данных – валидные е-мейл и данные организации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5BE75-5E47-4490-93B1-030BCEAB672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3"/>
          <p:cNvSpPr>
            <a:spLocks noGrp="1"/>
          </p:cNvSpPr>
          <p:nvPr>
            <p:ph sz="half" idx="2"/>
          </p:nvPr>
        </p:nvSpPr>
        <p:spPr>
          <a:xfrm>
            <a:off x="395536" y="2348880"/>
            <a:ext cx="8352928" cy="3528392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2400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9" name="Заголовок 9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F4740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1"/>
          </p:nvPr>
        </p:nvSpPr>
        <p:spPr>
          <a:xfrm>
            <a:off x="395536" y="6237288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4740A"/>
                </a:solidFill>
              </a:defRPr>
            </a:lvl1pPr>
          </a:lstStyle>
          <a:p>
            <a:pPr>
              <a:defRPr/>
            </a:pPr>
            <a:fld id="{67D1572F-A3B5-4A07-9F34-8C540EB32C1B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492500" y="260350"/>
            <a:ext cx="5472113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бъект 3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5832648" cy="935881"/>
          </a:xfrm>
        </p:spPr>
        <p:txBody>
          <a:bodyPr anchor="ctr"/>
          <a:lstStyle>
            <a:lvl1pPr marL="0" indent="0" algn="r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1600" b="1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95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2348880"/>
            <a:ext cx="8352928" cy="3528392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defRPr sz="2400"/>
            </a:lvl1pPr>
            <a:lvl2pPr marL="742950" indent="-28575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1143000" indent="-22860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Char char="•"/>
              <a:defRPr sz="1800"/>
            </a:lvl4pPr>
            <a:lvl5pPr marL="2057400" indent="-22860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Заголовок 9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F4740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>
          <a:xfrm>
            <a:off x="395536" y="6237288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4740A"/>
                </a:solidFill>
              </a:defRPr>
            </a:lvl1pPr>
          </a:lstStyle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492500" y="260350"/>
            <a:ext cx="5472113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бъект 3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5832648" cy="935881"/>
          </a:xfrm>
        </p:spPr>
        <p:txBody>
          <a:bodyPr anchor="ctr"/>
          <a:lstStyle>
            <a:lvl1pPr marL="0" indent="0" algn="r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1600" b="1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5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исунок широки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2348880"/>
            <a:ext cx="4104456" cy="3528392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defRPr sz="2400"/>
            </a:lvl1pPr>
            <a:lvl2pPr marL="742950" indent="-28575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1143000" indent="-22860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Char char="•"/>
              <a:defRPr sz="1800"/>
            </a:lvl3pPr>
            <a:lvl4pPr marL="1600200" indent="-22860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Char char="•"/>
              <a:defRPr sz="1800"/>
            </a:lvl4pPr>
            <a:lvl5pPr marL="2057400" indent="-22860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4644008" y="2348880"/>
            <a:ext cx="4104456" cy="3528392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11" name="Заголовок 9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F4740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Дата 2"/>
          <p:cNvSpPr>
            <a:spLocks noGrp="1"/>
          </p:cNvSpPr>
          <p:nvPr>
            <p:ph type="dt" sz="half" idx="14"/>
          </p:nvPr>
        </p:nvSpPr>
        <p:spPr>
          <a:xfrm>
            <a:off x="395536" y="6237288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4740A"/>
                </a:solidFill>
              </a:defRPr>
            </a:lvl1pPr>
          </a:lstStyle>
          <a:p>
            <a:pPr>
              <a:defRPr/>
            </a:pPr>
            <a:fld id="{5F86B1A9-383E-458E-9C12-91EC68F2E12B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492500" y="260350"/>
            <a:ext cx="5472113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бъект 3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5832648" cy="935881"/>
          </a:xfrm>
        </p:spPr>
        <p:txBody>
          <a:bodyPr anchor="ctr"/>
          <a:lstStyle>
            <a:lvl1pPr marL="0" indent="0" algn="r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1600" b="1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238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широки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348880"/>
            <a:ext cx="4104456" cy="3528392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defRPr sz="2400"/>
            </a:lvl1pPr>
            <a:lvl2pPr marL="742950" indent="-28575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1143000" indent="-22860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Char char="•"/>
              <a:defRPr sz="1800"/>
            </a:lvl3pPr>
            <a:lvl4pPr marL="1600200" indent="-22860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Char char="•"/>
              <a:defRPr sz="1800"/>
            </a:lvl4pPr>
            <a:lvl5pPr marL="2057400" indent="-22860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395536" y="2348880"/>
            <a:ext cx="4104456" cy="3528392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11" name="Заголовок 9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F4740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Дата 2"/>
          <p:cNvSpPr>
            <a:spLocks noGrp="1"/>
          </p:cNvSpPr>
          <p:nvPr>
            <p:ph type="dt" sz="half" idx="14"/>
          </p:nvPr>
        </p:nvSpPr>
        <p:spPr>
          <a:xfrm>
            <a:off x="395536" y="6237288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4740A"/>
                </a:solidFill>
              </a:defRPr>
            </a:lvl1pPr>
          </a:lstStyle>
          <a:p>
            <a:pPr>
              <a:defRPr/>
            </a:pPr>
            <a:fld id="{3BDA14C2-E01D-42E2-88D7-B6C4691FD42C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492500" y="260350"/>
            <a:ext cx="5472113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бъект 3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5832648" cy="935881"/>
          </a:xfrm>
        </p:spPr>
        <p:txBody>
          <a:bodyPr anchor="ctr"/>
          <a:lstStyle>
            <a:lvl1pPr marL="0" indent="0" algn="r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1600" b="1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75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узки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2348880"/>
            <a:ext cx="5832648" cy="3528392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defRPr sz="2400"/>
            </a:lvl1pPr>
            <a:lvl2pPr marL="742950" indent="-28575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1143000" indent="-22860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Char char="•"/>
              <a:defRPr sz="1800"/>
            </a:lvl3pPr>
            <a:lvl4pPr marL="1600200" indent="-22860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Char char="•"/>
              <a:defRPr sz="1800"/>
            </a:lvl4pPr>
            <a:lvl5pPr marL="2057400" indent="-22860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6444208" y="2348880"/>
            <a:ext cx="2304256" cy="3528392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11" name="Заголовок 9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F4740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Дата 2"/>
          <p:cNvSpPr>
            <a:spLocks noGrp="1"/>
          </p:cNvSpPr>
          <p:nvPr>
            <p:ph type="dt" sz="half" idx="14"/>
          </p:nvPr>
        </p:nvSpPr>
        <p:spPr>
          <a:xfrm>
            <a:off x="395536" y="6237288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4740A"/>
                </a:solidFill>
              </a:defRPr>
            </a:lvl1pPr>
          </a:lstStyle>
          <a:p>
            <a:pPr>
              <a:defRPr/>
            </a:pPr>
            <a:fld id="{F32D24BD-6E39-46BF-BC03-89276E450219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492500" y="260350"/>
            <a:ext cx="5472113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бъект 3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5832648" cy="935881"/>
          </a:xfrm>
        </p:spPr>
        <p:txBody>
          <a:bodyPr anchor="ctr"/>
          <a:lstStyle>
            <a:lvl1pPr marL="0" indent="0" algn="r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1600" b="1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34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узки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5816" y="2348880"/>
            <a:ext cx="5832648" cy="3528392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defRPr sz="2400"/>
            </a:lvl1pPr>
            <a:lvl2pPr marL="742950" indent="-28575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1143000" indent="-22860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Char char="•"/>
              <a:defRPr sz="1800"/>
            </a:lvl3pPr>
            <a:lvl4pPr marL="1600200" indent="-22860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Char char="•"/>
              <a:defRPr sz="1800"/>
            </a:lvl4pPr>
            <a:lvl5pPr marL="2057400" indent="-22860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395536" y="2348880"/>
            <a:ext cx="2304256" cy="3528392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5" name="Дата 2"/>
          <p:cNvSpPr>
            <a:spLocks noGrp="1"/>
          </p:cNvSpPr>
          <p:nvPr>
            <p:ph type="dt" sz="half" idx="14"/>
          </p:nvPr>
        </p:nvSpPr>
        <p:spPr>
          <a:xfrm>
            <a:off x="395536" y="6237288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4740A"/>
                </a:solidFill>
              </a:defRPr>
            </a:lvl1pPr>
          </a:lstStyle>
          <a:p>
            <a:pPr>
              <a:defRPr/>
            </a:pPr>
            <a:fld id="{B9ACBE3E-D6A9-44C7-9773-192B3AC9837A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492500" y="260350"/>
            <a:ext cx="5472113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бъект 3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5832648" cy="935881"/>
          </a:xfrm>
        </p:spPr>
        <p:txBody>
          <a:bodyPr anchor="ctr"/>
          <a:lstStyle>
            <a:lvl1pPr marL="0" indent="0" algn="r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1600" b="1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09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395536" y="2348880"/>
            <a:ext cx="8352928" cy="3528392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defRPr sz="2400"/>
            </a:lvl1pPr>
            <a:lvl2pPr marL="742950" indent="-28575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1143000" indent="-22860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Char char="•"/>
              <a:defRPr sz="1800"/>
            </a:lvl4pPr>
            <a:lvl5pPr marL="2057400" indent="-22860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Заголовок 9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F4740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>
          <a:xfrm>
            <a:off x="395536" y="6237288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4740A"/>
                </a:solidFill>
              </a:defRPr>
            </a:lvl1pPr>
          </a:lstStyle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5"/>
          </p:nvPr>
        </p:nvSpPr>
        <p:spPr>
          <a:xfrm>
            <a:off x="3124200" y="623731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Объект 3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5832648" cy="935881"/>
          </a:xfrm>
        </p:spPr>
        <p:txBody>
          <a:bodyPr anchor="ctr"/>
          <a:lstStyle>
            <a:lvl1pPr marL="0" indent="0" algn="r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1600" b="1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84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>
          <a:xfrm>
            <a:off x="395536" y="6237288"/>
            <a:ext cx="2133600" cy="365125"/>
          </a:xfrm>
        </p:spPr>
        <p:txBody>
          <a:bodyPr/>
          <a:lstStyle>
            <a:lvl1pPr>
              <a:defRPr sz="1600" b="1">
                <a:solidFill>
                  <a:srgbClr val="F4740A"/>
                </a:solidFill>
              </a:defRPr>
            </a:lvl1pPr>
          </a:lstStyle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5832648" cy="935881"/>
          </a:xfrm>
        </p:spPr>
        <p:txBody>
          <a:bodyPr anchor="ctr"/>
          <a:lstStyle>
            <a:lvl1pPr marL="0" indent="0" algn="r">
              <a:spcBef>
                <a:spcPts val="600"/>
              </a:spcBef>
              <a:spcAft>
                <a:spcPts val="1200"/>
              </a:spcAft>
              <a:buClr>
                <a:schemeClr val="accent6"/>
              </a:buClr>
              <a:buNone/>
              <a:defRPr sz="1600" b="1"/>
            </a:lvl1pPr>
            <a:lvl2pPr marL="457200" indent="0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itchFamily="34" charset="0"/>
              <a:buNone/>
              <a:defRPr sz="2400"/>
            </a:lvl2pPr>
            <a:lvl3pPr marL="914400" indent="0">
              <a:spcBef>
                <a:spcPts val="400"/>
              </a:spcBef>
              <a:spcAft>
                <a:spcPts val="800"/>
              </a:spcAft>
              <a:buClr>
                <a:schemeClr val="accent6"/>
              </a:buClr>
              <a:buFont typeface="Arial" pitchFamily="34" charset="0"/>
              <a:buNone/>
              <a:defRPr sz="1800"/>
            </a:lvl3pPr>
            <a:lvl4pPr marL="1371600" indent="0">
              <a:spcBef>
                <a:spcPts val="400"/>
              </a:spcBef>
              <a:spcAft>
                <a:spcPts val="600"/>
              </a:spcAft>
              <a:buClr>
                <a:srgbClr val="336699"/>
              </a:buClr>
              <a:buFont typeface="Arial" pitchFamily="34" charset="0"/>
              <a:buNone/>
              <a:defRPr sz="1800"/>
            </a:lvl4pPr>
            <a:lvl5pPr marL="1828800" indent="0">
              <a:spcBef>
                <a:spcPts val="400"/>
              </a:spcBef>
              <a:spcAft>
                <a:spcPts val="400"/>
              </a:spcAft>
              <a:buClr>
                <a:srgbClr val="F4740A"/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85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4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16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088"/>
            <a:ext cx="91440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rgbClr val="F4740A"/>
                </a:solidFill>
                <a:latin typeface="Arial" charset="0"/>
              </a:defRPr>
            </a:lvl1pPr>
          </a:lstStyle>
          <a:p>
            <a:pPr>
              <a:defRPr/>
            </a:pPr>
            <a:fld id="{47E5139F-431D-443C-8DC4-82A9178418E8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62536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pic>
        <p:nvPicPr>
          <p:cNvPr id="1033" name="Picture 10" descr="C:\Users\aliosm\Desktop\logo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86" y="361231"/>
            <a:ext cx="21050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Номер слайда 4"/>
          <p:cNvSpPr txBox="1">
            <a:spLocks/>
          </p:cNvSpPr>
          <p:nvPr userDrawn="1"/>
        </p:nvSpPr>
        <p:spPr>
          <a:xfrm>
            <a:off x="6372200" y="6237312"/>
            <a:ext cx="2343150" cy="388938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b="1" dirty="0" smtClean="0">
                <a:solidFill>
                  <a:srgbClr val="F4740A"/>
                </a:solidFill>
              </a:rPr>
              <a:t>Слайд </a:t>
            </a:r>
            <a:fld id="{6B6E07DD-CA88-455F-A1E7-8BD02597D1C1}" type="slidenum">
              <a:rPr lang="ru-RU" sz="1600" b="1" smtClean="0">
                <a:solidFill>
                  <a:srgbClr val="F4740A"/>
                </a:solidFill>
              </a:rPr>
              <a:pPr>
                <a:defRPr/>
              </a:pPr>
              <a:t>‹#›</a:t>
            </a:fld>
            <a:endParaRPr lang="ru-RU" sz="1500" b="1" dirty="0">
              <a:solidFill>
                <a:srgbClr val="F4740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8333"/>
            <a:ext cx="9144000" cy="5514975"/>
          </a:xfrm>
          <a:prstGeom prst="rect">
            <a:avLst/>
          </a:prstGeom>
        </p:spPr>
      </p:pic>
      <p:sp>
        <p:nvSpPr>
          <p:cNvPr id="9221" name="Rectangle 2"/>
          <p:cNvSpPr txBox="1">
            <a:spLocks noChangeArrowheads="1"/>
          </p:cNvSpPr>
          <p:nvPr/>
        </p:nvSpPr>
        <p:spPr bwMode="auto">
          <a:xfrm>
            <a:off x="323528" y="1484635"/>
            <a:ext cx="8569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ts val="4000"/>
              </a:lnSpc>
            </a:pPr>
            <a:r>
              <a:rPr lang="ru-RU" sz="3200" b="1" dirty="0" smtClean="0">
                <a:solidFill>
                  <a:srgbClr val="F4740A"/>
                </a:solidFill>
              </a:rPr>
              <a:t>Обзор и возможности решения</a:t>
            </a:r>
          </a:p>
          <a:p>
            <a:pPr algn="l" eaLnBrk="1" hangingPunct="1">
              <a:lnSpc>
                <a:spcPts val="4000"/>
              </a:lnSpc>
            </a:pPr>
            <a:r>
              <a:rPr lang="ru-RU" sz="3200" b="1" dirty="0" smtClean="0">
                <a:solidFill>
                  <a:srgbClr val="F4740A"/>
                </a:solidFill>
              </a:rPr>
              <a:t>«</a:t>
            </a:r>
            <a:r>
              <a:rPr lang="ru-RU" sz="3200" b="1" dirty="0">
                <a:solidFill>
                  <a:srgbClr val="F4740A"/>
                </a:solidFill>
              </a:rPr>
              <a:t>Альфа-авто: «Помощник продаж»</a:t>
            </a:r>
          </a:p>
        </p:txBody>
      </p:sp>
      <p:sp>
        <p:nvSpPr>
          <p:cNvPr id="9222" name="Объект 2"/>
          <p:cNvSpPr txBox="1">
            <a:spLocks/>
          </p:cNvSpPr>
          <p:nvPr/>
        </p:nvSpPr>
        <p:spPr bwMode="auto">
          <a:xfrm>
            <a:off x="323528" y="3068960"/>
            <a:ext cx="84963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ts val="24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Кутыгин Алексей, руководитель проектов ДОР «1С-Рарус»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395536" y="2708920"/>
            <a:ext cx="8352928" cy="3168352"/>
          </a:xfrm>
        </p:spPr>
        <p:txBody>
          <a:bodyPr/>
          <a:lstStyle/>
          <a:p>
            <a:r>
              <a:rPr lang="ru-RU" sz="2200" dirty="0" smtClean="0"/>
              <a:t>Настройка параметров доступа к сервису</a:t>
            </a:r>
          </a:p>
          <a:p>
            <a:r>
              <a:rPr lang="ru-RU" sz="2200" dirty="0" smtClean="0"/>
              <a:t>Синхронизация основных словарей</a:t>
            </a:r>
          </a:p>
          <a:p>
            <a:r>
              <a:rPr lang="ru-RU" sz="2200" dirty="0" smtClean="0"/>
              <a:t>Управление пользователями</a:t>
            </a:r>
          </a:p>
          <a:p>
            <a:r>
              <a:rPr lang="ru-RU" sz="2200" dirty="0" smtClean="0"/>
              <a:t>Управление услугами сервиса</a:t>
            </a:r>
          </a:p>
          <a:p>
            <a:r>
              <a:rPr lang="ru-RU" sz="2200" dirty="0" smtClean="0"/>
              <a:t>Электронная версия инструкции по эксплуатации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cs typeface="Microsoft Sans Serif" panose="020B0604020202020204" pitchFamily="34" charset="0"/>
              </a:rPr>
              <a:t>Инструкция по настройке и использованию «Помощника продаж»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</a:t>
            </a:r>
            <a:r>
              <a:rPr lang="ru-RU" dirty="0" smtClean="0"/>
              <a:t>»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81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3025"/>
            <a:ext cx="9144000" cy="5514975"/>
          </a:xfrm>
          <a:prstGeom prst="rect">
            <a:avLst/>
          </a:prstGeom>
        </p:spPr>
      </p:pic>
      <p:sp>
        <p:nvSpPr>
          <p:cNvPr id="14340" name="Заголовок 2"/>
          <p:cNvSpPr>
            <a:spLocks noGrp="1"/>
          </p:cNvSpPr>
          <p:nvPr>
            <p:ph type="title" idx="4294967295"/>
          </p:nvPr>
        </p:nvSpPr>
        <p:spPr bwMode="auto">
          <a:xfrm>
            <a:off x="395536" y="2348880"/>
            <a:ext cx="835292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4800" dirty="0" smtClean="0"/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С радостью отвечу</a:t>
            </a:r>
            <a:r>
              <a:rPr lang="en-US" sz="2800" dirty="0" smtClean="0"/>
              <a:t> </a:t>
            </a:r>
            <a:r>
              <a:rPr lang="ru-RU" sz="2800" dirty="0" smtClean="0"/>
              <a:t>на Ваши вопросы</a:t>
            </a:r>
            <a:r>
              <a:rPr lang="ru-RU" sz="2800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e-mail</a:t>
            </a:r>
            <a:r>
              <a:rPr lang="ru-RU" sz="2800" dirty="0" smtClean="0"/>
              <a:t>:</a:t>
            </a:r>
            <a:r>
              <a:rPr lang="en-US" sz="2800" dirty="0" smtClean="0"/>
              <a:t> sa@rarus.ru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200" dirty="0" smtClean="0"/>
              <a:t>Обзор возможностей</a:t>
            </a:r>
          </a:p>
          <a:p>
            <a:r>
              <a:rPr lang="ru-RU" sz="2200" dirty="0" smtClean="0"/>
              <a:t>«Рабочий лист» - запчасти для автомобиля</a:t>
            </a:r>
          </a:p>
          <a:p>
            <a:r>
              <a:rPr lang="ru-RU" sz="2200" dirty="0" smtClean="0"/>
              <a:t>Сервис «Иллюстрированные каталоги»</a:t>
            </a:r>
          </a:p>
          <a:p>
            <a:r>
              <a:rPr lang="ru-RU" sz="2200" dirty="0" smtClean="0"/>
              <a:t>Сервис «Подбор»</a:t>
            </a:r>
          </a:p>
          <a:p>
            <a:r>
              <a:rPr lang="ru-RU" sz="2200" dirty="0" smtClean="0"/>
              <a:t>Сервис «Веб прайс-листы»</a:t>
            </a:r>
          </a:p>
          <a:p>
            <a:r>
              <a:rPr lang="ru-RU" sz="2200" dirty="0" smtClean="0"/>
              <a:t>Оперативное оформление документов отгрузки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>
                <a:cs typeface="Microsoft Sans Serif" panose="020B0604020202020204" pitchFamily="34" charset="0"/>
              </a:rPr>
              <a:t>«Помощник продаж». Решение для автобизнеса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</a:t>
            </a:r>
            <a:r>
              <a:rPr lang="ru-RU" dirty="0" smtClean="0"/>
              <a:t>»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03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200" dirty="0"/>
              <a:t>История работы с </a:t>
            </a:r>
            <a:r>
              <a:rPr lang="ru-RU" sz="2200" dirty="0" smtClean="0"/>
              <a:t>автомобилем</a:t>
            </a:r>
            <a:endParaRPr lang="ru-RU" sz="2200" dirty="0"/>
          </a:p>
          <a:p>
            <a:r>
              <a:rPr lang="ru-RU" sz="2200" dirty="0" smtClean="0"/>
              <a:t>Использование сервиса «Информация» в конфигурации</a:t>
            </a:r>
          </a:p>
          <a:p>
            <a:r>
              <a:rPr lang="ru-RU" sz="2200" dirty="0" smtClean="0"/>
              <a:t>Как получить демо-доступ к сервису</a:t>
            </a:r>
          </a:p>
          <a:p>
            <a:r>
              <a:rPr lang="ru-RU" sz="2200" dirty="0" smtClean="0"/>
              <a:t>Инструкция по настройке и использованию программы</a:t>
            </a:r>
          </a:p>
          <a:p>
            <a:r>
              <a:rPr lang="ru-RU" sz="2200" dirty="0" smtClean="0"/>
              <a:t>Ответы на вопросы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>
                <a:cs typeface="Microsoft Sans Serif" panose="020B0604020202020204" pitchFamily="34" charset="0"/>
              </a:rPr>
              <a:t>«Помощник продаж». Решение для автобизнеса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</a:t>
            </a:r>
            <a:r>
              <a:rPr lang="ru-RU" dirty="0" smtClean="0"/>
              <a:t>»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66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Дата 6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5D8CDA-D81B-49E3-A637-8A101CBC3AF8}" type="datetime4">
              <a:rPr lang="ru-RU" smtClean="0">
                <a:solidFill>
                  <a:srgbClr val="F4740A"/>
                </a:solidFill>
              </a:rPr>
              <a:pPr eaLnBrk="1" hangingPunct="1"/>
              <a:t>19 января 2016 г.</a:t>
            </a:fld>
            <a:endParaRPr lang="ru-RU" dirty="0" smtClean="0">
              <a:solidFill>
                <a:srgbClr val="F4740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продаж»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9" y="1484784"/>
            <a:ext cx="853294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Дата 6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5D8CDA-D81B-49E3-A637-8A101CBC3AF8}" type="datetime4">
              <a:rPr lang="ru-RU" smtClean="0">
                <a:solidFill>
                  <a:srgbClr val="F4740A"/>
                </a:solidFill>
              </a:rPr>
              <a:pPr eaLnBrk="1" hangingPunct="1"/>
              <a:t>19 января 2016 г.</a:t>
            </a:fld>
            <a:endParaRPr lang="ru-RU" dirty="0" smtClean="0">
              <a:solidFill>
                <a:srgbClr val="F4740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продаж»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29" y="1700808"/>
            <a:ext cx="856796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2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200" dirty="0" smtClean="0"/>
              <a:t>Единый центр обработки запросов и потребностей владельца автомобиля</a:t>
            </a:r>
          </a:p>
          <a:p>
            <a:r>
              <a:rPr lang="ru-RU" sz="2200" dirty="0" smtClean="0"/>
              <a:t>Поиск деталей для автомобиля</a:t>
            </a:r>
          </a:p>
          <a:p>
            <a:r>
              <a:rPr lang="ru-RU" sz="2200" dirty="0" smtClean="0"/>
              <a:t>Поиск предложений поставки найденных деталей</a:t>
            </a:r>
          </a:p>
          <a:p>
            <a:r>
              <a:rPr lang="ru-RU" sz="2200" dirty="0" smtClean="0"/>
              <a:t>Совместная работа менеджеров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/>
              <a:t>Оформление документов для покупателя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/>
              <a:t>Контроль целостности запроса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/>
              <a:t>Группировка деталей при оформлении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cs typeface="Microsoft Sans Serif" panose="020B0604020202020204" pitchFamily="34" charset="0"/>
              </a:rPr>
              <a:t>«Рабочий лист» - запчасти для автомобиля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</a:t>
            </a:r>
            <a:r>
              <a:rPr lang="ru-RU" dirty="0" smtClean="0"/>
              <a:t>»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2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200" dirty="0" smtClean="0"/>
              <a:t>Фиксация даты обращения к автомобилю</a:t>
            </a:r>
          </a:p>
          <a:p>
            <a:r>
              <a:rPr lang="ru-RU" sz="2200" dirty="0" smtClean="0"/>
              <a:t>Назначение тегов для автомобиля и поиск с их помощью</a:t>
            </a:r>
          </a:p>
          <a:p>
            <a:r>
              <a:rPr lang="ru-RU" sz="2200" dirty="0" smtClean="0"/>
              <a:t>Доступные настройки поиска</a:t>
            </a:r>
          </a:p>
          <a:p>
            <a:r>
              <a:rPr lang="ru-RU" sz="2200" dirty="0" smtClean="0"/>
              <a:t>Открытие рабочего листа или каталогов для подбора деталей из истории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cs typeface="Microsoft Sans Serif" panose="020B0604020202020204" pitchFamily="34" charset="0"/>
              </a:rPr>
              <a:t>«История автомобилей» - инструмент менеджера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</a:t>
            </a:r>
            <a:r>
              <a:rPr lang="ru-RU" dirty="0" smtClean="0"/>
              <a:t>»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4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395536" y="2708920"/>
            <a:ext cx="8352928" cy="3168352"/>
          </a:xfrm>
        </p:spPr>
        <p:txBody>
          <a:bodyPr/>
          <a:lstStyle/>
          <a:p>
            <a:r>
              <a:rPr lang="ru-RU" sz="2200" dirty="0" smtClean="0"/>
              <a:t>Получение аналогов при поиске предложений поставки</a:t>
            </a:r>
          </a:p>
          <a:p>
            <a:r>
              <a:rPr lang="ru-RU" sz="2200" dirty="0" smtClean="0"/>
              <a:t>Получение информации об автозапчастях из сервиса</a:t>
            </a:r>
          </a:p>
          <a:p>
            <a:r>
              <a:rPr lang="ru-RU" sz="2200" dirty="0" smtClean="0"/>
              <a:t>Быстрое создание новых производителей и номенклатуры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cs typeface="Microsoft Sans Serif" panose="020B0604020202020204" pitchFamily="34" charset="0"/>
              </a:rPr>
              <a:t>Сервис «Информация» - расширение возможностей поиска в локальной базе.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</a:t>
            </a:r>
            <a:r>
              <a:rPr lang="ru-RU" dirty="0" smtClean="0"/>
              <a:t>»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9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395536" y="2708920"/>
            <a:ext cx="8352928" cy="3168352"/>
          </a:xfrm>
        </p:spPr>
        <p:txBody>
          <a:bodyPr/>
          <a:lstStyle/>
          <a:p>
            <a:r>
              <a:rPr lang="ru-RU" sz="2200" dirty="0" smtClean="0"/>
              <a:t>Версия конфигурации не ниже 5.1.04.06</a:t>
            </a:r>
          </a:p>
          <a:p>
            <a:r>
              <a:rPr lang="ru-RU" sz="2200" dirty="0" smtClean="0"/>
              <a:t>Открытие формы заявки на демо-доступ из конфигурации</a:t>
            </a:r>
          </a:p>
          <a:p>
            <a:r>
              <a:rPr lang="ru-RU" sz="2200" dirty="0" smtClean="0"/>
              <a:t>Особенности заполнения данных в заявке</a:t>
            </a:r>
          </a:p>
          <a:p>
            <a:r>
              <a:rPr lang="ru-RU" sz="2200" dirty="0" smtClean="0"/>
              <a:t>Настройка параметров сервиса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cs typeface="Microsoft Sans Serif" panose="020B0604020202020204" pitchFamily="34" charset="0"/>
              </a:rPr>
              <a:t>Получение демо-доступа к сервису «Помощник продаж»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5A476-669A-4283-95B9-51C1CC81A18F}" type="datetime4">
              <a:rPr lang="ru-RU" smtClean="0"/>
              <a:pPr>
                <a:defRPr/>
              </a:pPr>
              <a:t>19 января 2016 г.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2"/>
          </p:nvPr>
        </p:nvSpPr>
        <p:spPr>
          <a:xfrm>
            <a:off x="2915816" y="116632"/>
            <a:ext cx="6228184" cy="935881"/>
          </a:xfrm>
        </p:spPr>
        <p:txBody>
          <a:bodyPr/>
          <a:lstStyle/>
          <a:p>
            <a:r>
              <a:rPr lang="ru-RU" dirty="0"/>
              <a:t>Обзор и возможности «Альфа-авто: «Помощник продаж</a:t>
            </a:r>
            <a:r>
              <a:rPr lang="ru-RU" dirty="0" smtClean="0"/>
              <a:t>»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83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3558</TotalTime>
  <Words>480</Words>
  <Application>Microsoft Office PowerPoint</Application>
  <PresentationFormat>Экран (4:3)</PresentationFormat>
  <Paragraphs>77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«Помощник продаж». Решение для автобизнеса</vt:lpstr>
      <vt:lpstr>«Помощник продаж». Решение для автобизнеса</vt:lpstr>
      <vt:lpstr>Презентация PowerPoint</vt:lpstr>
      <vt:lpstr>Презентация PowerPoint</vt:lpstr>
      <vt:lpstr>«Рабочий лист» - запчасти для автомобиля</vt:lpstr>
      <vt:lpstr>«История автомобилей» - инструмент менеджера</vt:lpstr>
      <vt:lpstr>Сервис «Информация» - расширение возможностей поиска в локальной базе.</vt:lpstr>
      <vt:lpstr>Получение демо-доступа к сервису «Помощник продаж»</vt:lpstr>
      <vt:lpstr>Инструкция по настройке и использованию «Помощника продаж»</vt:lpstr>
      <vt:lpstr>Спасибо за внимание! С радостью отвечу на Ваши вопросы. e-mail: sa@rarus.ru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Portable</dc:creator>
  <cp:lastModifiedBy>Кутыгин</cp:lastModifiedBy>
  <cp:revision>218</cp:revision>
  <dcterms:created xsi:type="dcterms:W3CDTF">2011-12-27T11:00:07Z</dcterms:created>
  <dcterms:modified xsi:type="dcterms:W3CDTF">2016-01-19T07:45:08Z</dcterms:modified>
</cp:coreProperties>
</file>