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24"/>
    <a:srgbClr val="F48122"/>
    <a:srgbClr val="F58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8" autoAdjust="0"/>
  </p:normalViewPr>
  <p:slideViewPr>
    <p:cSldViewPr>
      <p:cViewPr>
        <p:scale>
          <a:sx n="95" d="100"/>
          <a:sy n="95" d="100"/>
        </p:scale>
        <p:origin x="-2094" y="-5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AD8D-873D-42BB-8680-8A4DAD44456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CF084-300E-4E1A-AEB4-2174DD5A7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3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1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3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6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4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5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5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7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4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 descr="D:\РАБОТА\1C-РАРУС\Брендбук\Rarus_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5912"/>
            <a:ext cx="982816" cy="2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15B24"/>
          </a:solidFill>
          <a:latin typeface="Museo Sans Cyrl 300" pitchFamily="50" charset="-52"/>
          <a:ea typeface="Open Sans Light" pitchFamily="34" charset="0"/>
          <a:cs typeface="Open Sans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1C-РАРУС\КАССИР\Презентация (функциональная)\вариант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75355"/>
            <a:ext cx="4800600" cy="1225021"/>
          </a:xfrm>
        </p:spPr>
        <p:txBody>
          <a:bodyPr>
            <a:normAutofit/>
          </a:bodyPr>
          <a:lstStyle/>
          <a:p>
            <a:pPr algn="l"/>
            <a:r>
              <a:rPr lang="ru-RU" sz="4200" dirty="0" smtClean="0">
                <a:solidFill>
                  <a:srgbClr val="F15B24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1С-Рарус: Кассир</a:t>
            </a:r>
            <a:endParaRPr lang="en-US" sz="4200" dirty="0">
              <a:solidFill>
                <a:srgbClr val="F15B24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81300"/>
            <a:ext cx="3886200" cy="14478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15B2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Функциональная презентация</a:t>
            </a:r>
            <a:endParaRPr lang="en-US" sz="2000" dirty="0">
              <a:solidFill>
                <a:srgbClr val="F15B24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76035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Функциональные </a:t>
            </a:r>
            <a:r>
              <a:rPr lang="ru-RU" dirty="0" smtClean="0"/>
              <a:t>возможности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30480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300" dirty="0"/>
          </a:p>
          <a:p>
            <a:pPr fontAlgn="base">
              <a:buClr>
                <a:srgbClr val="F15B24"/>
              </a:buClr>
            </a:pPr>
            <a:r>
              <a:rPr lang="ru-RU" sz="1300" dirty="0" smtClean="0"/>
              <a:t>Продажи </a:t>
            </a:r>
            <a:r>
              <a:rPr lang="ru-RU" sz="1300" dirty="0"/>
              <a:t>по сформированным заказам: прием оплаты </a:t>
            </a:r>
            <a:r>
              <a:rPr lang="ru-RU" sz="1300" dirty="0" smtClean="0"/>
              <a:t>                     и </a:t>
            </a:r>
            <a:r>
              <a:rPr lang="ru-RU" sz="1300" dirty="0"/>
              <a:t>пробитие </a:t>
            </a:r>
            <a:r>
              <a:rPr lang="ru-RU" sz="1300" dirty="0" smtClean="0"/>
              <a:t>чека</a:t>
            </a:r>
          </a:p>
          <a:p>
            <a:pPr fontAlgn="base">
              <a:buClr>
                <a:srgbClr val="F15B24"/>
              </a:buClr>
            </a:pPr>
            <a:endParaRPr lang="ru-RU" sz="1300" dirty="0"/>
          </a:p>
          <a:p>
            <a:pPr fontAlgn="base">
              <a:buClr>
                <a:srgbClr val="F15B24"/>
              </a:buClr>
            </a:pPr>
            <a:r>
              <a:rPr lang="ru-RU" sz="1300" dirty="0"/>
              <a:t>О</a:t>
            </a:r>
            <a:r>
              <a:rPr lang="ru-RU" sz="1300" dirty="0" smtClean="0"/>
              <a:t>формление </a:t>
            </a:r>
            <a:r>
              <a:rPr lang="ru-RU" sz="1300" dirty="0"/>
              <a:t>заказа </a:t>
            </a:r>
            <a:r>
              <a:rPr lang="ru-RU" sz="1300" dirty="0" smtClean="0"/>
              <a:t>                       на </a:t>
            </a:r>
            <a:r>
              <a:rPr lang="ru-RU" sz="1300" dirty="0"/>
              <a:t>отсутствующий в магазине товар в интерфейсе </a:t>
            </a:r>
            <a:r>
              <a:rPr lang="ru-RU" sz="1300" dirty="0" smtClean="0"/>
              <a:t>кассира</a:t>
            </a:r>
          </a:p>
          <a:p>
            <a:pPr fontAlgn="base">
              <a:buClr>
                <a:srgbClr val="F15B24"/>
              </a:buClr>
            </a:pPr>
            <a:endParaRPr lang="ru-RU" sz="1300" dirty="0"/>
          </a:p>
          <a:p>
            <a:pPr fontAlgn="base">
              <a:buClr>
                <a:srgbClr val="F15B24"/>
              </a:buClr>
            </a:pPr>
            <a:r>
              <a:rPr lang="ru-RU" sz="1300" dirty="0" smtClean="0"/>
              <a:t>Учет </a:t>
            </a:r>
            <a:r>
              <a:rPr lang="ru-RU" sz="1300" dirty="0"/>
              <a:t>предоплаты по </a:t>
            </a:r>
            <a:r>
              <a:rPr lang="ru-RU" sz="1300" dirty="0" smtClean="0"/>
              <a:t>заказу                </a:t>
            </a:r>
            <a:r>
              <a:rPr lang="ru-RU" sz="1300" dirty="0"/>
              <a:t>с оформлением авансовых платежей согласно 54-ФЗ 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6146" name="Picture 2" descr="D:\РАБОТА\1C-РАРУС\КАССИР\Презентация (функциональная)\кассир\Работа с предзаказам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25520"/>
            <a:ext cx="4876800" cy="26582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213366"/>
            <a:ext cx="8499097" cy="4082534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028700"/>
            <a:ext cx="1676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\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1028700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useo Sans Cyrl 700" pitchFamily="50" charset="-52"/>
                <a:ea typeface="Open Sans" pitchFamily="34" charset="0"/>
                <a:cs typeface="Open Sans" pitchFamily="34" charset="0"/>
              </a:rPr>
              <a:t>Предзаказы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Museo Sans Cyrl 700" pitchFamily="50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235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Функциональные возможности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5900"/>
            <a:ext cx="34290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/>
              <a:t>Прием </a:t>
            </a:r>
            <a:r>
              <a:rPr lang="ru-RU" sz="1300" b="1" dirty="0" smtClean="0"/>
              <a:t>оплаты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Оплата покупки несколькими способами: наличными, кредитными картами, подарочными сертификатами или комбинация сразу нескольких способов. 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Оформление </a:t>
            </a:r>
            <a:r>
              <a:rPr lang="ru-RU" sz="1300" b="1" dirty="0" smtClean="0"/>
              <a:t>чеков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Печать чеков продажи и возврата, корректировка чеков, работа </a:t>
            </a:r>
            <a:r>
              <a:rPr lang="en-US" sz="1300" dirty="0" smtClean="0"/>
              <a:t>                                  </a:t>
            </a:r>
            <a:r>
              <a:rPr lang="ru-RU" sz="1300" dirty="0" smtClean="0"/>
              <a:t>с </a:t>
            </a:r>
            <a:r>
              <a:rPr lang="ru-RU" sz="1300" dirty="0"/>
              <a:t>отложенными чеками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Кассовая </a:t>
            </a:r>
            <a:r>
              <a:rPr lang="ru-RU" sz="1300" b="1" dirty="0" smtClean="0"/>
              <a:t>дисциплина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Открытие кассовой смены, внесение </a:t>
            </a:r>
            <a:r>
              <a:rPr lang="en-US" sz="1300" dirty="0" smtClean="0"/>
              <a:t>               </a:t>
            </a:r>
            <a:r>
              <a:rPr lang="ru-RU" sz="1300" dirty="0" smtClean="0"/>
              <a:t>и </a:t>
            </a:r>
            <a:r>
              <a:rPr lang="ru-RU" sz="1300" dirty="0"/>
              <a:t>изъятие денежных средств, оформление X- и Z-отчетов</a:t>
            </a:r>
          </a:p>
          <a:p>
            <a:pPr marL="0" indent="0">
              <a:buNone/>
            </a:pPr>
            <a:r>
              <a:rPr lang="ru-RU" sz="1200" dirty="0"/>
              <a:t/>
            </a:r>
            <a:br>
              <a:rPr lang="ru-RU" sz="1200" dirty="0"/>
            </a:b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04800" y="1213366"/>
            <a:ext cx="8499097" cy="4082534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028700"/>
            <a:ext cx="2514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1028700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useo Sans Cyrl 700" pitchFamily="50" charset="-52"/>
                <a:ea typeface="Open Sans" pitchFamily="34" charset="0"/>
                <a:cs typeface="Open Sans" pitchFamily="34" charset="0"/>
              </a:rPr>
              <a:t>Кассовые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useo Sans Cyrl 700" pitchFamily="50" charset="-52"/>
                <a:ea typeface="Open Sans" pitchFamily="34" charset="0"/>
                <a:cs typeface="Open Sans" pitchFamily="34" charset="0"/>
              </a:rPr>
              <a:t>операции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Museo Sans Cyrl 700" pitchFamily="50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D:\РАБОТА\1C-РАРУС\КАССИР\Презентация (функциональная)\кассир\Кассовые опер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79363"/>
            <a:ext cx="4444314" cy="24783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Интерфейс </a:t>
            </a:r>
            <a:r>
              <a:rPr lang="ru-RU" dirty="0" smtClean="0"/>
              <a:t>кассира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3276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dirty="0"/>
              <a:t>Для </a:t>
            </a:r>
            <a:r>
              <a:rPr lang="ru-RU" sz="1300" dirty="0" smtClean="0"/>
              <a:t>основных операций разработаны кнопки</a:t>
            </a:r>
            <a:r>
              <a:rPr lang="ru-RU" sz="1300" dirty="0"/>
              <a:t>: Касса, Продавец, Аннулирование чека, Бонусы, Скидки, Оплата и т.д. В каждом разделе активны только необходимые кнопки. 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Предусмотрена работа через тачскрин, при помощи программируемой клавиатуры </a:t>
            </a:r>
            <a:r>
              <a:rPr lang="ru-RU" sz="1300" dirty="0" smtClean="0"/>
              <a:t>                без </a:t>
            </a:r>
            <a:r>
              <a:rPr lang="ru-RU" sz="1300" dirty="0"/>
              <a:t>мышки или работа с клавиатурой и мышкой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8194" name="Picture 2" descr="D:\РАБОТА\1C-РАРУС\КАССИР\Презентация (функциональная)\кассир\Кнопок по максимуму Касса_Продавец_Аннулирование чека_Бонусы_Скидки_Опла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90700"/>
            <a:ext cx="4894609" cy="2667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852"/>
            <a:ext cx="8229600" cy="952236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Функциональные </a:t>
            </a:r>
            <a:r>
              <a:rPr lang="ru-RU" dirty="0" smtClean="0"/>
              <a:t>возможности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3276600" cy="3098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/>
              <a:t>Настройка прав доступа</a:t>
            </a:r>
            <a:endParaRPr lang="ru-RU" sz="1300" dirty="0"/>
          </a:p>
          <a:p>
            <a:pPr marL="0" indent="0">
              <a:buNone/>
            </a:pPr>
            <a:r>
              <a:rPr lang="ru-RU" sz="1300" dirty="0"/>
              <a:t>Централизованное </a:t>
            </a:r>
            <a:r>
              <a:rPr lang="en-US" sz="1300" dirty="0" smtClean="0"/>
              <a:t>                                     </a:t>
            </a:r>
            <a:r>
              <a:rPr lang="ru-RU" sz="1300" dirty="0" smtClean="0"/>
              <a:t>и </a:t>
            </a:r>
            <a:r>
              <a:rPr lang="ru-RU" sz="1300" dirty="0"/>
              <a:t>децентрализованное управление доступом и правами кассира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Авторизация кассиров</a:t>
            </a:r>
            <a:endParaRPr lang="ru-RU" sz="1300" dirty="0"/>
          </a:p>
          <a:p>
            <a:pPr marL="0" indent="0">
              <a:buNone/>
            </a:pPr>
            <a:r>
              <a:rPr lang="ru-RU" sz="1300" dirty="0"/>
              <a:t>Блокировка рабочего места </a:t>
            </a:r>
            <a:r>
              <a:rPr lang="en-US" sz="1300" dirty="0" smtClean="0"/>
              <a:t>                     </a:t>
            </a:r>
            <a:r>
              <a:rPr lang="ru-RU" sz="1300" dirty="0" smtClean="0"/>
              <a:t>в </a:t>
            </a:r>
            <a:r>
              <a:rPr lang="ru-RU" sz="1300" dirty="0"/>
              <a:t>отсутствие кассира. Идентификация кассиров несколькими способами</a:t>
            </a:r>
            <a:r>
              <a:rPr lang="ru-RU" sz="1300" dirty="0" smtClean="0"/>
              <a:t>:  </a:t>
            </a:r>
            <a:r>
              <a:rPr lang="ru-RU" sz="1300" dirty="0"/>
              <a:t>по логину и паролю</a:t>
            </a:r>
            <a:r>
              <a:rPr lang="ru-RU" sz="1300" dirty="0" smtClean="0"/>
              <a:t>,                                   по </a:t>
            </a:r>
            <a:r>
              <a:rPr lang="ru-RU" sz="1300" dirty="0"/>
              <a:t>штрихкодовой </a:t>
            </a:r>
            <a:r>
              <a:rPr lang="ru-RU" sz="1300" dirty="0" smtClean="0"/>
              <a:t>или </a:t>
            </a:r>
            <a:r>
              <a:rPr lang="ru-RU" sz="1300" dirty="0"/>
              <a:t>магнитной карте. 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endParaRPr lang="en-US" sz="1300" dirty="0"/>
          </a:p>
        </p:txBody>
      </p:sp>
      <p:pic>
        <p:nvPicPr>
          <p:cNvPr id="9218" name="Picture 2" descr="D:\РАБОТА\1C-РАРУС\КАССИР\Презентация (функциональная)\кассир\Авторизация кассир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93443"/>
            <a:ext cx="4648200" cy="26127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213366"/>
            <a:ext cx="8499097" cy="4082534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028700"/>
            <a:ext cx="441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\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1028700"/>
            <a:ext cx="441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useo Sans Cyrl 700" pitchFamily="50" charset="-52"/>
                <a:ea typeface="Open Sans" pitchFamily="34" charset="0"/>
                <a:cs typeface="Open Sans" pitchFamily="34" charset="0"/>
              </a:rPr>
              <a:t>Администрирование и безопасность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Museo Sans Cyrl 700" pitchFamily="50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с ГИС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0772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dirty="0"/>
              <a:t>Решение полностью соответствует 54-ФЗ: поддерживает работу с онлайн-кассами, формирует все виды фискальных документов и печатает чеки со всеми обязательными реквизитами</a:t>
            </a:r>
            <a:r>
              <a:rPr lang="ru-RU" sz="1300" dirty="0" smtClean="0"/>
              <a:t>.                    </a:t>
            </a:r>
            <a:endParaRPr lang="ru-RU" sz="1300" dirty="0"/>
          </a:p>
        </p:txBody>
      </p:sp>
      <p:pic>
        <p:nvPicPr>
          <p:cNvPr id="10242" name="Picture 2" descr="D:\РАБОТА\1C-РАРУС\КАССИР\Презентация (функциональная)\кассир\ЕГАИ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52" y="2011402"/>
            <a:ext cx="4953000" cy="26985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43100"/>
            <a:ext cx="3048000" cy="283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F15B24"/>
              </a:buClr>
              <a:buNone/>
            </a:pPr>
            <a:r>
              <a:rPr lang="ru-RU" sz="1300" dirty="0"/>
              <a:t>А также поддерживает обмен с государственными информационными системами:</a:t>
            </a:r>
          </a:p>
          <a:p>
            <a:pPr fontAlgn="base">
              <a:buClr>
                <a:srgbClr val="F15B24"/>
              </a:buClr>
            </a:pPr>
            <a:endParaRPr lang="ru-RU" sz="1300" dirty="0" smtClean="0"/>
          </a:p>
          <a:p>
            <a:pPr fontAlgn="base">
              <a:buClr>
                <a:srgbClr val="F15B24"/>
              </a:buClr>
            </a:pPr>
            <a:r>
              <a:rPr lang="ru-RU" sz="1300" dirty="0" smtClean="0"/>
              <a:t>ЕГАИС для алкоголя</a:t>
            </a:r>
          </a:p>
          <a:p>
            <a:pPr fontAlgn="base">
              <a:buClr>
                <a:srgbClr val="F15B24"/>
              </a:buClr>
            </a:pPr>
            <a:r>
              <a:rPr lang="ru-RU" sz="1300" dirty="0" smtClean="0"/>
              <a:t>ЕГАИС для меховых изделий</a:t>
            </a:r>
          </a:p>
          <a:p>
            <a:pPr fontAlgn="base">
              <a:buClr>
                <a:srgbClr val="F15B24"/>
              </a:buClr>
            </a:pPr>
            <a:r>
              <a:rPr lang="ru-RU" sz="1300" dirty="0" smtClean="0"/>
              <a:t>Системами маркировки </a:t>
            </a:r>
          </a:p>
          <a:p>
            <a:pPr lvl="1" fontAlgn="base">
              <a:buClr>
                <a:srgbClr val="F15B24"/>
              </a:buClr>
              <a:buFont typeface="Arial" pitchFamily="34" charset="0"/>
              <a:buChar char="•"/>
            </a:pPr>
            <a:r>
              <a:rPr lang="ru-RU" sz="1200" dirty="0" smtClean="0"/>
              <a:t>лекарственных средств </a:t>
            </a:r>
          </a:p>
          <a:p>
            <a:pPr lvl="1" fontAlgn="base">
              <a:buClr>
                <a:srgbClr val="F15B24"/>
              </a:buClr>
              <a:buFont typeface="Arial" pitchFamily="34" charset="0"/>
              <a:buChar char="•"/>
            </a:pPr>
            <a:r>
              <a:rPr lang="ru-RU" sz="1200" dirty="0" smtClean="0"/>
              <a:t>одежды и обуви </a:t>
            </a:r>
          </a:p>
          <a:p>
            <a:pPr lvl="1" fontAlgn="base">
              <a:buClr>
                <a:srgbClr val="F15B24"/>
              </a:buClr>
              <a:buFont typeface="Arial" pitchFamily="34" charset="0"/>
              <a:buChar char="•"/>
            </a:pPr>
            <a:r>
              <a:rPr lang="ru-RU" sz="1200" dirty="0" smtClean="0"/>
              <a:t>ювелирных изделий</a:t>
            </a:r>
          </a:p>
          <a:p>
            <a:pPr lvl="1" fontAlgn="base">
              <a:buClr>
                <a:srgbClr val="F15B24"/>
              </a:buClr>
              <a:buFont typeface="Arial" pitchFamily="34" charset="0"/>
              <a:buChar char="•"/>
            </a:pPr>
            <a:r>
              <a:rPr lang="ru-RU" sz="1200" dirty="0" smtClean="0"/>
              <a:t>табачных изделий</a:t>
            </a:r>
          </a:p>
          <a:p>
            <a:pPr>
              <a:buClr>
                <a:srgbClr val="F15B24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08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Поддерживаемое оборудование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dirty="0"/>
              <a:t>«1С-Рарус:Кассир» работает с широким перечнем оборудования, что позволит легко создать многофункциональное рабочее место кассира. </a:t>
            </a:r>
            <a:endParaRPr lang="ru-RU" sz="13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1300" dirty="0" smtClean="0"/>
          </a:p>
          <a:p>
            <a:pPr>
              <a:lnSpc>
                <a:spcPct val="150000"/>
              </a:lnSpc>
              <a:buClr>
                <a:srgbClr val="F15B24"/>
              </a:buClr>
            </a:pPr>
            <a:r>
              <a:rPr lang="ru-RU" sz="1300" dirty="0" smtClean="0"/>
              <a:t>Фискальные </a:t>
            </a:r>
            <a:r>
              <a:rPr lang="ru-RU" sz="1300" dirty="0"/>
              <a:t>регистраторы</a:t>
            </a:r>
          </a:p>
          <a:p>
            <a:pPr fontAlgn="base">
              <a:lnSpc>
                <a:spcPct val="150000"/>
              </a:lnSpc>
              <a:buClr>
                <a:srgbClr val="F15B24"/>
              </a:buClr>
            </a:pPr>
            <a:r>
              <a:rPr lang="ru-RU" sz="1300" dirty="0"/>
              <a:t>Эквайринговые терминалы</a:t>
            </a:r>
          </a:p>
          <a:p>
            <a:pPr fontAlgn="base">
              <a:lnSpc>
                <a:spcPct val="150000"/>
              </a:lnSpc>
              <a:buClr>
                <a:srgbClr val="F15B24"/>
              </a:buClr>
            </a:pPr>
            <a:r>
              <a:rPr lang="ru-RU" sz="1300" dirty="0"/>
              <a:t>Электронные весы</a:t>
            </a:r>
          </a:p>
          <a:p>
            <a:pPr fontAlgn="base">
              <a:lnSpc>
                <a:spcPct val="150000"/>
              </a:lnSpc>
              <a:buClr>
                <a:srgbClr val="F15B24"/>
              </a:buClr>
            </a:pPr>
            <a:r>
              <a:rPr lang="ru-RU" sz="1300" dirty="0"/>
              <a:t>Сканеры штрихкодов</a:t>
            </a:r>
          </a:p>
          <a:p>
            <a:pPr fontAlgn="base">
              <a:lnSpc>
                <a:spcPct val="150000"/>
              </a:lnSpc>
              <a:buClr>
                <a:srgbClr val="F15B24"/>
              </a:buClr>
            </a:pPr>
            <a:r>
              <a:rPr lang="ru-RU" sz="1300" dirty="0"/>
              <a:t>Считыватели магнитных карт</a:t>
            </a:r>
          </a:p>
          <a:p>
            <a:pPr fontAlgn="base">
              <a:lnSpc>
                <a:spcPct val="150000"/>
              </a:lnSpc>
              <a:buClr>
                <a:srgbClr val="F15B24"/>
              </a:buClr>
            </a:pPr>
            <a:r>
              <a:rPr lang="ru-RU" sz="1300" dirty="0"/>
              <a:t>Дисплеи покупателя</a:t>
            </a:r>
          </a:p>
          <a:p>
            <a:pPr fontAlgn="base">
              <a:lnSpc>
                <a:spcPct val="150000"/>
              </a:lnSpc>
              <a:buClr>
                <a:srgbClr val="F15B24"/>
              </a:buClr>
            </a:pPr>
            <a:r>
              <a:rPr lang="ru-RU" sz="1300" dirty="0"/>
              <a:t>Принтеры этикеток и ценников</a:t>
            </a:r>
          </a:p>
          <a:p>
            <a:pPr fontAlgn="base">
              <a:lnSpc>
                <a:spcPct val="150000"/>
              </a:lnSpc>
              <a:buClr>
                <a:srgbClr val="F15B24"/>
              </a:buClr>
            </a:pPr>
            <a:r>
              <a:rPr lang="ru-RU" sz="1300" dirty="0"/>
              <a:t>Программируемые клавиатуры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1027" name="Picture 3" descr="D:\РАБОТА\1C-РАРУС\КАССИР\Исправленная\image_2019_04_22T11_06_43_130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997566"/>
            <a:ext cx="3810000" cy="307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ТА\1C-РАРУС\КАССИР\Презентация (функциональная)\последний слай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99322"/>
            <a:ext cx="60960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15B24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</a:rPr>
              <a:t>1С-Рарус: Кассир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0944" y="1409701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0944" y="3086100"/>
            <a:ext cx="6629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Контакты:</a:t>
            </a:r>
            <a:endParaRPr lang="ru-RU" sz="2800" dirty="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телефон:  </a:t>
            </a:r>
            <a:r>
              <a:rPr lang="ru-RU" sz="1400" dirty="0" smtClean="0">
                <a:solidFill>
                  <a:schemeClr val="bg1"/>
                </a:solidFill>
              </a:rPr>
              <a:t>+7(495</a:t>
            </a:r>
            <a:r>
              <a:rPr lang="ru-RU" sz="1400" dirty="0">
                <a:solidFill>
                  <a:schemeClr val="bg1"/>
                </a:solidFill>
              </a:rPr>
              <a:t>) </a:t>
            </a:r>
            <a:r>
              <a:rPr lang="ru-RU" sz="1400" dirty="0" smtClean="0">
                <a:solidFill>
                  <a:schemeClr val="bg1"/>
                </a:solidFill>
              </a:rPr>
              <a:t>231-20-02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почта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  <a:r>
              <a:rPr lang="ru-RU" sz="1400" dirty="0">
                <a:solidFill>
                  <a:schemeClr val="bg1"/>
                </a:solidFill>
              </a:rPr>
              <a:t>rs@rarus.ru, shop@rarus.ru</a:t>
            </a:r>
            <a:endParaRPr lang="en-US" sz="1400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РАБОТА\1C-РАРУС\КАССИР\Презентация (функциональная)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" y="-3175"/>
            <a:ext cx="9144000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5791200" cy="5715000"/>
          </a:xfrm>
          <a:prstGeom prst="rect">
            <a:avLst/>
          </a:prstGeom>
          <a:solidFill>
            <a:srgbClr val="F15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95400"/>
            <a:ext cx="493395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«1С-Рарус: Кассир» </a:t>
            </a:r>
            <a:r>
              <a:rPr lang="ru-RU" sz="1300" dirty="0">
                <a:solidFill>
                  <a:schemeClr val="bg1"/>
                </a:solidFill>
              </a:rPr>
              <a:t>– программа </a:t>
            </a:r>
            <a:r>
              <a:rPr lang="ru-RU" sz="1300" dirty="0" smtClean="0">
                <a:solidFill>
                  <a:schemeClr val="bg1"/>
                </a:solidFill>
              </a:rPr>
              <a:t>                              для </a:t>
            </a:r>
            <a:r>
              <a:rPr lang="ru-RU" sz="1300" dirty="0">
                <a:solidFill>
                  <a:schemeClr val="bg1"/>
                </a:solidFill>
              </a:rPr>
              <a:t>автоматизации рабочего места </a:t>
            </a:r>
            <a:r>
              <a:rPr lang="ru-RU" sz="1300" dirty="0" smtClean="0">
                <a:solidFill>
                  <a:schemeClr val="bg1"/>
                </a:solidFill>
              </a:rPr>
              <a:t>кассира</a:t>
            </a:r>
          </a:p>
          <a:p>
            <a:pPr marL="0" indent="0"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>и </a:t>
            </a:r>
            <a:r>
              <a:rPr lang="ru-RU" sz="1300" dirty="0">
                <a:solidFill>
                  <a:schemeClr val="bg1"/>
                </a:solidFill>
              </a:rPr>
              <a:t>передачи информации о продажах в учетную </a:t>
            </a:r>
            <a:r>
              <a:rPr lang="ru-RU" sz="1300" dirty="0" smtClean="0">
                <a:solidFill>
                  <a:schemeClr val="bg1"/>
                </a:solidFill>
              </a:rPr>
              <a:t>систему. 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>С помощью «1С-Рарус: Кассир» любая торговая сеть построит ИТ-архитектуру, независимую от интернета. </a:t>
            </a:r>
            <a:endParaRPr lang="ru-RU" sz="1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>Решение </a:t>
            </a:r>
            <a:r>
              <a:rPr lang="ru-RU" sz="1300" dirty="0">
                <a:solidFill>
                  <a:schemeClr val="bg1"/>
                </a:solidFill>
              </a:rPr>
              <a:t>может работать в двух режимах</a:t>
            </a:r>
            <a:r>
              <a:rPr lang="ru-RU" sz="1300" dirty="0" smtClean="0">
                <a:solidFill>
                  <a:schemeClr val="bg1"/>
                </a:solidFill>
              </a:rPr>
              <a:t>:</a:t>
            </a:r>
            <a:endParaRPr lang="ru-RU" sz="1300" dirty="0">
              <a:solidFill>
                <a:schemeClr val="bg1"/>
              </a:solidFill>
            </a:endParaRPr>
          </a:p>
          <a:p>
            <a:pPr fontAlgn="base">
              <a:buFontTx/>
              <a:buChar char="-"/>
            </a:pPr>
            <a:r>
              <a:rPr lang="ru-RU" sz="1300" b="1" dirty="0" smtClean="0">
                <a:solidFill>
                  <a:schemeClr val="bg1"/>
                </a:solidFill>
              </a:rPr>
              <a:t>онлайн</a:t>
            </a:r>
            <a:r>
              <a:rPr lang="ru-RU" sz="1300" dirty="0">
                <a:solidFill>
                  <a:schemeClr val="bg1"/>
                </a:solidFill>
              </a:rPr>
              <a:t>, отправляя данные в учетную </a:t>
            </a:r>
            <a:r>
              <a:rPr lang="ru-RU" sz="1300" dirty="0" smtClean="0">
                <a:solidFill>
                  <a:schemeClr val="bg1"/>
                </a:solidFill>
              </a:rPr>
              <a:t>систему                       </a:t>
            </a:r>
          </a:p>
          <a:p>
            <a:pPr marL="0" indent="0" fontAlgn="base">
              <a:buNone/>
            </a:pPr>
            <a:r>
              <a:rPr lang="ru-RU" sz="1300" dirty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        в </a:t>
            </a:r>
            <a:r>
              <a:rPr lang="ru-RU" sz="1300" dirty="0">
                <a:solidFill>
                  <a:schemeClr val="bg1"/>
                </a:solidFill>
              </a:rPr>
              <a:t>режиме реального </a:t>
            </a:r>
            <a:r>
              <a:rPr lang="ru-RU" sz="1300" dirty="0" smtClean="0">
                <a:solidFill>
                  <a:schemeClr val="bg1"/>
                </a:solidFill>
              </a:rPr>
              <a:t>времени</a:t>
            </a:r>
          </a:p>
          <a:p>
            <a:pPr fontAlgn="base">
              <a:buFontTx/>
              <a:buChar char="-"/>
            </a:pPr>
            <a:r>
              <a:rPr lang="ru-RU" sz="1300" b="1" dirty="0" smtClean="0">
                <a:solidFill>
                  <a:schemeClr val="bg1"/>
                </a:solidFill>
              </a:rPr>
              <a:t>офлайн</a:t>
            </a:r>
            <a:r>
              <a:rPr lang="ru-RU" sz="1300" dirty="0">
                <a:solidFill>
                  <a:schemeClr val="bg1"/>
                </a:solidFill>
              </a:rPr>
              <a:t>, с доступом ко всему </a:t>
            </a:r>
            <a:r>
              <a:rPr lang="ru-RU" sz="1300" dirty="0" smtClean="0">
                <a:solidFill>
                  <a:schemeClr val="bg1"/>
                </a:solidFill>
              </a:rPr>
              <a:t>функционалу и  </a:t>
            </a:r>
          </a:p>
          <a:p>
            <a:pPr marL="0" indent="0" fontAlgn="base">
              <a:buNone/>
            </a:pPr>
            <a:r>
              <a:rPr lang="ru-RU" sz="1300" dirty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       сохранением </a:t>
            </a:r>
            <a:r>
              <a:rPr lang="ru-RU" sz="1300" dirty="0">
                <a:solidFill>
                  <a:schemeClr val="bg1"/>
                </a:solidFill>
              </a:rPr>
              <a:t>всех транзакций до восстановления  </a:t>
            </a:r>
            <a:r>
              <a:rPr lang="ru-RU" sz="1300" dirty="0" smtClean="0">
                <a:solidFill>
                  <a:schemeClr val="bg1"/>
                </a:solidFill>
              </a:rPr>
              <a:t>    </a:t>
            </a:r>
          </a:p>
          <a:p>
            <a:pPr marL="0" indent="0" fontAlgn="base">
              <a:buNone/>
            </a:pPr>
            <a:r>
              <a:rPr lang="ru-RU" sz="1300" dirty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       </a:t>
            </a:r>
            <a:r>
              <a:rPr lang="ru-RU" sz="1300" dirty="0" err="1" smtClean="0">
                <a:solidFill>
                  <a:schemeClr val="bg1"/>
                </a:solidFill>
              </a:rPr>
              <a:t>интернет-соединения</a:t>
            </a:r>
            <a:endParaRPr lang="ru-RU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Кому подходит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58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dirty="0"/>
              <a:t>Программа подходит </a:t>
            </a:r>
            <a:r>
              <a:rPr lang="ru-RU" sz="1300" dirty="0" smtClean="0"/>
              <a:t>продовольственной и непродовольственной розницы любого размера. </a:t>
            </a:r>
            <a:endParaRPr lang="en-US" sz="13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94253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rgbClr val="F15B24"/>
                </a:solidFill>
              </a:rPr>
              <a:t>одиночных </a:t>
            </a:r>
            <a:r>
              <a:rPr lang="ru-RU" sz="1200" b="1" dirty="0" smtClean="0">
                <a:solidFill>
                  <a:srgbClr val="F15B24"/>
                </a:solidFill>
              </a:rPr>
              <a:t>магазинов                и </a:t>
            </a:r>
            <a:r>
              <a:rPr lang="ru-RU" sz="1200" b="1" dirty="0">
                <a:solidFill>
                  <a:srgbClr val="F15B24"/>
                </a:solidFill>
              </a:rPr>
              <a:t>бутиков с несколькими кассами </a:t>
            </a:r>
            <a:endParaRPr lang="en-US" sz="1200" b="1" dirty="0">
              <a:solidFill>
                <a:srgbClr val="F15B24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3694253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rgbClr val="F15B24"/>
                </a:solidFill>
              </a:rPr>
              <a:t>с</a:t>
            </a:r>
            <a:r>
              <a:rPr lang="ru-RU" sz="1200" b="1" dirty="0" smtClean="0">
                <a:solidFill>
                  <a:srgbClr val="F15B24"/>
                </a:solidFill>
              </a:rPr>
              <a:t>упермаркетов и </a:t>
            </a:r>
            <a:r>
              <a:rPr lang="ru-RU" sz="1200" b="1" dirty="0">
                <a:solidFill>
                  <a:srgbClr val="F15B24"/>
                </a:solidFill>
              </a:rPr>
              <a:t> гипермаркетов</a:t>
            </a:r>
            <a:endParaRPr lang="en-US" sz="1200" b="1" dirty="0">
              <a:solidFill>
                <a:srgbClr val="F15B24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3694253"/>
            <a:ext cx="2590800" cy="91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rgbClr val="F15B24"/>
                </a:solidFill>
              </a:rPr>
              <a:t>розничных точек торговых сетей с единым центральным </a:t>
            </a:r>
            <a:r>
              <a:rPr lang="ru-RU" sz="1200" b="1" dirty="0" smtClean="0">
                <a:solidFill>
                  <a:srgbClr val="F15B24"/>
                </a:solidFill>
              </a:rPr>
              <a:t>узлом</a:t>
            </a:r>
            <a:endParaRPr lang="ru-RU" sz="1200" b="1" dirty="0">
              <a:solidFill>
                <a:srgbClr val="F15B2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3053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300" dirty="0"/>
          </a:p>
        </p:txBody>
      </p:sp>
      <p:pic>
        <p:nvPicPr>
          <p:cNvPr id="12290" name="Picture 2" descr="D:\РАБОТА\1C-РАРУС\КАССИР\Презентация (функциональная)\icon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6293"/>
            <a:ext cx="1524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РАБОТА\1C-РАРУС\КАССИР\Презентация (функциональная)\icon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56293"/>
            <a:ext cx="1524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РАБОТА\1C-РАРУС\КАССИР\Презентация (функциональная)\icon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56293"/>
            <a:ext cx="1524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РАБОТА\1C-РАРУС\КАССИР\Презентация (функциональная)\4 СЛАЙ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7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92" y="-1588"/>
            <a:ext cx="8221816" cy="1449123"/>
          </a:xfrm>
        </p:spPr>
        <p:txBody>
          <a:bodyPr>
            <a:normAutofit/>
          </a:bodyPr>
          <a:lstStyle/>
          <a:p>
            <a:r>
              <a:rPr lang="ru-RU" dirty="0"/>
              <a:t>Сетевая ИТ-архитектура нового формата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Решение особенно эффективно для сетевых торговых компаний, которым важно обеспечить постоянный обмен с центральным офисом, но при этом сохранить работоспособность касс </a:t>
            </a:r>
            <a:r>
              <a:rPr lang="ru-RU" sz="1400" dirty="0" smtClean="0"/>
              <a:t>и </a:t>
            </a:r>
            <a:r>
              <a:rPr lang="ru-RU" sz="1400" dirty="0"/>
              <a:t>не останавливать продажи при сбоях интернета.</a:t>
            </a:r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 </a:t>
            </a:r>
            <a:r>
              <a:rPr lang="ru-RU" sz="1400" b="1" dirty="0"/>
              <a:t>онлайн-режиме</a:t>
            </a:r>
            <a:r>
              <a:rPr lang="ru-RU" sz="1400" dirty="0"/>
              <a:t> происходит обмен НСИ и </a:t>
            </a:r>
            <a:r>
              <a:rPr lang="ru-RU" sz="1400" dirty="0" smtClean="0"/>
              <a:t>ценами с центральным офисом, </a:t>
            </a:r>
            <a:r>
              <a:rPr lang="ru-RU" sz="1400" dirty="0"/>
              <a:t>отправляются данные о продаже, автоматически рассчитываются скидки на бонусном сервисе.</a:t>
            </a:r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При </a:t>
            </a:r>
            <a:r>
              <a:rPr lang="ru-RU" sz="1400" dirty="0" smtClean="0"/>
              <a:t>потере соединения </a:t>
            </a:r>
            <a:r>
              <a:rPr lang="ru-RU" sz="1400" dirty="0"/>
              <a:t>переключение в </a:t>
            </a:r>
            <a:r>
              <a:rPr lang="ru-RU" sz="1400" b="1" dirty="0"/>
              <a:t>офлайн-режим</a:t>
            </a:r>
            <a:r>
              <a:rPr lang="ru-RU" sz="1400" dirty="0"/>
              <a:t> происходит автоматически. Остаются доступными регистрация продаж, прием всех видов оплаты, ручные скидки. После восстановления </a:t>
            </a:r>
            <a:r>
              <a:rPr lang="ru-RU" sz="1400" dirty="0" smtClean="0"/>
              <a:t>интернета </a:t>
            </a:r>
            <a:r>
              <a:rPr lang="ru-RU" sz="1400" dirty="0"/>
              <a:t>все совершенные транзакции поступают в учетную систему.</a:t>
            </a:r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en-US" sz="1400" dirty="0"/>
          </a:p>
        </p:txBody>
      </p:sp>
      <p:pic>
        <p:nvPicPr>
          <p:cNvPr id="7" name="Picture 2" descr="D:\РАБОТА\1C-РАРУС\Брендбук\Rarus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5912"/>
            <a:ext cx="982816" cy="2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57300"/>
            <a:ext cx="8229600" cy="990600"/>
          </a:xfrm>
          <a:prstGeom prst="rect">
            <a:avLst/>
          </a:prstGeom>
          <a:solidFill>
            <a:srgbClr val="F15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Сетевая ИТ-архитектура нового формата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62100"/>
            <a:ext cx="56388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Учётная программа центрального </a:t>
            </a:r>
            <a:r>
              <a:rPr lang="ru-RU" sz="1800" b="1" dirty="0" smtClean="0">
                <a:solidFill>
                  <a:schemeClr val="bg1"/>
                </a:solidFill>
              </a:rPr>
              <a:t>офиса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20">
            <a:extLst>
              <a:ext uri="{FF2B5EF4-FFF2-40B4-BE49-F238E27FC236}">
                <a16:creationId xmlns="" xmlns:a16="http://schemas.microsoft.com/office/drawing/2014/main" id="{8D625D25-8C15-504A-9035-553DCB8B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4" y="1449292"/>
            <a:ext cx="606616" cy="606616"/>
          </a:xfrm>
          <a:prstGeom prst="rect">
            <a:avLst/>
          </a:prstGeom>
        </p:spPr>
      </p:pic>
      <p:cxnSp>
        <p:nvCxnSpPr>
          <p:cNvPr id="6" name="Прямая со стрелкой 3">
            <a:extLst>
              <a:ext uri="{FF2B5EF4-FFF2-40B4-BE49-F238E27FC236}">
                <a16:creationId xmlns="" xmlns:a16="http://schemas.microsoft.com/office/drawing/2014/main" id="{328CFDED-FB22-6A47-95BA-44FF21D7FD2A}"/>
              </a:ext>
            </a:extLst>
          </p:cNvPr>
          <p:cNvCxnSpPr>
            <a:cxnSpLocks/>
          </p:cNvCxnSpPr>
          <p:nvPr/>
        </p:nvCxnSpPr>
        <p:spPr>
          <a:xfrm>
            <a:off x="744545" y="2427340"/>
            <a:ext cx="0" cy="72000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53;p28"/>
          <p:cNvSpPr txBox="1"/>
          <p:nvPr/>
        </p:nvSpPr>
        <p:spPr>
          <a:xfrm>
            <a:off x="779316" y="2604547"/>
            <a:ext cx="1330868" cy="5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Работает через тонкий клиент </a:t>
            </a:r>
          </a:p>
        </p:txBody>
      </p:sp>
      <p:pic>
        <p:nvPicPr>
          <p:cNvPr id="8" name="Рисунок 66">
            <a:extLst>
              <a:ext uri="{FF2B5EF4-FFF2-40B4-BE49-F238E27FC236}">
                <a16:creationId xmlns="" xmlns:a16="http://schemas.microsoft.com/office/drawing/2014/main" id="{63705CF6-C6FE-0C43-B6EF-BE245BD8B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24" y="2490442"/>
            <a:ext cx="181489" cy="181489"/>
          </a:xfrm>
          <a:prstGeom prst="rect">
            <a:avLst/>
          </a:prstGeom>
        </p:spPr>
      </p:pic>
      <p:sp>
        <p:nvSpPr>
          <p:cNvPr id="9" name="Google Shape;158;p28"/>
          <p:cNvSpPr txBox="1"/>
          <p:nvPr/>
        </p:nvSpPr>
        <p:spPr>
          <a:xfrm>
            <a:off x="3561902" y="2601689"/>
            <a:ext cx="1619697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Работает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в онлайн-режиме</a:t>
            </a:r>
          </a:p>
          <a:p>
            <a:pPr lvl="0">
              <a:buClr>
                <a:schemeClr val="dk1"/>
              </a:buClr>
              <a:buSzPts val="1100"/>
            </a:pPr>
            <a:endParaRPr lang="ru-RU" sz="1200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cxnSp>
        <p:nvCxnSpPr>
          <p:cNvPr id="10" name="Прямая со стрелкой 32">
            <a:extLst>
              <a:ext uri="{FF2B5EF4-FFF2-40B4-BE49-F238E27FC236}">
                <a16:creationId xmlns="" xmlns:a16="http://schemas.microsoft.com/office/drawing/2014/main" id="{BAC5F695-58F2-6F41-804D-8FBA58C70617}"/>
              </a:ext>
            </a:extLst>
          </p:cNvPr>
          <p:cNvCxnSpPr>
            <a:cxnSpLocks/>
          </p:cNvCxnSpPr>
          <p:nvPr/>
        </p:nvCxnSpPr>
        <p:spPr>
          <a:xfrm>
            <a:off x="3518351" y="2445628"/>
            <a:ext cx="0" cy="72000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64">
            <a:extLst>
              <a:ext uri="{FF2B5EF4-FFF2-40B4-BE49-F238E27FC236}">
                <a16:creationId xmlns="" xmlns:a16="http://schemas.microsoft.com/office/drawing/2014/main" id="{5316A1A6-9067-D543-BC4D-2BCF7215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80" y="2494143"/>
            <a:ext cx="181489" cy="181489"/>
          </a:xfrm>
          <a:prstGeom prst="rect">
            <a:avLst/>
          </a:prstGeom>
        </p:spPr>
      </p:pic>
      <p:sp>
        <p:nvSpPr>
          <p:cNvPr id="12" name="Google Shape;164;p28"/>
          <p:cNvSpPr txBox="1"/>
          <p:nvPr/>
        </p:nvSpPr>
        <p:spPr>
          <a:xfrm>
            <a:off x="6362720" y="2460453"/>
            <a:ext cx="2324080" cy="76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Произошел обрыв </a:t>
            </a:r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интернет-соединения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. Работает в офлайн-режиме</a:t>
            </a:r>
          </a:p>
          <a:p>
            <a:pPr lvl="0"/>
            <a:endParaRPr lang="ru-RU" sz="1200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cxnSp>
        <p:nvCxnSpPr>
          <p:cNvPr id="13" name="Прямая со стрелкой 7">
            <a:extLst>
              <a:ext uri="{FF2B5EF4-FFF2-40B4-BE49-F238E27FC236}">
                <a16:creationId xmlns="" xmlns:a16="http://schemas.microsoft.com/office/drawing/2014/main" id="{0011C563-EC88-F74C-B61C-B5E27A2759BF}"/>
              </a:ext>
            </a:extLst>
          </p:cNvPr>
          <p:cNvCxnSpPr>
            <a:cxnSpLocks/>
          </p:cNvCxnSpPr>
          <p:nvPr/>
        </p:nvCxnSpPr>
        <p:spPr>
          <a:xfrm flipV="1">
            <a:off x="6249530" y="2427340"/>
            <a:ext cx="0" cy="218338"/>
          </a:xfrm>
          <a:prstGeom prst="straightConnector1">
            <a:avLst/>
          </a:prstGeom>
          <a:ln>
            <a:solidFill>
              <a:srgbClr val="FFB6A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44">
            <a:extLst>
              <a:ext uri="{FF2B5EF4-FFF2-40B4-BE49-F238E27FC236}">
                <a16:creationId xmlns="" xmlns:a16="http://schemas.microsoft.com/office/drawing/2014/main" id="{09097BD3-32A1-264F-A03F-F0275998676C}"/>
              </a:ext>
            </a:extLst>
          </p:cNvPr>
          <p:cNvCxnSpPr>
            <a:cxnSpLocks/>
          </p:cNvCxnSpPr>
          <p:nvPr/>
        </p:nvCxnSpPr>
        <p:spPr>
          <a:xfrm>
            <a:off x="6249530" y="2986572"/>
            <a:ext cx="0" cy="236891"/>
          </a:xfrm>
          <a:prstGeom prst="straightConnector1">
            <a:avLst/>
          </a:prstGeom>
          <a:ln>
            <a:solidFill>
              <a:srgbClr val="FFB6A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Крест 15">
            <a:extLst>
              <a:ext uri="{FF2B5EF4-FFF2-40B4-BE49-F238E27FC236}">
                <a16:creationId xmlns="" xmlns:a16="http://schemas.microsoft.com/office/drawing/2014/main" id="{6F63B2ED-000A-0844-A855-EB1920F7041F}"/>
              </a:ext>
            </a:extLst>
          </p:cNvPr>
          <p:cNvSpPr/>
          <p:nvPr/>
        </p:nvSpPr>
        <p:spPr>
          <a:xfrm rot="2700000">
            <a:off x="6180978" y="2743362"/>
            <a:ext cx="137105" cy="137105"/>
          </a:xfrm>
          <a:prstGeom prst="plus">
            <a:avLst>
              <a:gd name="adj" fmla="val 46191"/>
            </a:avLst>
          </a:prstGeom>
          <a:solidFill>
            <a:srgbClr val="F15B24"/>
          </a:solidFill>
          <a:ln>
            <a:solidFill>
              <a:srgbClr val="F57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152;p28"/>
          <p:cNvSpPr txBox="1"/>
          <p:nvPr/>
        </p:nvSpPr>
        <p:spPr>
          <a:xfrm>
            <a:off x="1406833" y="3627127"/>
            <a:ext cx="2239165" cy="51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Учетная программа товароведа </a:t>
            </a:r>
            <a:endParaRPr lang="ru-RU" sz="1200" b="1" dirty="0">
              <a:latin typeface="Open Sans" pitchFamily="34" charset="0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sp>
        <p:nvSpPr>
          <p:cNvPr id="17" name="Google Shape;152;p28">
            <a:extLst>
              <a:ext uri="{FF2B5EF4-FFF2-40B4-BE49-F238E27FC236}">
                <a16:creationId xmlns="" xmlns:a16="http://schemas.microsoft.com/office/drawing/2014/main" id="{834E694F-0CA4-6347-A419-426354D78BCF}"/>
              </a:ext>
            </a:extLst>
          </p:cNvPr>
          <p:cNvSpPr txBox="1"/>
          <p:nvPr/>
        </p:nvSpPr>
        <p:spPr>
          <a:xfrm>
            <a:off x="1406833" y="4124871"/>
            <a:ext cx="1425008" cy="101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solidFill>
                  <a:srgbClr val="F15B2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Функции</a:t>
            </a:r>
          </a:p>
          <a:p>
            <a:pPr lvl="0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Приход товаров</a:t>
            </a:r>
          </a:p>
          <a:p>
            <a:pPr lvl="0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Ценники </a:t>
            </a:r>
          </a:p>
          <a:p>
            <a:pPr lvl="0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Заказы </a:t>
            </a:r>
          </a:p>
          <a:p>
            <a:pPr lvl="0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Отчеты</a:t>
            </a:r>
          </a:p>
        </p:txBody>
      </p:sp>
      <p:sp>
        <p:nvSpPr>
          <p:cNvPr id="18" name="Google Shape;155;p28"/>
          <p:cNvSpPr txBox="1"/>
          <p:nvPr/>
        </p:nvSpPr>
        <p:spPr>
          <a:xfrm>
            <a:off x="4269639" y="3675231"/>
            <a:ext cx="1902561" cy="42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1С-Рарус: Кассир</a:t>
            </a:r>
            <a:endParaRPr lang="ru-RU" sz="1200" b="1" dirty="0">
              <a:latin typeface="Open Sans" pitchFamily="34" charset="0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sp>
        <p:nvSpPr>
          <p:cNvPr id="19" name="Google Shape;152;p28">
            <a:extLst>
              <a:ext uri="{FF2B5EF4-FFF2-40B4-BE49-F238E27FC236}">
                <a16:creationId xmlns="" xmlns:a16="http://schemas.microsoft.com/office/drawing/2014/main" id="{11976DF9-4376-064E-936D-D0E84E2B78E0}"/>
              </a:ext>
            </a:extLst>
          </p:cNvPr>
          <p:cNvSpPr txBox="1"/>
          <p:nvPr/>
        </p:nvSpPr>
        <p:spPr>
          <a:xfrm>
            <a:off x="4269640" y="3972404"/>
            <a:ext cx="1190689" cy="101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solidFill>
                  <a:srgbClr val="F15B2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Функции</a:t>
            </a:r>
          </a:p>
          <a:p>
            <a:pPr lvl="0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Продажа</a:t>
            </a:r>
          </a:p>
        </p:txBody>
      </p:sp>
      <p:sp>
        <p:nvSpPr>
          <p:cNvPr id="20" name="Google Shape;155;p28"/>
          <p:cNvSpPr txBox="1"/>
          <p:nvPr/>
        </p:nvSpPr>
        <p:spPr>
          <a:xfrm>
            <a:off x="6860439" y="3627127"/>
            <a:ext cx="1902561" cy="42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1С-Рарус: Кассир</a:t>
            </a:r>
            <a:endParaRPr lang="ru-RU" sz="1200" b="1" dirty="0">
              <a:latin typeface="Open Sans" pitchFamily="34" charset="0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sp>
        <p:nvSpPr>
          <p:cNvPr id="21" name="Google Shape;152;p28">
            <a:extLst>
              <a:ext uri="{FF2B5EF4-FFF2-40B4-BE49-F238E27FC236}">
                <a16:creationId xmlns="" xmlns:a16="http://schemas.microsoft.com/office/drawing/2014/main" id="{11976DF9-4376-064E-936D-D0E84E2B78E0}"/>
              </a:ext>
            </a:extLst>
          </p:cNvPr>
          <p:cNvSpPr txBox="1"/>
          <p:nvPr/>
        </p:nvSpPr>
        <p:spPr>
          <a:xfrm>
            <a:off x="6860440" y="3924300"/>
            <a:ext cx="1190689" cy="101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solidFill>
                  <a:srgbClr val="F15B2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Функции</a:t>
            </a:r>
          </a:p>
          <a:p>
            <a:pPr lvl="0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Продажа</a:t>
            </a:r>
          </a:p>
        </p:txBody>
      </p:sp>
      <p:sp>
        <p:nvSpPr>
          <p:cNvPr id="22" name="Овал 24">
            <a:extLst>
              <a:ext uri="{FF2B5EF4-FFF2-40B4-BE49-F238E27FC236}">
                <a16:creationId xmlns="" xmlns:a16="http://schemas.microsoft.com/office/drawing/2014/main" id="{0EDFAF04-216B-7E40-8959-3F94224D998F}"/>
              </a:ext>
            </a:extLst>
          </p:cNvPr>
          <p:cNvSpPr/>
          <p:nvPr/>
        </p:nvSpPr>
        <p:spPr>
          <a:xfrm>
            <a:off x="560737" y="3537389"/>
            <a:ext cx="762000" cy="762000"/>
          </a:xfrm>
          <a:prstGeom prst="ellipse">
            <a:avLst/>
          </a:prstGeom>
          <a:solidFill>
            <a:srgbClr val="F15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23" name="Рисунок 60">
            <a:extLst>
              <a:ext uri="{FF2B5EF4-FFF2-40B4-BE49-F238E27FC236}">
                <a16:creationId xmlns="" xmlns:a16="http://schemas.microsoft.com/office/drawing/2014/main" id="{28C95840-1AAB-D24E-9DA5-16386D33B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56" y="3678342"/>
            <a:ext cx="474558" cy="474558"/>
          </a:xfrm>
          <a:prstGeom prst="rect">
            <a:avLst/>
          </a:prstGeom>
        </p:spPr>
      </p:pic>
      <p:pic>
        <p:nvPicPr>
          <p:cNvPr id="16387" name="Picture 3" descr="D:\РАБОТА\1C-РАРУС\КАССИР\Презентация (функциональная)\касса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14" y="3537389"/>
            <a:ext cx="901227" cy="8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РАБОТА\1C-РАРУС\КАССИР\Презентация (функциональная)\касса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55" y="3537389"/>
            <a:ext cx="901227" cy="8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:\РАБОТА\1C-РАРУС\КАССИР\Презентация (функциональная)\4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7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924800" cy="1257035"/>
          </a:xfrm>
        </p:spPr>
        <p:txBody>
          <a:bodyPr>
            <a:normAutofit/>
          </a:bodyPr>
          <a:lstStyle/>
          <a:p>
            <a:r>
              <a:rPr lang="ru-RU" dirty="0"/>
              <a:t>Интеграция с управляющей </a:t>
            </a:r>
            <a:r>
              <a:rPr lang="ru-RU" dirty="0" smtClean="0"/>
              <a:t>программой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11" y="1409700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dirty="0"/>
              <a:t>«1С-Рарус: Кассир» – решение преимущественно для магазинов с большим номенклатурным перечнем. За ведение справочника товаров, назначение цен и прочих товарных операций отвечает учетная система центрального офиса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r>
              <a:rPr lang="ru-RU" sz="1300" dirty="0"/>
              <a:t>В качестве учетной программы используется</a:t>
            </a:r>
            <a:r>
              <a:rPr lang="ru-RU" sz="1300" dirty="0" smtClean="0"/>
              <a:t>:</a:t>
            </a:r>
          </a:p>
          <a:p>
            <a:pPr fontAlgn="base">
              <a:buClr>
                <a:srgbClr val="F15B24"/>
              </a:buClr>
            </a:pPr>
            <a:r>
              <a:rPr lang="ru-RU" sz="1300" dirty="0"/>
              <a:t>«1С: Управление торговлей 8» </a:t>
            </a:r>
          </a:p>
          <a:p>
            <a:pPr fontAlgn="base">
              <a:buClr>
                <a:srgbClr val="F15B24"/>
              </a:buClr>
            </a:pPr>
            <a:r>
              <a:rPr lang="ru-RU" sz="1300" dirty="0" smtClean="0"/>
              <a:t>линейка </a:t>
            </a:r>
            <a:r>
              <a:rPr lang="ru-RU" sz="1300" dirty="0"/>
              <a:t>отраслевых решений «1С:Розница»</a:t>
            </a:r>
          </a:p>
          <a:p>
            <a:pPr fontAlgn="base">
              <a:buClr>
                <a:srgbClr val="F15B24"/>
              </a:buClr>
            </a:pPr>
            <a:r>
              <a:rPr lang="ru-RU" sz="1300" dirty="0"/>
              <a:t>«1С-Рарус:Управление аптекой»</a:t>
            </a:r>
          </a:p>
          <a:p>
            <a:pPr marL="0" indent="0">
              <a:buNone/>
            </a:pPr>
            <a:endParaRPr lang="ru-RU" sz="1300" dirty="0" smtClean="0"/>
          </a:p>
          <a:p>
            <a:pPr marL="0" indent="0">
              <a:buNone/>
            </a:pPr>
            <a:r>
              <a:rPr lang="ru-RU" sz="1300" dirty="0" smtClean="0"/>
              <a:t>Программа </a:t>
            </a:r>
            <a:r>
              <a:rPr lang="ru-RU" sz="1300" dirty="0"/>
              <a:t>также может работать </a:t>
            </a:r>
            <a:r>
              <a:rPr lang="ru-RU" sz="1300" b="1" dirty="0"/>
              <a:t>без интеграции с управляющей системой</a:t>
            </a:r>
            <a:r>
              <a:rPr lang="ru-RU" sz="1300" dirty="0"/>
              <a:t>, что </a:t>
            </a:r>
            <a:r>
              <a:rPr lang="ru-RU" sz="1300" dirty="0" smtClean="0"/>
              <a:t>актуально                    </a:t>
            </a:r>
            <a:r>
              <a:rPr lang="ru-RU" sz="1300" dirty="0"/>
              <a:t>для небольших магазинов с парой касс. Номенклатурно-справочная информация заполняется вручную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6" name="Picture 2" descr="D:\РАБОТА\1C-РАРУС\Брендбук\Raru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5912"/>
            <a:ext cx="982816" cy="2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213366"/>
            <a:ext cx="8499097" cy="4082534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107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Функциональные </a:t>
            </a:r>
            <a:r>
              <a:rPr lang="ru-RU" dirty="0" smtClean="0"/>
              <a:t>возможности </a:t>
            </a:r>
            <a:endParaRPr lang="en-US" sz="2000" dirty="0">
              <a:latin typeface="Museo Sans Cyrl 700" pitchFamily="50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29718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b="1" dirty="0"/>
              <a:t>Подбор </a:t>
            </a:r>
            <a:r>
              <a:rPr lang="ru-RU" sz="1300" b="1" dirty="0" smtClean="0"/>
              <a:t>товара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Несколько способов быстрого поиска товара: по артикулу, </a:t>
            </a:r>
            <a:r>
              <a:rPr lang="en-US" sz="1300" dirty="0" smtClean="0"/>
              <a:t>               </a:t>
            </a:r>
            <a:r>
              <a:rPr lang="ru-RU" sz="1300" dirty="0" smtClean="0"/>
              <a:t>по </a:t>
            </a:r>
            <a:r>
              <a:rPr lang="ru-RU" sz="1300" dirty="0"/>
              <a:t>наименованию, по штрихкоду производителя, по собственному штрихкоду магазина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Просмотр информации </a:t>
            </a:r>
            <a:r>
              <a:rPr lang="en-US" sz="1300" b="1" dirty="0" smtClean="0"/>
              <a:t>                       </a:t>
            </a:r>
            <a:r>
              <a:rPr lang="ru-RU" sz="1300" b="1" dirty="0" smtClean="0"/>
              <a:t>о товаре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Возможность на кассе просмотреть характеристики товара, его наличие в магазине, количество и цену, а также доступные скидки </a:t>
            </a:r>
            <a:r>
              <a:rPr lang="ru-RU" sz="1300" dirty="0" smtClean="0"/>
              <a:t>именно</a:t>
            </a:r>
            <a:r>
              <a:rPr lang="en-US" sz="1300" dirty="0" smtClean="0"/>
              <a:t>                    </a:t>
            </a:r>
            <a:r>
              <a:rPr lang="ru-RU" sz="1300" dirty="0" smtClean="0"/>
              <a:t> </a:t>
            </a:r>
            <a:r>
              <a:rPr lang="ru-RU" sz="1300" dirty="0"/>
              <a:t>для этого товара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endParaRPr lang="en-US" sz="1300" dirty="0"/>
          </a:p>
        </p:txBody>
      </p:sp>
      <p:pic>
        <p:nvPicPr>
          <p:cNvPr id="3074" name="Picture 2" descr="D:\РАБОТА\1C-РАРУС\КАССИР\Презентация (функциональная)\кассир\Обслуживание покупателе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937788"/>
            <a:ext cx="4953000" cy="2703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1028700"/>
            <a:ext cx="30480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399" y="1028700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useo Sans Cyrl 700" pitchFamily="50" charset="-52"/>
              </a:rPr>
              <a:t>Обслуживание клиентов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РАБОТА\1C-РАРУС\КАССИР\Презентация (функциональная)\кассир\Информирование об аналога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38300"/>
            <a:ext cx="4266668" cy="23157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64"/>
            <a:ext cx="8229600" cy="799836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Функциональные </a:t>
            </a:r>
            <a:r>
              <a:rPr lang="ru-RU" dirty="0" smtClean="0"/>
              <a:t>возможности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35814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/>
              <a:t>Информирование о проводимых </a:t>
            </a:r>
            <a:r>
              <a:rPr lang="ru-RU" sz="1300" b="1" dirty="0" smtClean="0"/>
              <a:t>акциях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Напоминание кассиру о действующих скидках для увеличения продаж определенных категорий товаров </a:t>
            </a:r>
            <a:r>
              <a:rPr lang="ru-RU" sz="1300" dirty="0" smtClean="0"/>
              <a:t>                  и </a:t>
            </a:r>
            <a:r>
              <a:rPr lang="ru-RU" sz="1300" dirty="0"/>
              <a:t>роста лояльности покупателей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Подбор </a:t>
            </a:r>
            <a:r>
              <a:rPr lang="ru-RU" sz="1300" b="1" dirty="0" smtClean="0"/>
              <a:t>аналогов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Автоматический поиск аналогов </a:t>
            </a:r>
            <a:r>
              <a:rPr lang="en-US" sz="1300" dirty="0" smtClean="0"/>
              <a:t>                           </a:t>
            </a:r>
            <a:r>
              <a:rPr lang="ru-RU" sz="1300" dirty="0" smtClean="0"/>
              <a:t>с </a:t>
            </a:r>
            <a:r>
              <a:rPr lang="ru-RU" sz="1300" dirty="0"/>
              <a:t>описанием характеристик подобранных товаров, </a:t>
            </a:r>
            <a:r>
              <a:rPr lang="ru-RU" sz="1300" dirty="0" smtClean="0"/>
              <a:t>количеством               </a:t>
            </a:r>
            <a:r>
              <a:rPr lang="ru-RU" sz="1300" dirty="0"/>
              <a:t>и ценой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Контекстно-зависимые </a:t>
            </a:r>
            <a:r>
              <a:rPr lang="ru-RU" sz="1300" b="1" dirty="0" smtClean="0"/>
              <a:t>напоминания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Напоминания клиентам о возможно забытых товарах, подбор сопутствующих товаров для увеличения среднего чека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endParaRPr lang="en-US" sz="1300" dirty="0"/>
          </a:p>
        </p:txBody>
      </p:sp>
      <p:pic>
        <p:nvPicPr>
          <p:cNvPr id="4098" name="Picture 2" descr="D:\РАБОТА\1C-РАРУС\КАССИР\Презентация (функциональная)\кассир\Подбор сопутствующих товаро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16" y="2559735"/>
            <a:ext cx="4147917" cy="22589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213366"/>
            <a:ext cx="8499097" cy="4082534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028700"/>
            <a:ext cx="3276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1028700"/>
            <a:ext cx="327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useo Sans Cyrl 700" pitchFamily="50" charset="-52"/>
                <a:ea typeface="Open Sans" pitchFamily="34" charset="0"/>
                <a:cs typeface="Open Sans" pitchFamily="34" charset="0"/>
              </a:rPr>
              <a:t>Дополнительные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useo Sans Cyrl 700" pitchFamily="50" charset="-52"/>
                <a:ea typeface="Open Sans" pitchFamily="34" charset="0"/>
                <a:cs typeface="Open Sans" pitchFamily="34" charset="0"/>
              </a:rPr>
              <a:t>продажи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Museo Sans Cyrl 700" pitchFamily="50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086600" cy="876035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Функциональные </a:t>
            </a:r>
            <a:r>
              <a:rPr lang="ru-RU" dirty="0" smtClean="0"/>
              <a:t>возможности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30480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/>
              <a:t>Расчет </a:t>
            </a:r>
            <a:r>
              <a:rPr lang="ru-RU" sz="1300" b="1" dirty="0" smtClean="0"/>
              <a:t>скидок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В онлайн-режиме скидки </a:t>
            </a:r>
            <a:r>
              <a:rPr lang="ru-RU" sz="1300" dirty="0" smtClean="0"/>
              <a:t>автоматически рассчитываются </a:t>
            </a:r>
            <a:r>
              <a:rPr lang="en-US" sz="1300" dirty="0" smtClean="0"/>
              <a:t>                </a:t>
            </a:r>
            <a:r>
              <a:rPr lang="ru-RU" sz="1300" dirty="0" smtClean="0"/>
              <a:t>на бонусном сервисе </a:t>
            </a:r>
            <a:r>
              <a:rPr lang="en-US" sz="1300" dirty="0" smtClean="0"/>
              <a:t>                                 </a:t>
            </a:r>
            <a:r>
              <a:rPr lang="ru-RU" sz="1300" dirty="0" smtClean="0"/>
              <a:t>или в управляющей системе, </a:t>
            </a:r>
            <a:r>
              <a:rPr lang="ru-RU" sz="1300" dirty="0"/>
              <a:t>доступна информация </a:t>
            </a:r>
            <a:r>
              <a:rPr lang="en-US" sz="1300" dirty="0" smtClean="0"/>
              <a:t>                               </a:t>
            </a:r>
            <a:r>
              <a:rPr lang="ru-RU" sz="1300" dirty="0" smtClean="0"/>
              <a:t>о </a:t>
            </a:r>
            <a:r>
              <a:rPr lang="ru-RU" sz="1300" dirty="0"/>
              <a:t>накоплениях на карте. В офлайн-режиме относительные </a:t>
            </a:r>
            <a:r>
              <a:rPr lang="en-US" sz="1300" dirty="0" smtClean="0"/>
              <a:t>                            </a:t>
            </a:r>
            <a:r>
              <a:rPr lang="ru-RU" sz="1300" dirty="0" smtClean="0"/>
              <a:t>и </a:t>
            </a:r>
            <a:r>
              <a:rPr lang="ru-RU" sz="1300" dirty="0"/>
              <a:t>абсолютные скидки рассчитываются вручную.</a:t>
            </a:r>
          </a:p>
          <a:p>
            <a:pPr marL="0" indent="0"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Виды </a:t>
            </a:r>
            <a:r>
              <a:rPr lang="ru-RU" sz="1300" b="1" dirty="0" smtClean="0"/>
              <a:t>скидок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Несколько механизмов рассчета: </a:t>
            </a:r>
            <a:r>
              <a:rPr lang="ru-RU" sz="1300" dirty="0"/>
              <a:t>дисконтные карты, скидки </a:t>
            </a:r>
            <a:r>
              <a:rPr lang="ru-RU" sz="1300" dirty="0" smtClean="0"/>
              <a:t>                   на </a:t>
            </a:r>
            <a:r>
              <a:rPr lang="ru-RU" sz="1300" dirty="0"/>
              <a:t>выбранный товарную позицию или количество товара, скидка </a:t>
            </a:r>
            <a:r>
              <a:rPr lang="ru-RU" sz="1300" dirty="0" smtClean="0"/>
              <a:t>           на </a:t>
            </a:r>
            <a:r>
              <a:rPr lang="ru-RU" sz="1300" dirty="0"/>
              <a:t>общую сумму чека. </a:t>
            </a:r>
          </a:p>
        </p:txBody>
      </p:sp>
      <p:pic>
        <p:nvPicPr>
          <p:cNvPr id="5122" name="Picture 2" descr="D:\РАБОТА\1C-РАРУС\КАССИР\Презентация (функциональная)\кассир\Скидки и бонусные кар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98" y="1714500"/>
            <a:ext cx="4977402" cy="27052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213366"/>
            <a:ext cx="8499097" cy="4082534"/>
          </a:xfrm>
          <a:prstGeom prst="rect">
            <a:avLst/>
          </a:prstGeom>
          <a:noFill/>
          <a:ln w="9525">
            <a:solidFill>
              <a:schemeClr val="bg1">
                <a:lumMod val="6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028700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\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1028700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useo Sans Cyrl 700" pitchFamily="50" charset="-52"/>
                <a:ea typeface="Open Sans" pitchFamily="34" charset="0"/>
                <a:cs typeface="Open Sans" pitchFamily="34" charset="0"/>
              </a:rPr>
              <a:t>Расчет скидок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Museo Sans Cyrl 700" pitchFamily="50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445</Words>
  <Application>Microsoft Office PowerPoint</Application>
  <PresentationFormat>Экран (16:10)</PresentationFormat>
  <Paragraphs>132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1С-Рарус: Кассир</vt:lpstr>
      <vt:lpstr>Презентация PowerPoint</vt:lpstr>
      <vt:lpstr>Кому подходит</vt:lpstr>
      <vt:lpstr>Сетевая ИТ-архитектура нового формата</vt:lpstr>
      <vt:lpstr>Сетевая ИТ-архитектура нового формата</vt:lpstr>
      <vt:lpstr>Интеграция с управляющей программой</vt:lpstr>
      <vt:lpstr>Функциональные возможности </vt:lpstr>
      <vt:lpstr>Функциональные возможности </vt:lpstr>
      <vt:lpstr>Функциональные возможности </vt:lpstr>
      <vt:lpstr>Функциональные возможности</vt:lpstr>
      <vt:lpstr>Функциональные возможности</vt:lpstr>
      <vt:lpstr>Интерфейс кассира</vt:lpstr>
      <vt:lpstr>Функциональные возможности </vt:lpstr>
      <vt:lpstr>Интеграция с ГИС</vt:lpstr>
      <vt:lpstr>Поддерживаемое оборудование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Просвирина Татьяна</cp:lastModifiedBy>
  <cp:revision>52</cp:revision>
  <dcterms:created xsi:type="dcterms:W3CDTF">2006-08-16T00:00:00Z</dcterms:created>
  <dcterms:modified xsi:type="dcterms:W3CDTF">2019-09-26T11:09:11Z</dcterms:modified>
</cp:coreProperties>
</file>