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9"/>
  </p:notesMasterIdLst>
  <p:sldIdLst>
    <p:sldId id="276" r:id="rId2"/>
    <p:sldId id="286" r:id="rId3"/>
    <p:sldId id="285" r:id="rId4"/>
    <p:sldId id="287" r:id="rId5"/>
    <p:sldId id="288" r:id="rId6"/>
    <p:sldId id="314" r:id="rId7"/>
    <p:sldId id="27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289" r:id="rId31"/>
    <p:sldId id="279" r:id="rId32"/>
    <p:sldId id="280" r:id="rId33"/>
    <p:sldId id="281" r:id="rId34"/>
    <p:sldId id="282" r:id="rId35"/>
    <p:sldId id="315" r:id="rId36"/>
    <p:sldId id="312" r:id="rId37"/>
    <p:sldId id="31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FF"/>
    <a:srgbClr val="66CCFF"/>
    <a:srgbClr val="FF7C80"/>
    <a:srgbClr val="FF6600"/>
    <a:srgbClr val="6699FF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32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86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BEF8615-BFF6-4A0F-9C77-8CB7F542A8C4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DF31A6-13D0-48F7-B635-9D13BEF5C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6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09"/>
            <a:ext cx="8643968" cy="485778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7791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803275"/>
            <a:ext cx="2133600" cy="5434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5750" y="803275"/>
            <a:ext cx="6248400" cy="5434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756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03275"/>
            <a:ext cx="84963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50" y="1484313"/>
            <a:ext cx="4191000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484313"/>
            <a:ext cx="4191000" cy="475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820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6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27722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84313"/>
            <a:ext cx="4191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484313"/>
            <a:ext cx="4191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169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3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771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825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657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13174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93236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596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1" y="142875"/>
            <a:ext cx="69749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39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7092950" y="6237288"/>
            <a:ext cx="1804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1400" i="1">
                <a:solidFill>
                  <a:srgbClr val="6699FF"/>
                </a:solidFill>
              </a:rPr>
              <a:t>Слайд </a:t>
            </a:r>
            <a:fld id="{9A42E115-05AC-41D9-9FBA-BAC4E4FD5462}" type="slidenum">
              <a:rPr lang="ru-RU" altLang="ru-RU" sz="1400" i="1">
                <a:solidFill>
                  <a:srgbClr val="6699FF"/>
                </a:solidFill>
              </a:rPr>
              <a:pPr algn="r"/>
              <a:t>‹#›</a:t>
            </a:fld>
            <a:r>
              <a:rPr lang="ru-RU" altLang="ru-RU" sz="1400" i="1">
                <a:solidFill>
                  <a:srgbClr val="6699FF"/>
                </a:solidFill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36513" y="6308725"/>
            <a:ext cx="3455987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100" b="1" i="1" dirty="0" smtClean="0">
                <a:solidFill>
                  <a:srgbClr val="6699FF"/>
                </a:solidFill>
              </a:rPr>
              <a:t>Информационные материалы 1С-Рарус</a:t>
            </a:r>
          </a:p>
        </p:txBody>
      </p:sp>
      <p:sp>
        <p:nvSpPr>
          <p:cNvPr id="1031" name="Rectangle 14"/>
          <p:cNvSpPr>
            <a:spLocks noChangeArrowheads="1"/>
          </p:cNvSpPr>
          <p:nvPr userDrawn="1"/>
        </p:nvSpPr>
        <p:spPr bwMode="auto">
          <a:xfrm>
            <a:off x="1200150" y="6597650"/>
            <a:ext cx="16430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200" i="1" dirty="0" smtClean="0">
                <a:solidFill>
                  <a:schemeClr val="bg1"/>
                </a:solidFill>
              </a:rPr>
              <a:t> </a:t>
            </a:r>
            <a:r>
              <a:rPr lang="ru-RU" altLang="ru-RU" sz="1200" i="1" dirty="0">
                <a:solidFill>
                  <a:schemeClr val="bg1"/>
                </a:solidFill>
              </a:rPr>
              <a:t>2014 г.</a:t>
            </a:r>
          </a:p>
        </p:txBody>
      </p:sp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924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05" y="249208"/>
            <a:ext cx="1847799" cy="5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DE2017"/>
          </a:solidFill>
          <a:latin typeface="Tahoma" pitchFamily="34" charset="0"/>
          <a:ea typeface="+mj-ea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DE2017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DE2017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DE2017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DE2017"/>
          </a:solidFill>
          <a:latin typeface="Tahoma" pitchFamily="34" charset="0"/>
          <a:cs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20023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20023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20023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2002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6"/>
        </a:buBlip>
        <a:defRPr sz="3200">
          <a:solidFill>
            <a:srgbClr val="333333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2400">
          <a:solidFill>
            <a:srgbClr val="333333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2000">
          <a:solidFill>
            <a:srgbClr val="333333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2000">
          <a:solidFill>
            <a:srgbClr val="333333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Blip>
          <a:blip r:embed="rId17"/>
        </a:buBlip>
        <a:defRPr sz="1600">
          <a:solidFill>
            <a:srgbClr val="333333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56592" y="115888"/>
            <a:ext cx="8029575" cy="6096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Автоматизация предприятий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питания и гостеприимства</a:t>
            </a:r>
          </a:p>
        </p:txBody>
      </p:sp>
      <p:pic>
        <p:nvPicPr>
          <p:cNvPr id="2052" name="Picture 8" descr="Horec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39850"/>
            <a:ext cx="29194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2625" y="5949950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>
                <a:solidFill>
                  <a:schemeClr val="accent2"/>
                </a:solidFill>
                <a:latin typeface="Impact" pitchFamily="34" charset="0"/>
                <a:cs typeface="Tahoma" pitchFamily="34" charset="0"/>
              </a:rPr>
              <a:t>food@rarus.ru</a:t>
            </a:r>
            <a:endParaRPr lang="ru-RU" altLang="ru-RU" sz="2000">
              <a:solidFill>
                <a:schemeClr val="accent2"/>
              </a:solidFill>
              <a:latin typeface="Impact" pitchFamily="34" charset="0"/>
              <a:cs typeface="Tahoma" pitchFamily="34" charset="0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5489575" y="1196752"/>
            <a:ext cx="35750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chemeClr val="accent2"/>
                </a:solidFill>
                <a:latin typeface="Impact" pitchFamily="34" charset="0"/>
              </a:rPr>
              <a:t>Простая автоматизация            </a:t>
            </a:r>
            <a:r>
              <a:rPr lang="ru-RU" altLang="ru-RU" sz="2400" dirty="0">
                <a:solidFill>
                  <a:srgbClr val="CC3300"/>
                </a:solidFill>
                <a:latin typeface="Impact" pitchFamily="34" charset="0"/>
              </a:rPr>
              <a:t>от фаст-</a:t>
            </a:r>
            <a:r>
              <a:rPr lang="ru-RU" altLang="ru-RU" sz="2400" dirty="0" err="1">
                <a:solidFill>
                  <a:srgbClr val="CC3300"/>
                </a:solidFill>
                <a:latin typeface="Impact" pitchFamily="34" charset="0"/>
              </a:rPr>
              <a:t>фуда</a:t>
            </a:r>
            <a:r>
              <a:rPr lang="ru-RU" altLang="ru-RU" sz="2400" dirty="0">
                <a:solidFill>
                  <a:srgbClr val="CC3300"/>
                </a:solidFill>
                <a:latin typeface="Impact" pitchFamily="34" charset="0"/>
              </a:rPr>
              <a:t> до ресторана</a:t>
            </a:r>
            <a:endParaRPr lang="en-US" altLang="ru-RU" sz="2400" dirty="0">
              <a:solidFill>
                <a:srgbClr val="CC3300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endParaRPr lang="ru-RU" altLang="ru-RU" sz="2800" dirty="0">
              <a:solidFill>
                <a:srgbClr val="CC3300"/>
              </a:solidFill>
              <a:latin typeface="Impact" pitchFamily="34" charset="0"/>
            </a:endParaRPr>
          </a:p>
        </p:txBody>
      </p:sp>
      <p:pic>
        <p:nvPicPr>
          <p:cNvPr id="8" name="Picture 6" descr="D:\ReadME\Вебинары\Рестарт\АС Рестарт  простая автоматизация от Фаст-фуда до Ресторана\Материалы\_MG_2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2256"/>
            <a:ext cx="5040635" cy="4710193"/>
          </a:xfrm>
          <a:prstGeom prst="rect">
            <a:avLst/>
          </a:prstGeom>
          <a:noFill/>
          <a:effectLst>
            <a:glow rad="1905000">
              <a:srgbClr val="FFCC66">
                <a:alpha val="16000"/>
              </a:srgb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74" y="2358686"/>
            <a:ext cx="2490266" cy="22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172400" y="4929728"/>
            <a:ext cx="8715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CC3300"/>
                </a:solidFill>
                <a:latin typeface="Impact" pitchFamily="34" charset="0"/>
              </a:rPr>
              <a:t>ред</a:t>
            </a:r>
            <a:r>
              <a:rPr lang="ru-RU" altLang="ru-RU" sz="1800" dirty="0">
                <a:solidFill>
                  <a:srgbClr val="CC3300"/>
                </a:solidFill>
                <a:latin typeface="Impact" pitchFamily="34" charset="0"/>
              </a:rPr>
              <a:t>. 2</a:t>
            </a:r>
          </a:p>
        </p:txBody>
      </p:sp>
      <p:pic>
        <p:nvPicPr>
          <p:cNvPr id="2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45" y="4929728"/>
            <a:ext cx="1847799" cy="5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558925"/>
            <a:ext cx="4954587" cy="427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AutoShape 22"/>
          <p:cNvSpPr>
            <a:spLocks noChangeArrowheads="1"/>
          </p:cNvSpPr>
          <p:nvPr/>
        </p:nvSpPr>
        <p:spPr bwMode="auto">
          <a:xfrm>
            <a:off x="80963" y="1235075"/>
            <a:ext cx="2533650" cy="647700"/>
          </a:xfrm>
          <a:prstGeom prst="wedgeEllipseCallout">
            <a:avLst>
              <a:gd name="adj1" fmla="val 51810"/>
              <a:gd name="adj2" fmla="val 130338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>
                <a:cs typeface="Tahoma" pitchFamily="34" charset="0"/>
              </a:rPr>
              <a:t>«Быстрая продажа»: столовые, буфеты</a:t>
            </a:r>
          </a:p>
        </p:txBody>
      </p:sp>
      <p:sp>
        <p:nvSpPr>
          <p:cNvPr id="10244" name="AutoShape 23"/>
          <p:cNvSpPr>
            <a:spLocks noChangeArrowheads="1"/>
          </p:cNvSpPr>
          <p:nvPr/>
        </p:nvSpPr>
        <p:spPr bwMode="auto">
          <a:xfrm>
            <a:off x="5935663" y="1558925"/>
            <a:ext cx="3097212" cy="792163"/>
          </a:xfrm>
          <a:prstGeom prst="wedgeEllipseCallout">
            <a:avLst>
              <a:gd name="adj1" fmla="val -39412"/>
              <a:gd name="adj2" fmla="val 61949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>
                <a:cs typeface="Tahoma" pitchFamily="34" charset="0"/>
              </a:rPr>
              <a:t>Прием заказов доставки, мониторинг, распределение по курьерам</a:t>
            </a:r>
          </a:p>
        </p:txBody>
      </p:sp>
      <p:sp>
        <p:nvSpPr>
          <p:cNvPr id="10245" name="AutoShape 24"/>
          <p:cNvSpPr>
            <a:spLocks noChangeArrowheads="1"/>
          </p:cNvSpPr>
          <p:nvPr/>
        </p:nvSpPr>
        <p:spPr bwMode="auto">
          <a:xfrm>
            <a:off x="-107950" y="2351088"/>
            <a:ext cx="2233613" cy="877887"/>
          </a:xfrm>
          <a:prstGeom prst="wedgeEllipseCallout">
            <a:avLst>
              <a:gd name="adj1" fmla="val 61537"/>
              <a:gd name="adj2" fmla="val 40528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>
                <a:cs typeface="Tahoma" pitchFamily="34" charset="0"/>
              </a:rPr>
              <a:t>Работа с залами, прием оплаты, закрытие заказа</a:t>
            </a:r>
          </a:p>
        </p:txBody>
      </p:sp>
      <p:sp>
        <p:nvSpPr>
          <p:cNvPr id="10246" name="AutoShape 26"/>
          <p:cNvSpPr>
            <a:spLocks noChangeArrowheads="1"/>
          </p:cNvSpPr>
          <p:nvPr/>
        </p:nvSpPr>
        <p:spPr bwMode="auto">
          <a:xfrm>
            <a:off x="6818313" y="2565400"/>
            <a:ext cx="2228850" cy="800100"/>
          </a:xfrm>
          <a:prstGeom prst="wedgeEllipseCallout">
            <a:avLst>
              <a:gd name="adj1" fmla="val -59139"/>
              <a:gd name="adj2" fmla="val 56495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>
                <a:cs typeface="Tahoma" pitchFamily="34" charset="0"/>
              </a:rPr>
              <a:t>Получение оперативных отчетов</a:t>
            </a:r>
          </a:p>
        </p:txBody>
      </p:sp>
      <p:sp>
        <p:nvSpPr>
          <p:cNvPr id="10247" name="AutoShape 27"/>
          <p:cNvSpPr>
            <a:spLocks noChangeArrowheads="1"/>
          </p:cNvSpPr>
          <p:nvPr/>
        </p:nvSpPr>
        <p:spPr bwMode="auto">
          <a:xfrm>
            <a:off x="80963" y="4652963"/>
            <a:ext cx="2185987" cy="576262"/>
          </a:xfrm>
          <a:prstGeom prst="wedgeEllipseCallout">
            <a:avLst>
              <a:gd name="adj1" fmla="val 57065"/>
              <a:gd name="adj2" fmla="val -49074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>
                <a:cs typeface="Tahoma" pitchFamily="34" charset="0"/>
              </a:rPr>
              <a:t>Закрытие заказов, отмены, возвраты</a:t>
            </a:r>
          </a:p>
        </p:txBody>
      </p:sp>
      <p:sp>
        <p:nvSpPr>
          <p:cNvPr id="10248" name="AutoShape 30"/>
          <p:cNvSpPr>
            <a:spLocks noChangeArrowheads="1"/>
          </p:cNvSpPr>
          <p:nvPr/>
        </p:nvSpPr>
        <p:spPr bwMode="auto">
          <a:xfrm>
            <a:off x="5580063" y="5835650"/>
            <a:ext cx="2736850" cy="576263"/>
          </a:xfrm>
          <a:prstGeom prst="wedgeEllipseCallout">
            <a:avLst>
              <a:gd name="adj1" fmla="val -62213"/>
              <a:gd name="adj2" fmla="val -103176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>
                <a:cs typeface="Tahoma" pitchFamily="34" charset="0"/>
              </a:rPr>
              <a:t>Выход из программы</a:t>
            </a:r>
          </a:p>
        </p:txBody>
      </p:sp>
      <p:sp>
        <p:nvSpPr>
          <p:cNvPr id="10249" name="AutoShape 24"/>
          <p:cNvSpPr>
            <a:spLocks noChangeArrowheads="1"/>
          </p:cNvSpPr>
          <p:nvPr/>
        </p:nvSpPr>
        <p:spPr bwMode="auto">
          <a:xfrm>
            <a:off x="0" y="5835650"/>
            <a:ext cx="2676525" cy="604838"/>
          </a:xfrm>
          <a:prstGeom prst="wedgeEllipseCallout">
            <a:avLst>
              <a:gd name="adj1" fmla="val 73991"/>
              <a:gd name="adj2" fmla="val -101273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>
                <a:cs typeface="Tahoma" pitchFamily="34" charset="0"/>
              </a:rPr>
              <a:t>Управление депозитными картами</a:t>
            </a:r>
          </a:p>
        </p:txBody>
      </p:sp>
      <p:sp>
        <p:nvSpPr>
          <p:cNvPr id="10250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Авторизация и контроль прав пользователя</a:t>
            </a:r>
          </a:p>
        </p:txBody>
      </p:sp>
      <p:sp>
        <p:nvSpPr>
          <p:cNvPr id="10251" name="AutoShape 27"/>
          <p:cNvSpPr>
            <a:spLocks noChangeArrowheads="1"/>
          </p:cNvSpPr>
          <p:nvPr/>
        </p:nvSpPr>
        <p:spPr bwMode="auto">
          <a:xfrm>
            <a:off x="-65088" y="3409950"/>
            <a:ext cx="2190751" cy="576263"/>
          </a:xfrm>
          <a:prstGeom prst="wedgeEllipseCallout">
            <a:avLst>
              <a:gd name="adj1" fmla="val 75662"/>
              <a:gd name="adj2" fmla="val 39079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>
                <a:cs typeface="Tahoma" pitchFamily="34" charset="0"/>
              </a:rPr>
              <a:t>Бронирование столиков</a:t>
            </a:r>
          </a:p>
        </p:txBody>
      </p:sp>
      <p:sp>
        <p:nvSpPr>
          <p:cNvPr id="10252" name="AutoShape 26"/>
          <p:cNvSpPr>
            <a:spLocks noChangeArrowheads="1"/>
          </p:cNvSpPr>
          <p:nvPr/>
        </p:nvSpPr>
        <p:spPr bwMode="auto">
          <a:xfrm>
            <a:off x="6900863" y="3986213"/>
            <a:ext cx="2228850" cy="800100"/>
          </a:xfrm>
          <a:prstGeom prst="wedgeEllipseCallout">
            <a:avLst>
              <a:gd name="adj1" fmla="val -57995"/>
              <a:gd name="adj2" fmla="val -60815"/>
            </a:avLst>
          </a:prstGeom>
          <a:solidFill>
            <a:srgbClr val="99CCFF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>
                <a:cs typeface="Tahoma" pitchFamily="34" charset="0"/>
              </a:rPr>
              <a:t>Процедура закрытия смены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2843808" y="130399"/>
            <a:ext cx="4483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 dirty="0">
                <a:solidFill>
                  <a:srgbClr val="C00000"/>
                </a:solidFill>
              </a:rPr>
              <a:t>Использование нескольких видов меню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323850" y="1279525"/>
            <a:ext cx="46434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90000"/>
              <a:buFontTx/>
              <a:buBlip>
                <a:blip r:embed="rId3"/>
              </a:buBlip>
            </a:pPr>
            <a:r>
              <a:rPr lang="ru-RU" altLang="ru-RU" sz="1800">
                <a:solidFill>
                  <a:schemeClr val="accent2"/>
                </a:solidFill>
              </a:rPr>
              <a:t>В системе допускается ведение нескольких видов меню, задавать параметры их доступности по дате, времени, дням неделям и даже пользователям а также назначать разные цены на блюда для каждого вида меню.</a:t>
            </a:r>
            <a:endParaRPr lang="ru-RU" altLang="ru-RU" sz="1800">
              <a:solidFill>
                <a:srgbClr val="CC3300"/>
              </a:solidFill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500438"/>
            <a:ext cx="43338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90650"/>
            <a:ext cx="38512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arus_Terminal oficianta_Sensor Loox"/>
          <p:cNvPicPr>
            <a:picLocks noChangeAspect="1" noChangeArrowheads="1"/>
          </p:cNvPicPr>
          <p:nvPr/>
        </p:nvPicPr>
        <p:blipFill>
          <a:blip r:embed="rId2">
            <a:lum bright="54000" contrast="-6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4479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Фаст-фуд – продавать легко и быстро!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95288" y="1341438"/>
            <a:ext cx="81375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3200">
                <a:solidFill>
                  <a:srgbClr val="333333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400">
                <a:solidFill>
                  <a:srgbClr val="333333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Режим работы </a:t>
            </a:r>
            <a:r>
              <a:rPr lang="ru-RU" sz="2000" dirty="0" smtClean="0">
                <a:solidFill>
                  <a:srgbClr val="DC1E14"/>
                </a:solidFill>
                <a:latin typeface="+mn-lt"/>
              </a:rPr>
              <a:t>«Фаст-фуд»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предназначен для работы по схеме быстрой продажи – приема оплаты и выдачи товара. Этот режим подходит для использования в столовых на линии раздачи и буфетах.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Перечень товаров и блюд возможно выводить по группам и без групп с разделением по цветам для каждой группы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Выбор товара доступен как по кнопкам так и через ввод по коду или, считав штрих-код сканером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Продажа блюд по свободной цене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Для блюд можно указывать модификаторы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Реализована </a:t>
            </a:r>
            <a:r>
              <a:rPr lang="ru-RU" sz="2000" dirty="0" smtClean="0">
                <a:solidFill>
                  <a:srgbClr val="DC1E14"/>
                </a:solidFill>
                <a:latin typeface="+mn-lt"/>
              </a:rPr>
              <a:t>постпечать заказов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на кухни после пробития чека</a:t>
            </a:r>
            <a:endParaRPr lang="ru-RU" sz="2000" dirty="0" smtClean="0">
              <a:solidFill>
                <a:srgbClr val="CC3300"/>
              </a:solidFill>
              <a:latin typeface="+mn-lt"/>
            </a:endParaRPr>
          </a:p>
          <a:p>
            <a:pPr lvl="2">
              <a:buFontTx/>
              <a:buNone/>
              <a:defRPr/>
            </a:pPr>
            <a:endParaRPr lang="ru-RU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3059931" y="234479"/>
            <a:ext cx="417636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 dirty="0">
                <a:solidFill>
                  <a:srgbClr val="C00000"/>
                </a:solidFill>
              </a:rPr>
              <a:t>Фаст-фуд – основной интерфейс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06513"/>
            <a:ext cx="7993062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3059832" y="204788"/>
            <a:ext cx="417599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 dirty="0">
                <a:solidFill>
                  <a:srgbClr val="C00000"/>
                </a:solidFill>
              </a:rPr>
              <a:t>Фаст-фуд – основной интерфейс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09763"/>
            <a:ext cx="7646988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3924301" y="234479"/>
            <a:ext cx="3311996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 dirty="0">
                <a:solidFill>
                  <a:srgbClr val="C00000"/>
                </a:solidFill>
              </a:rPr>
              <a:t>Фаст-фуд – выбор оплат</a:t>
            </a: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323850" y="1279525"/>
            <a:ext cx="85359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90000"/>
              <a:buFontTx/>
              <a:buBlip>
                <a:blip r:embed="rId4"/>
              </a:buBlip>
            </a:pPr>
            <a:r>
              <a:rPr lang="ru-RU" altLang="ru-RU" sz="1800">
                <a:solidFill>
                  <a:schemeClr val="accent2"/>
                </a:solidFill>
              </a:rPr>
              <a:t>Закрыть заказ можно различными видами оплаты, а так же комбинируя их. Например, часть заплатить наличными, а часть безналом.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arus_Terminal oficianta_Sensor Loox"/>
          <p:cNvPicPr>
            <a:picLocks noChangeAspect="1" noChangeArrowheads="1"/>
          </p:cNvPicPr>
          <p:nvPr/>
        </p:nvPicPr>
        <p:blipFill>
          <a:blip r:embed="rId2">
            <a:lum bright="54000" contrast="-6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4479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95288" y="1341438"/>
            <a:ext cx="8497887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3200">
                <a:solidFill>
                  <a:srgbClr val="333333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2400">
                <a:solidFill>
                  <a:srgbClr val="333333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4"/>
              </a:buBlip>
              <a:defRPr sz="1600">
                <a:solidFill>
                  <a:srgbClr val="333333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Режим работы Официант служит для приема заказов от гостей и ввода их в систему при	помощи графического отображения схемы залов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На один столик возможно вводить несколько заказов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Для редактирования заказа достаточно выбрать его из списка,  отображаемого для текущего столика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Автоматическое распределение блюд при печати на сервис-принтеры (кухня, бар, холодный цех, горячий)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Печать гостевого счета (</a:t>
            </a:r>
            <a:r>
              <a:rPr lang="ru-RU" sz="2000" dirty="0" err="1" smtClean="0">
                <a:solidFill>
                  <a:schemeClr val="accent2"/>
                </a:solidFill>
                <a:latin typeface="+mn-lt"/>
              </a:rPr>
              <a:t>пречека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) при расчете с гостем.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Перенос заказа или некоторых блюд на в другой заказ/на другой столик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Гибкая дисконтная система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«Привязка» столиков к официантам</a:t>
            </a:r>
          </a:p>
          <a:p>
            <a:pPr marL="609600" indent="-609600">
              <a:defRPr/>
            </a:pP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Доступность каждого действия регулируется системой прав</a:t>
            </a:r>
          </a:p>
          <a:p>
            <a:pPr lvl="2">
              <a:buFontTx/>
              <a:buNone/>
              <a:defRPr/>
            </a:pPr>
            <a:endParaRPr lang="ru-RU" dirty="0" smtClean="0">
              <a:solidFill>
                <a:srgbClr val="CC3300"/>
              </a:solidFill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Режим работы официанта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6484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7019925" y="1196975"/>
            <a:ext cx="1728788" cy="863600"/>
          </a:xfrm>
          <a:prstGeom prst="wedgeEllipseCallout">
            <a:avLst>
              <a:gd name="adj1" fmla="val -365611"/>
              <a:gd name="adj2" fmla="val 40991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Перечень залов в  ресторане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7019925" y="3213100"/>
            <a:ext cx="1728788" cy="719138"/>
          </a:xfrm>
          <a:prstGeom prst="wedgeEllipseCallout">
            <a:avLst>
              <a:gd name="adj1" fmla="val -81784"/>
              <a:gd name="adj2" fmla="val -38842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Открытые заказы на выбранном столике</a:t>
            </a:r>
          </a:p>
        </p:txBody>
      </p:sp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7019925" y="2133600"/>
            <a:ext cx="1728788" cy="935038"/>
          </a:xfrm>
          <a:prstGeom prst="wedgeEllipseCallout">
            <a:avLst>
              <a:gd name="adj1" fmla="val -87005"/>
              <a:gd name="adj2" fmla="val -23176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Ввод нового заказа на текущий столик</a:t>
            </a: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6804025" y="4005263"/>
            <a:ext cx="2160588" cy="1566862"/>
          </a:xfrm>
          <a:prstGeom prst="wedgeEllipseCallout">
            <a:avLst>
              <a:gd name="adj1" fmla="val -209181"/>
              <a:gd name="adj2" fmla="val -82694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000">
                <a:cs typeface="Tahoma" pitchFamily="34" charset="0"/>
              </a:rPr>
              <a:t>Столики отображаются разными цветами:</a:t>
            </a:r>
          </a:p>
          <a:p>
            <a:pPr algn="ctr"/>
            <a:r>
              <a:rPr lang="ru-RU" altLang="ru-RU" sz="1000">
                <a:cs typeface="Tahoma" pitchFamily="34" charset="0"/>
              </a:rPr>
              <a:t>Зеленый – свободный, желтый - занятый, розовый – есть заказы с пречеками</a:t>
            </a:r>
          </a:p>
        </p:txBody>
      </p:sp>
      <p:sp>
        <p:nvSpPr>
          <p:cNvPr id="17415" name="Rectangle 2"/>
          <p:cNvSpPr txBox="1">
            <a:spLocks noChangeArrowheads="1"/>
          </p:cNvSpPr>
          <p:nvPr/>
        </p:nvSpPr>
        <p:spPr bwMode="auto">
          <a:xfrm>
            <a:off x="3635375" y="234479"/>
            <a:ext cx="3528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 dirty="0">
                <a:solidFill>
                  <a:srgbClr val="C00000"/>
                </a:solidFill>
              </a:rPr>
              <a:t>Режим работы официанта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3419475" y="234479"/>
            <a:ext cx="381682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>
                <a:solidFill>
                  <a:srgbClr val="C00000"/>
                </a:solidFill>
              </a:rPr>
              <a:t>Режим работы официанта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125538"/>
            <a:ext cx="794702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6429375" y="1484313"/>
            <a:ext cx="271462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100" b="1">
                <a:solidFill>
                  <a:srgbClr val="DC1E14"/>
                </a:solidFill>
                <a:latin typeface="Arial" charset="0"/>
              </a:rPr>
              <a:t>Режим</a:t>
            </a:r>
            <a:r>
              <a:rPr lang="en-US" altLang="ru-RU" sz="1100" b="1">
                <a:solidFill>
                  <a:srgbClr val="DC1E14"/>
                </a:solidFill>
                <a:latin typeface="Arial" charset="0"/>
              </a:rPr>
              <a:t> </a:t>
            </a:r>
            <a:r>
              <a:rPr lang="ru-RU" altLang="ru-RU" sz="1100" b="1">
                <a:solidFill>
                  <a:srgbClr val="DC1E14"/>
                </a:solidFill>
                <a:latin typeface="Arial" charset="0"/>
              </a:rPr>
              <a:t>редактирования заказа позволяет: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ввод блюд, из групп товаров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выбирать модификаторы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задавать кол-во занятых мест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отправлять заказ на печать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отменять отпечатанные блюда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отменять заказ целиком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производить смену официанта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переносить блюда в другой заказ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печатать гостевой счет (пречек)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переходить в режим оплаты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задавать время подачи для блюда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назначать скидки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r>
              <a:rPr lang="ru-RU" altLang="ru-RU" sz="1000">
                <a:solidFill>
                  <a:schemeClr val="accent2"/>
                </a:solidFill>
                <a:latin typeface="Arial" charset="0"/>
              </a:rPr>
              <a:t> работа со стоп-листом</a:t>
            </a:r>
          </a:p>
          <a:p>
            <a:pPr>
              <a:spcBef>
                <a:spcPct val="50000"/>
              </a:spcBef>
              <a:buClr>
                <a:srgbClr val="DC1E14"/>
              </a:buClr>
              <a:buFont typeface="Wingdings" pitchFamily="2" charset="2"/>
              <a:buChar char="v"/>
            </a:pPr>
            <a:endParaRPr lang="ru-RU" altLang="ru-RU" sz="10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945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17650"/>
            <a:ext cx="60007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3419475" y="188913"/>
            <a:ext cx="381682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 dirty="0">
                <a:solidFill>
                  <a:srgbClr val="C00000"/>
                </a:solidFill>
              </a:rPr>
              <a:t>Редактирование заказа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395288" y="1341438"/>
            <a:ext cx="8497887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3200">
                <a:solidFill>
                  <a:srgbClr val="333333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400">
                <a:solidFill>
                  <a:srgbClr val="333333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609600" indent="-609600">
              <a:buSzPct val="80000"/>
              <a:defRPr/>
            </a:pPr>
            <a:r>
              <a:rPr lang="ru-RU" sz="2000" kern="0" dirty="0" smtClean="0">
                <a:solidFill>
                  <a:srgbClr val="CC3300"/>
                </a:solidFill>
                <a:latin typeface="+mn-lt"/>
              </a:rPr>
              <a:t>АС </a:t>
            </a:r>
            <a:r>
              <a:rPr lang="ru-RU" sz="2000" kern="0" dirty="0" err="1" smtClean="0">
                <a:solidFill>
                  <a:srgbClr val="CC3300"/>
                </a:solidFill>
                <a:latin typeface="+mn-lt"/>
              </a:rPr>
              <a:t>РестАрт</a:t>
            </a:r>
            <a:r>
              <a:rPr lang="ru-RU" sz="2000" kern="0" dirty="0" smtClean="0">
                <a:solidFill>
                  <a:srgbClr val="CC3300"/>
                </a:solidFill>
                <a:latin typeface="+mn-lt"/>
              </a:rPr>
              <a:t> ред. 2 - </a:t>
            </a:r>
            <a:r>
              <a:rPr lang="ru-RU" sz="2000" kern="0" dirty="0" smtClean="0">
                <a:latin typeface="+mn-lt"/>
              </a:rPr>
              <a:t> </a:t>
            </a:r>
            <a:r>
              <a:rPr lang="ru-RU" sz="2000" kern="0" dirty="0" smtClean="0">
                <a:solidFill>
                  <a:schemeClr val="accent2"/>
                </a:solidFill>
                <a:latin typeface="+mn-lt"/>
              </a:rPr>
              <a:t>программный продукт, предназначенный для автоматизации фронт-офиса на предприятиях питания любого типа, масштаба и концепции:</a:t>
            </a:r>
          </a:p>
          <a:p>
            <a:pPr marL="1162050" lvl="1">
              <a:tabLst>
                <a:tab pos="1162050" algn="l"/>
              </a:tabLst>
              <a:defRPr/>
            </a:pPr>
            <a:r>
              <a:rPr lang="ru-RU" sz="1800" kern="0" dirty="0" smtClean="0"/>
              <a:t>одиночных или сетевых ресторанов, баров и кафе с полным или частичным обслуживанием</a:t>
            </a:r>
          </a:p>
          <a:p>
            <a:pPr marL="1162050" lvl="1">
              <a:tabLst>
                <a:tab pos="1162050" algn="l"/>
              </a:tabLst>
              <a:defRPr/>
            </a:pPr>
            <a:r>
              <a:rPr lang="ru-RU" sz="1800" kern="0" dirty="0" smtClean="0"/>
              <a:t>предприятий быстрого питания (</a:t>
            </a:r>
            <a:r>
              <a:rPr lang="ru-RU" sz="1800" kern="0" dirty="0" err="1" smtClean="0"/>
              <a:t>street-food</a:t>
            </a:r>
            <a:r>
              <a:rPr lang="ru-RU" sz="1800" kern="0" dirty="0" smtClean="0"/>
              <a:t>, </a:t>
            </a:r>
            <a:r>
              <a:rPr lang="ru-RU" sz="1800" kern="0" dirty="0" err="1" smtClean="0"/>
              <a:t>fast-food</a:t>
            </a:r>
            <a:r>
              <a:rPr lang="ru-RU" sz="1800" kern="0" dirty="0" smtClean="0"/>
              <a:t>, </a:t>
            </a:r>
            <a:r>
              <a:rPr lang="ru-RU" sz="1800" kern="0" dirty="0" err="1" smtClean="0"/>
              <a:t>fast-casual</a:t>
            </a:r>
            <a:r>
              <a:rPr lang="ru-RU" sz="1800" kern="0" dirty="0" smtClean="0"/>
              <a:t> )</a:t>
            </a:r>
          </a:p>
          <a:p>
            <a:pPr marL="1162050" lvl="1">
              <a:tabLst>
                <a:tab pos="1162050" algn="l"/>
              </a:tabLst>
              <a:defRPr/>
            </a:pPr>
            <a:r>
              <a:rPr lang="ru-RU" sz="1800" kern="0" dirty="0" smtClean="0"/>
              <a:t>ресторанов, баров и кафе в составе гостиничных или развлекательных комплексов </a:t>
            </a:r>
          </a:p>
          <a:p>
            <a:pPr marL="1162050" lvl="1">
              <a:tabLst>
                <a:tab pos="1162050" algn="l"/>
              </a:tabLst>
              <a:defRPr/>
            </a:pPr>
            <a:r>
              <a:rPr lang="ru-RU" sz="1800" kern="0" dirty="0" smtClean="0"/>
              <a:t>столовых и буфетов на предприятиях или комбинатах питания </a:t>
            </a:r>
          </a:p>
          <a:p>
            <a:pPr marL="609600" indent="-609600">
              <a:defRPr/>
            </a:pPr>
            <a:r>
              <a:rPr lang="ru-RU" sz="2000" kern="0" dirty="0" smtClean="0">
                <a:solidFill>
                  <a:schemeClr val="accent2"/>
                </a:solidFill>
                <a:latin typeface="+mn-lt"/>
              </a:rPr>
              <a:t>Решение разработано в компании «1С-Рарус» на базе MS </a:t>
            </a:r>
            <a:r>
              <a:rPr lang="ru-RU" sz="2000" kern="0" dirty="0" err="1" smtClean="0">
                <a:solidFill>
                  <a:schemeClr val="accent2"/>
                </a:solidFill>
                <a:latin typeface="+mn-lt"/>
              </a:rPr>
              <a:t>Windows</a:t>
            </a:r>
            <a:r>
              <a:rPr lang="ru-RU" sz="2000" kern="0" dirty="0" smtClean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marL="609600" indent="-609600">
              <a:defRPr/>
            </a:pPr>
            <a:r>
              <a:rPr lang="ru-RU" sz="2000" kern="0" dirty="0" smtClean="0">
                <a:solidFill>
                  <a:schemeClr val="accent2"/>
                </a:solidFill>
                <a:latin typeface="+mn-lt"/>
              </a:rPr>
              <a:t>База данных – MS SQL или MS SQL </a:t>
            </a:r>
            <a:r>
              <a:rPr lang="ru-RU" sz="2000" kern="0" dirty="0" err="1" smtClean="0">
                <a:solidFill>
                  <a:schemeClr val="accent2"/>
                </a:solidFill>
                <a:latin typeface="+mn-lt"/>
              </a:rPr>
              <a:t>Express</a:t>
            </a:r>
            <a:r>
              <a:rPr lang="ru-RU" sz="2000" kern="0" dirty="0" smtClean="0">
                <a:solidFill>
                  <a:schemeClr val="accent2"/>
                </a:solidFill>
                <a:latin typeface="+mn-lt"/>
              </a:rPr>
              <a:t>. 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644008" y="2508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C00000"/>
                </a:solidFill>
              </a:rPr>
              <a:t>Позиционирование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arus_Terminal oficianta_Sensor Loox"/>
          <p:cNvPicPr>
            <a:picLocks noChangeAspect="1" noChangeArrowheads="1"/>
          </p:cNvPicPr>
          <p:nvPr/>
        </p:nvPicPr>
        <p:blipFill>
          <a:blip r:embed="rId2">
            <a:lum bright="54000" contrast="-6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4479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95288" y="1341438"/>
            <a:ext cx="8497887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 marL="1009650" indent="-609600"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4"/>
              </a:buBlip>
            </a:pPr>
            <a:r>
              <a:rPr lang="ru-RU" sz="2000">
                <a:solidFill>
                  <a:schemeClr val="accent2"/>
                </a:solidFill>
              </a:rPr>
              <a:t>Окончательный расчет с гостем производит кассир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4"/>
              </a:buBlip>
            </a:pPr>
            <a:r>
              <a:rPr lang="ru-RU" sz="2000">
                <a:solidFill>
                  <a:schemeClr val="accent2"/>
                </a:solidFill>
              </a:rPr>
              <a:t>Для удобства и скорости работы кассира, работая с большим количеством официантов, используется 	специальный «интерфейс кассира», в котором он видит заказы всех официантов одновременно.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4"/>
              </a:buBlip>
            </a:pPr>
            <a:r>
              <a:rPr lang="ru-RU" sz="2000">
                <a:solidFill>
                  <a:schemeClr val="accent2"/>
                </a:solidFill>
              </a:rPr>
              <a:t>Интерфейс кассира позволяет производить стандартные операции с кассой: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снимать Х-отчет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снимать Z-отчет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производить внесение и изъятие денежных средств по кассе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просматривать статус кассы (денежные регистры)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открывать денежный ящик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При выборе заказа со статусом «Пречек» открывается специальный интерфейс «Оплаты».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При выборе заказа без статуса «Пречек» и при наличии прав официанта можно перейти в редактирование заказа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Также при наличии прав официанта можно из интерфейса кассира создавать новые заказы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300">
                <a:solidFill>
                  <a:schemeClr val="tx1"/>
                </a:solidFill>
              </a:rPr>
              <a:t>Производить возврат кассового чека</a:t>
            </a: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Режим работы кассира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70000"/>
            <a:ext cx="6800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6011863" y="2924175"/>
            <a:ext cx="2663825" cy="1076325"/>
          </a:xfrm>
          <a:prstGeom prst="wedgeEllipseCallout">
            <a:avLst>
              <a:gd name="adj1" fmla="val -241991"/>
              <a:gd name="adj2" fmla="val -71946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Списки заказов по официантам.</a:t>
            </a:r>
          </a:p>
          <a:p>
            <a:pPr algn="ctr">
              <a:defRPr/>
            </a:pPr>
            <a:r>
              <a:rPr lang="ru-RU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Темные – в состоянии «Пречек»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6011863" y="4437063"/>
            <a:ext cx="2663825" cy="792162"/>
          </a:xfrm>
          <a:prstGeom prst="wedgeEllipseCallout">
            <a:avLst>
              <a:gd name="adj1" fmla="val -162454"/>
              <a:gd name="adj2" fmla="val 72046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Функциональная панель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6156325" y="1412875"/>
            <a:ext cx="2736850" cy="1079500"/>
          </a:xfrm>
          <a:prstGeom prst="wedgeEllipseCallout">
            <a:avLst>
              <a:gd name="adj1" fmla="val -213573"/>
              <a:gd name="adj2" fmla="val 8445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При выборе заказа в статусе «Пречек» кассир переходит в режим оплаты</a:t>
            </a:r>
          </a:p>
        </p:txBody>
      </p: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Режим работы кассира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6011863" y="2924175"/>
            <a:ext cx="2663825" cy="1076325"/>
          </a:xfrm>
          <a:prstGeom prst="wedgeEllipseCallout">
            <a:avLst>
              <a:gd name="adj1" fmla="val -241991"/>
              <a:gd name="adj2" fmla="val -71946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Списки заказов по официантам.</a:t>
            </a:r>
          </a:p>
          <a:p>
            <a:pPr algn="ctr">
              <a:defRPr/>
            </a:pPr>
            <a:r>
              <a:rPr lang="ru-RU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Темные – в состоянии «Пречек»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6011863" y="4437063"/>
            <a:ext cx="2663825" cy="792162"/>
          </a:xfrm>
          <a:prstGeom prst="wedgeEllipseCallout">
            <a:avLst>
              <a:gd name="adj1" fmla="val -162454"/>
              <a:gd name="adj2" fmla="val 72046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Функциональная панель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6156325" y="1412875"/>
            <a:ext cx="2736850" cy="1079500"/>
          </a:xfrm>
          <a:prstGeom prst="wedgeEllipseCallout">
            <a:avLst>
              <a:gd name="adj1" fmla="val -213573"/>
              <a:gd name="adj2" fmla="val 8445"/>
            </a:avLst>
          </a:prstGeom>
          <a:solidFill>
            <a:srgbClr val="99C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При выборе заказа в статусе «Пречек» кассир переходит в режим оплаты</a:t>
            </a:r>
          </a:p>
        </p:txBody>
      </p:sp>
      <p:sp>
        <p:nvSpPr>
          <p:cNvPr id="22533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Режим работы кассира</a:t>
            </a:r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1600"/>
            <a:ext cx="85264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Модуль доставки</a:t>
            </a: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7704137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4716017" y="234479"/>
            <a:ext cx="244827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>
                <a:solidFill>
                  <a:srgbClr val="C00000"/>
                </a:solidFill>
              </a:rPr>
              <a:t>Модуль доставки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351837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Модуль доставки</a:t>
            </a: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54138"/>
            <a:ext cx="658018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3851920" y="234479"/>
            <a:ext cx="3239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1800" b="1" dirty="0">
                <a:solidFill>
                  <a:srgbClr val="C00000"/>
                </a:solidFill>
              </a:rPr>
              <a:t>Модуль администратора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96975"/>
            <a:ext cx="8429625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arus_Terminal oficianta_Sensor Loox"/>
          <p:cNvPicPr>
            <a:picLocks noChangeAspect="1" noChangeArrowheads="1"/>
          </p:cNvPicPr>
          <p:nvPr/>
        </p:nvPicPr>
        <p:blipFill>
          <a:blip r:embed="rId3">
            <a:lum bright="54000" contrast="-6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4479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95288" y="1196975"/>
            <a:ext cx="8391525" cy="4895850"/>
          </a:xfrm>
        </p:spPr>
        <p:txBody>
          <a:bodyPr/>
          <a:lstStyle/>
          <a:p>
            <a:pPr marL="609600" indent="-609600"/>
            <a:r>
              <a:rPr lang="ru-RU" altLang="ru-RU" sz="2400" smtClean="0">
                <a:solidFill>
                  <a:schemeClr val="accent2"/>
                </a:solidFill>
              </a:rPr>
              <a:t>Депозитно-дисконтный сервер</a:t>
            </a:r>
          </a:p>
          <a:p>
            <a:pPr lvl="2"/>
            <a:r>
              <a:rPr lang="ru-RU" altLang="ru-RU" smtClean="0">
                <a:solidFill>
                  <a:schemeClr val="tx1"/>
                </a:solidFill>
              </a:rPr>
              <a:t>Собственный, прозрачный клиент работы с дисконтными и балансными картами</a:t>
            </a:r>
          </a:p>
          <a:p>
            <a:pPr lvl="2"/>
            <a:r>
              <a:rPr lang="ru-RU" altLang="ru-RU" smtClean="0">
                <a:solidFill>
                  <a:schemeClr val="tx1"/>
                </a:solidFill>
              </a:rPr>
              <a:t>Для АС «Рестарт» это специальным тип оплаты</a:t>
            </a:r>
          </a:p>
          <a:p>
            <a:pPr lvl="2"/>
            <a:r>
              <a:rPr lang="ru-RU" altLang="ru-RU" smtClean="0">
                <a:solidFill>
                  <a:schemeClr val="tx1"/>
                </a:solidFill>
              </a:rPr>
              <a:t>Может комбинироваться с другими видами оплат</a:t>
            </a:r>
          </a:p>
          <a:p>
            <a:pPr lvl="2"/>
            <a:r>
              <a:rPr lang="ru-RU" altLang="ru-RU" smtClean="0">
                <a:solidFill>
                  <a:schemeClr val="tx1"/>
                </a:solidFill>
              </a:rPr>
              <a:t>Может быть как фискальным, так и не фискальным видом оплаты</a:t>
            </a:r>
          </a:p>
          <a:p>
            <a:pPr lvl="2"/>
            <a:r>
              <a:rPr lang="ru-RU" altLang="ru-RU" smtClean="0">
                <a:solidFill>
                  <a:schemeClr val="tx1"/>
                </a:solidFill>
              </a:rPr>
              <a:t>Карты могут быть дебетовые и кредитовые, с лимитом (по сумме\количеству на день\неделю\месяц) и без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95288" y="1196975"/>
            <a:ext cx="8391525" cy="4895850"/>
          </a:xfrm>
        </p:spPr>
        <p:txBody>
          <a:bodyPr/>
          <a:lstStyle/>
          <a:p>
            <a:pPr marL="609600" indent="-609600"/>
            <a:r>
              <a:rPr lang="ru-RU" altLang="ru-RU" sz="2400" smtClean="0">
                <a:solidFill>
                  <a:schemeClr val="accent2"/>
                </a:solidFill>
              </a:rPr>
              <a:t>Депозитно-дисконтный сервер</a:t>
            </a:r>
          </a:p>
        </p:txBody>
      </p:sp>
      <p:pic>
        <p:nvPicPr>
          <p:cNvPr id="28675" name="Рисунок 3" descr="RESTART_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829151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6962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357563"/>
            <a:ext cx="69056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Формирование отчетов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250825" y="1268413"/>
            <a:ext cx="86423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Программный продукт разработан на «системной» платформе, поэтому: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 dirty="0">
                <a:solidFill>
                  <a:schemeClr val="tx1"/>
                </a:solidFill>
              </a:rPr>
              <a:t>Меньше требования к «железу»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 dirty="0">
                <a:solidFill>
                  <a:schemeClr val="tx1"/>
                </a:solidFill>
              </a:rPr>
              <a:t>Выше производительность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 dirty="0">
                <a:solidFill>
                  <a:schemeClr val="tx1"/>
                </a:solidFill>
              </a:rPr>
              <a:t>Снижены шансы повреждения базы данных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Работает с новой развивающейся системой оборудования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Возможность в некоторых случаях сэкономить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Более яркие интерфейсы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Реализована возможность запускать фронт при старте системы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Наличие модуля </a:t>
            </a:r>
            <a:r>
              <a:rPr lang="ru-RU" sz="1800" dirty="0">
                <a:solidFill>
                  <a:srgbClr val="C00000"/>
                </a:solidFill>
              </a:rPr>
              <a:t>«Доставка»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Мобильный официант – </a:t>
            </a:r>
            <a:r>
              <a:rPr lang="ru-RU" sz="1800" dirty="0">
                <a:solidFill>
                  <a:schemeClr val="tx1"/>
                </a:solidFill>
              </a:rPr>
              <a:t>работа с </a:t>
            </a:r>
            <a:r>
              <a:rPr lang="ru-RU" sz="1800" dirty="0" smtClean="0">
                <a:solidFill>
                  <a:schemeClr val="tx1"/>
                </a:solidFill>
              </a:rPr>
              <a:t>планшетами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iOS</a:t>
            </a:r>
            <a:r>
              <a:rPr lang="en-US" sz="1800" dirty="0" smtClean="0">
                <a:solidFill>
                  <a:schemeClr val="tx1"/>
                </a:solidFill>
              </a:rPr>
              <a:t> + Android)</a:t>
            </a:r>
            <a:endParaRPr lang="ru-RU" sz="180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Наличие </a:t>
            </a:r>
            <a:r>
              <a:rPr lang="ru-RU" sz="1800" dirty="0">
                <a:solidFill>
                  <a:srgbClr val="2D2DB9"/>
                </a:solidFill>
              </a:rPr>
              <a:t>модуля для работы с дисконтными и балансными картами - </a:t>
            </a:r>
            <a:r>
              <a:rPr lang="ru-RU" sz="1800" dirty="0">
                <a:solidFill>
                  <a:srgbClr val="C00000"/>
                </a:solidFill>
              </a:rPr>
              <a:t>Депозитно-дисконтный сервер 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Гибкая система отчетности для анализа деятельности ресторана </a:t>
            </a:r>
            <a:r>
              <a:rPr lang="ru-RU" sz="1800" dirty="0">
                <a:solidFill>
                  <a:srgbClr val="C00000"/>
                </a:solidFill>
              </a:rPr>
              <a:t>в реальном времени </a:t>
            </a:r>
            <a:r>
              <a:rPr lang="ru-RU" sz="1800" dirty="0">
                <a:solidFill>
                  <a:schemeClr val="accent2"/>
                </a:solidFill>
              </a:rPr>
              <a:t>при помощи </a:t>
            </a:r>
            <a:r>
              <a:rPr lang="ru-RU" sz="1800" dirty="0">
                <a:solidFill>
                  <a:srgbClr val="C00000"/>
                </a:solidFill>
              </a:rPr>
              <a:t>«</a:t>
            </a:r>
            <a:r>
              <a:rPr lang="ru-RU" sz="1800" dirty="0" err="1">
                <a:solidFill>
                  <a:srgbClr val="C00000"/>
                </a:solidFill>
              </a:rPr>
              <a:t>РестАрт</a:t>
            </a:r>
            <a:r>
              <a:rPr lang="ru-RU" sz="1800" dirty="0">
                <a:solidFill>
                  <a:srgbClr val="C00000"/>
                </a:solidFill>
              </a:rPr>
              <a:t>: Анализ бизнеса»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dirty="0">
                <a:solidFill>
                  <a:schemeClr val="accent2"/>
                </a:solidFill>
              </a:rPr>
              <a:t>Уникальная возможность работы в </a:t>
            </a:r>
            <a:r>
              <a:rPr lang="ru-RU" sz="1800" dirty="0" err="1">
                <a:solidFill>
                  <a:srgbClr val="C00000"/>
                </a:solidFill>
              </a:rPr>
              <a:t>демо</a:t>
            </a:r>
            <a:r>
              <a:rPr lang="ru-RU" sz="1800" dirty="0">
                <a:solidFill>
                  <a:srgbClr val="C00000"/>
                </a:solidFill>
              </a:rPr>
              <a:t>-режиме </a:t>
            </a:r>
            <a:r>
              <a:rPr lang="ru-RU" sz="1800" dirty="0">
                <a:solidFill>
                  <a:srgbClr val="2D2DB9"/>
                </a:solidFill>
              </a:rPr>
              <a:t>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логирования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5220072" y="115888"/>
            <a:ext cx="2052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C00000"/>
                </a:solidFill>
              </a:rPr>
              <a:t>Преимущества</a:t>
            </a:r>
          </a:p>
          <a:p>
            <a:r>
              <a:rPr lang="ru-RU" altLang="ru-RU" sz="1800" b="1" dirty="0">
                <a:solidFill>
                  <a:srgbClr val="C00000"/>
                </a:solidFill>
              </a:rPr>
              <a:t>решения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arus_Terminal oficianta_Sensor Loox"/>
          <p:cNvPicPr>
            <a:picLocks noChangeAspect="1" noChangeArrowheads="1"/>
          </p:cNvPicPr>
          <p:nvPr/>
        </p:nvPicPr>
        <p:blipFill>
          <a:blip r:embed="rId3">
            <a:lum bright="54000" contrast="-6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24479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79388" y="1155700"/>
            <a:ext cx="5176837" cy="4895850"/>
          </a:xfrm>
        </p:spPr>
        <p:txBody>
          <a:bodyPr/>
          <a:lstStyle/>
          <a:p>
            <a:pPr marL="609600" indent="-609600"/>
            <a:r>
              <a:rPr lang="ru-RU" altLang="ru-RU" sz="1800" smtClean="0">
                <a:solidFill>
                  <a:schemeClr val="accent2"/>
                </a:solidFill>
              </a:rPr>
              <a:t>Программный комплекс Рестарт </a:t>
            </a:r>
            <a:r>
              <a:rPr lang="ru-RU" altLang="ru-RU" sz="1800" smtClean="0">
                <a:solidFill>
                  <a:srgbClr val="DC1E14"/>
                </a:solidFill>
              </a:rPr>
              <a:t>позволяет организовать сложную распределенную систему </a:t>
            </a:r>
            <a:r>
              <a:rPr lang="ru-RU" altLang="ru-RU" sz="1800" smtClean="0">
                <a:solidFill>
                  <a:schemeClr val="accent2"/>
                </a:solidFill>
              </a:rPr>
              <a:t>из нескольких узлов – сетевые рестораны, территориально удаленные друг от друга.</a:t>
            </a:r>
          </a:p>
          <a:p>
            <a:pPr marL="609600" indent="-609600"/>
            <a:r>
              <a:rPr lang="ru-RU" altLang="ru-RU" sz="1800" smtClean="0">
                <a:solidFill>
                  <a:schemeClr val="accent2"/>
                </a:solidFill>
              </a:rPr>
              <a:t>Каждый ресторан накапливает данные о реализации по своей точке. Затем эти данные можно выгружать в центральный бэк-офис (через интернет, FTP -сервер, электронную почту или просто на флэш-карте), например в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123950"/>
            <a:ext cx="37877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79388" y="4508500"/>
            <a:ext cx="8459787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5"/>
              </a:buBlip>
              <a:defRPr sz="3200">
                <a:solidFill>
                  <a:srgbClr val="333333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6"/>
              </a:buBlip>
              <a:defRPr sz="2400">
                <a:solidFill>
                  <a:srgbClr val="333333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6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6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6"/>
              </a:buBlip>
              <a:defRPr sz="1600">
                <a:solidFill>
                  <a:srgbClr val="333333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628650" indent="0" defTabSz="628650">
              <a:buFontTx/>
              <a:buNone/>
              <a:tabLst>
                <a:tab pos="628650" algn="l"/>
              </a:tabLst>
              <a:defRPr/>
            </a:pPr>
            <a:r>
              <a:rPr lang="ru-RU" sz="1800" dirty="0" smtClean="0">
                <a:solidFill>
                  <a:srgbClr val="DC1E14"/>
                </a:solidFill>
              </a:rPr>
              <a:t>	1С-Рарус: Управление рестораном</a:t>
            </a:r>
            <a:r>
              <a:rPr lang="ru-RU" sz="1800" dirty="0" smtClean="0">
                <a:solidFill>
                  <a:schemeClr val="accent2"/>
                </a:solidFill>
              </a:rPr>
              <a:t>, и получать сводную аналитическую отчетность по всем имеющимся точкам.</a:t>
            </a:r>
          </a:p>
          <a:p>
            <a:pPr marL="609600" indent="-609600">
              <a:defRPr/>
            </a:pPr>
            <a:r>
              <a:rPr lang="ru-RU" sz="1800" dirty="0" smtClean="0">
                <a:solidFill>
                  <a:schemeClr val="accent2"/>
                </a:solidFill>
              </a:rPr>
              <a:t>Все вышеперечисленные задачи могут быть актуальны для крупных, многопрофильных или сетевых предприятий.</a:t>
            </a:r>
          </a:p>
        </p:txBody>
      </p:sp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4859808" y="115888"/>
            <a:ext cx="2376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6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6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6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6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C00000"/>
                </a:solidFill>
              </a:rPr>
              <a:t>Распределённая</a:t>
            </a:r>
          </a:p>
          <a:p>
            <a:r>
              <a:rPr lang="ru-RU" altLang="ru-RU" sz="1800" b="1" dirty="0">
                <a:solidFill>
                  <a:srgbClr val="C00000"/>
                </a:solidFill>
              </a:rPr>
              <a:t>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55650" y="1412875"/>
            <a:ext cx="7993063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Новый функционал: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	</a:t>
            </a: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Анализ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бизнеса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Монитор состояния ресторана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Расчет заработной платы персонала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Работа с ДДС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7993063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Новый функционал: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	</a:t>
            </a: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Депозитно-дисконтный сервер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ru-RU" sz="24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Веб-сервисы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Бонусная система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7993063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Новый функционал: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	</a:t>
            </a: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Программа менеджера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>
                <a:solidFill>
                  <a:srgbClr val="C00000"/>
                </a:solidFill>
              </a:rPr>
              <a:t>Новый интерфейс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>
                <a:solidFill>
                  <a:srgbClr val="C00000"/>
                </a:solidFill>
              </a:rPr>
              <a:t>Печать меню с параметрами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>
                <a:solidFill>
                  <a:srgbClr val="C00000"/>
                </a:solidFill>
              </a:rPr>
              <a:t>Автоматический расчет быстрых кодов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>
                <a:solidFill>
                  <a:srgbClr val="C00000"/>
                </a:solidFill>
              </a:rPr>
              <a:t>Печать модификаторов в местах приготовления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>
                <a:solidFill>
                  <a:srgbClr val="C00000"/>
                </a:solidFill>
              </a:rPr>
              <a:t>Управление счетчиком остатков товаров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000" dirty="0">
                <a:solidFill>
                  <a:srgbClr val="C00000"/>
                </a:solidFill>
              </a:rPr>
              <a:t>Новый справочник «Виды объектов обслуживания»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55650" y="1412875"/>
            <a:ext cx="7993063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Новый функционал: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	</a:t>
            </a:r>
            <a:r>
              <a:rPr lang="ru-RU" sz="2400" dirty="0">
                <a:solidFill>
                  <a:srgbClr val="C00000"/>
                </a:solidFill>
                <a:latin typeface="Impact" pitchFamily="34" charset="0"/>
              </a:rPr>
              <a:t>Фронт и общие настройки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Веб-сервис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Стоп-лист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Работа с большим справочником Карты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Отправка СМС при изменении статуса заказа доставки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Регистрация событий приход и уход с работы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Подробный лог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Все картинки теперь хранятся в БД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 err="1">
                <a:solidFill>
                  <a:srgbClr val="C00000"/>
                </a:solidFill>
              </a:rPr>
              <a:t>Переавторизация</a:t>
            </a:r>
            <a:r>
              <a:rPr lang="ru-RU" sz="1600" dirty="0">
                <a:solidFill>
                  <a:srgbClr val="C00000"/>
                </a:solidFill>
              </a:rPr>
              <a:t> без блокировки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dirty="0">
                <a:solidFill>
                  <a:srgbClr val="C00000"/>
                </a:solidFill>
              </a:rPr>
              <a:t>Общая оптимизация 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55650" y="1412875"/>
            <a:ext cx="799306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Новый функционал: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2"/>
                </a:solidFill>
                <a:latin typeface="Impact" pitchFamily="34" charset="0"/>
              </a:rPr>
              <a:t>	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Мобильный официант на платформе </a:t>
            </a:r>
            <a:r>
              <a:rPr lang="en-US" sz="2400" dirty="0" err="1" smtClean="0">
                <a:solidFill>
                  <a:srgbClr val="C00000"/>
                </a:solidFill>
                <a:latin typeface="Impact" pitchFamily="34" charset="0"/>
              </a:rPr>
              <a:t>iOs</a:t>
            </a:r>
            <a:r>
              <a:rPr lang="en-US" sz="2400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Impact" pitchFamily="34" charset="0"/>
              </a:rPr>
              <a:t>и </a:t>
            </a:r>
            <a:r>
              <a:rPr lang="en-US" sz="2400" dirty="0" smtClean="0">
                <a:solidFill>
                  <a:srgbClr val="C00000"/>
                </a:solidFill>
                <a:latin typeface="Impact" pitchFamily="34" charset="0"/>
              </a:rPr>
              <a:t>Android</a:t>
            </a:r>
            <a:endParaRPr lang="ru-RU" sz="24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780928"/>
            <a:ext cx="2214247" cy="2952328"/>
          </a:xfrm>
          <a:prstGeom prst="rect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80928"/>
            <a:ext cx="2214246" cy="2952328"/>
          </a:xfrm>
          <a:prstGeom prst="rect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64" y="2780928"/>
            <a:ext cx="2215252" cy="2952328"/>
          </a:xfrm>
          <a:prstGeom prst="rect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182769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395288" y="1196975"/>
            <a:ext cx="8497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3200">
                <a:solidFill>
                  <a:srgbClr val="333333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400">
                <a:solidFill>
                  <a:srgbClr val="333333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1600">
                <a:solidFill>
                  <a:srgbClr val="333333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361950" indent="-361950">
              <a:defRPr/>
            </a:pPr>
            <a:r>
              <a:rPr lang="ru-RU" sz="2000" kern="0" dirty="0" smtClean="0">
                <a:solidFill>
                  <a:schemeClr val="accent2"/>
                </a:solidFill>
              </a:rPr>
              <a:t>Лицензирование по количеству рабочих мест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2: </a:t>
            </a:r>
            <a:r>
              <a:rPr lang="ru-RU" altLang="ru-RU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Комплексная поставка – 22 000 р.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</a:t>
            </a:r>
            <a:r>
              <a:rPr lang="ru-RU" altLang="ru-RU" kern="0" dirty="0" smtClean="0">
                <a:solidFill>
                  <a:schemeClr val="tx1"/>
                </a:solidFill>
              </a:rPr>
              <a:t>: Администратор – 7 000 р.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</a:t>
            </a:r>
            <a:r>
              <a:rPr lang="ru-RU" altLang="ru-RU" kern="0" dirty="0" smtClean="0">
                <a:solidFill>
                  <a:schemeClr val="tx1"/>
                </a:solidFill>
              </a:rPr>
              <a:t>: Кассир – 18 000 р.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</a:t>
            </a:r>
            <a:r>
              <a:rPr lang="ru-RU" altLang="ru-RU" kern="0" dirty="0" smtClean="0">
                <a:solidFill>
                  <a:schemeClr val="tx1"/>
                </a:solidFill>
              </a:rPr>
              <a:t>: Официант – 16 000 р.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</a:t>
            </a:r>
            <a:r>
              <a:rPr lang="ru-RU" altLang="ru-RU" kern="0" dirty="0" smtClean="0">
                <a:solidFill>
                  <a:schemeClr val="tx1"/>
                </a:solidFill>
              </a:rPr>
              <a:t>: Фаст-Фуд – 14 000 р.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</a:t>
            </a:r>
            <a:r>
              <a:rPr lang="ru-RU" altLang="ru-RU" kern="0" dirty="0" smtClean="0">
                <a:solidFill>
                  <a:schemeClr val="tx1"/>
                </a:solidFill>
              </a:rPr>
              <a:t>: Депозитно-дисконтный сервер – 16 000 р.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</a:t>
            </a:r>
            <a:r>
              <a:rPr lang="ru-RU" altLang="ru-RU" kern="0" dirty="0" smtClean="0">
                <a:solidFill>
                  <a:schemeClr val="tx1"/>
                </a:solidFill>
              </a:rPr>
              <a:t>: </a:t>
            </a:r>
            <a:r>
              <a:rPr lang="ru-RU" altLang="ru-RU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Администратор ДДС – 5 000 р.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</a:t>
            </a:r>
            <a:r>
              <a:rPr lang="ru-RU" altLang="ru-RU" kern="0" dirty="0" smtClean="0">
                <a:solidFill>
                  <a:schemeClr val="tx1"/>
                </a:solidFill>
              </a:rPr>
              <a:t>: Анализ бизнеса  - 9 000 р.</a:t>
            </a:r>
          </a:p>
          <a:p>
            <a:pPr lvl="2">
              <a:defRPr/>
            </a:pPr>
            <a:r>
              <a:rPr lang="ru-RU" altLang="ru-RU" kern="0" dirty="0" err="1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: </a:t>
            </a:r>
            <a:r>
              <a:rPr lang="ru-RU" altLang="ru-RU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Интерфейс интеграции 20 000 р.</a:t>
            </a:r>
          </a:p>
          <a:p>
            <a:pPr lvl="2">
              <a:defRPr/>
            </a:pPr>
            <a:r>
              <a:rPr lang="ru-RU" altLang="ru-RU" kern="0" smtClean="0">
                <a:solidFill>
                  <a:srgbClr val="C00000"/>
                </a:solidFill>
              </a:rPr>
              <a:t>РестАрт</a:t>
            </a:r>
            <a:r>
              <a:rPr lang="ru-RU" altLang="ru-RU" kern="0" dirty="0" smtClean="0">
                <a:solidFill>
                  <a:srgbClr val="C00000"/>
                </a:solidFill>
              </a:rPr>
              <a:t> 2 </a:t>
            </a:r>
            <a:r>
              <a:rPr lang="ru-RU" altLang="ru-RU" kern="0" dirty="0" smtClean="0">
                <a:solidFill>
                  <a:schemeClr val="tx1"/>
                </a:solidFill>
              </a:rPr>
              <a:t>NFR, 3-х – 3 000 р.</a:t>
            </a:r>
          </a:p>
          <a:p>
            <a:pPr lvl="1">
              <a:defRPr/>
            </a:pPr>
            <a:r>
              <a:rPr lang="ru-RU" sz="2000" kern="0" dirty="0" smtClean="0">
                <a:solidFill>
                  <a:srgbClr val="C00000"/>
                </a:solidFill>
                <a:latin typeface="Tahoma" pitchFamily="34" charset="0"/>
              </a:rPr>
              <a:t>Программные ключи защиты – поставить тестовую версию можно легко и быстро</a:t>
            </a:r>
            <a:endParaRPr lang="ru-RU" sz="2000" kern="0" dirty="0">
              <a:solidFill>
                <a:srgbClr val="C00000"/>
              </a:solidFill>
              <a:latin typeface="Tahoma" pitchFamily="34" charset="0"/>
            </a:endParaRPr>
          </a:p>
          <a:p>
            <a:pPr marL="914400" lvl="2" indent="0">
              <a:buFontTx/>
              <a:buNone/>
              <a:defRPr/>
            </a:pPr>
            <a:endParaRPr lang="ru-RU" sz="1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914400" y="1830388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C0000"/>
                </a:solidFill>
                <a:cs typeface="Tahoma" pitchFamily="34" charset="0"/>
              </a:rPr>
              <a:t>ВЦ </a:t>
            </a:r>
            <a:r>
              <a:rPr lang="en-US" altLang="ru-RU" sz="2800" b="1" dirty="0">
                <a:solidFill>
                  <a:srgbClr val="CC0000"/>
                </a:solidFill>
                <a:cs typeface="Tahoma" pitchFamily="34" charset="0"/>
              </a:rPr>
              <a:t>“</a:t>
            </a:r>
            <a:r>
              <a:rPr lang="ru-RU" altLang="ru-RU" sz="2800" b="1" dirty="0">
                <a:solidFill>
                  <a:srgbClr val="CC0000"/>
                </a:solidFill>
                <a:cs typeface="Tahoma" pitchFamily="34" charset="0"/>
              </a:rPr>
              <a:t>1С-Рарус</a:t>
            </a:r>
            <a:r>
              <a:rPr lang="en-US" altLang="ru-RU" sz="2800" b="1" dirty="0">
                <a:solidFill>
                  <a:srgbClr val="CC0000"/>
                </a:solidFill>
                <a:cs typeface="Tahoma" pitchFamily="34" charset="0"/>
              </a:rPr>
              <a:t>”</a:t>
            </a:r>
            <a:endParaRPr lang="ru-RU" altLang="ru-RU" sz="2800" b="1" dirty="0">
              <a:solidFill>
                <a:srgbClr val="CC0000"/>
              </a:solidFill>
              <a:cs typeface="Tahoma" pitchFamily="34" charset="0"/>
            </a:endParaRPr>
          </a:p>
          <a:p>
            <a:pPr algn="ctr"/>
            <a:r>
              <a:rPr lang="ru-RU" altLang="ru-RU" sz="2800" b="1" dirty="0">
                <a:solidFill>
                  <a:srgbClr val="CC0000"/>
                </a:solidFill>
                <a:cs typeface="Tahoma" pitchFamily="34" charset="0"/>
              </a:rPr>
              <a:t>тел. +7(495) </a:t>
            </a:r>
            <a:r>
              <a:rPr lang="ru-RU" altLang="ru-RU" sz="2800" b="1" dirty="0" smtClean="0">
                <a:solidFill>
                  <a:srgbClr val="CC0000"/>
                </a:solidFill>
                <a:cs typeface="Tahoma" pitchFamily="34" charset="0"/>
              </a:rPr>
              <a:t>2</a:t>
            </a:r>
            <a:r>
              <a:rPr lang="en-US" altLang="ru-RU" sz="2800" b="1" dirty="0" smtClean="0">
                <a:solidFill>
                  <a:srgbClr val="CC0000"/>
                </a:solidFill>
                <a:cs typeface="Tahoma" pitchFamily="34" charset="0"/>
              </a:rPr>
              <a:t>3</a:t>
            </a:r>
            <a:r>
              <a:rPr lang="ru-RU" altLang="ru-RU" sz="2800" b="1" dirty="0" smtClean="0">
                <a:solidFill>
                  <a:srgbClr val="CC0000"/>
                </a:solidFill>
                <a:cs typeface="Tahoma" pitchFamily="34" charset="0"/>
              </a:rPr>
              <a:t>1-20-</a:t>
            </a:r>
            <a:r>
              <a:rPr lang="en-US" altLang="ru-RU" sz="2800" b="1" dirty="0" smtClean="0">
                <a:solidFill>
                  <a:srgbClr val="CC0000"/>
                </a:solidFill>
                <a:cs typeface="Tahoma" pitchFamily="34" charset="0"/>
              </a:rPr>
              <a:t>0</a:t>
            </a:r>
            <a:r>
              <a:rPr lang="ru-RU" altLang="ru-RU" sz="2800" b="1" dirty="0" smtClean="0">
                <a:solidFill>
                  <a:srgbClr val="CC0000"/>
                </a:solidFill>
                <a:cs typeface="Tahoma" pitchFamily="34" charset="0"/>
              </a:rPr>
              <a:t>2</a:t>
            </a:r>
            <a:endParaRPr lang="en-US" altLang="ru-RU" sz="2800" b="1" dirty="0">
              <a:solidFill>
                <a:srgbClr val="CC0000"/>
              </a:solidFill>
              <a:cs typeface="Tahoma" pitchFamily="34" charset="0"/>
            </a:endParaRPr>
          </a:p>
          <a:p>
            <a:pPr algn="ctr"/>
            <a:r>
              <a:rPr lang="en-US" altLang="ru-RU" sz="2400" b="1" dirty="0" smtClean="0">
                <a:solidFill>
                  <a:schemeClr val="accent2"/>
                </a:solidFill>
                <a:cs typeface="Tahoma" pitchFamily="34" charset="0"/>
              </a:rPr>
              <a:t>www.rarus.ru</a:t>
            </a:r>
            <a:endParaRPr lang="ru-RU" altLang="ru-RU" sz="2400" b="1" dirty="0">
              <a:solidFill>
                <a:schemeClr val="accent2"/>
              </a:solidFill>
              <a:cs typeface="Tahoma" pitchFamily="34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914400" y="5911850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2000" b="1">
                <a:cs typeface="Tahoma" pitchFamily="34" charset="0"/>
              </a:rPr>
              <a:t>E-mail: </a:t>
            </a:r>
            <a:r>
              <a:rPr lang="en-US" altLang="ru-RU" sz="2000" b="1">
                <a:solidFill>
                  <a:srgbClr val="000099"/>
                </a:solidFill>
                <a:cs typeface="Tahoma" pitchFamily="34" charset="0"/>
              </a:rPr>
              <a:t>food@rarus.ru</a:t>
            </a:r>
            <a:endParaRPr lang="ru-RU" altLang="ru-RU" sz="2000" b="1">
              <a:cs typeface="Tahoma" pitchFamily="34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914400" y="5553075"/>
            <a:ext cx="754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cs typeface="Tahoma" pitchFamily="34" charset="0"/>
              </a:rPr>
              <a:t>г. Москва, Дмитровское шоссе, 9Б</a:t>
            </a:r>
          </a:p>
        </p:txBody>
      </p:sp>
      <p:pic>
        <p:nvPicPr>
          <p:cNvPr id="36869" name="Picture 6" descr="ДымКруж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41575"/>
            <a:ext cx="38100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2"/>
          <p:cNvSpPr txBox="1">
            <a:spLocks noChangeArrowheads="1"/>
          </p:cNvSpPr>
          <p:nvPr/>
        </p:nvSpPr>
        <p:spPr bwMode="auto">
          <a:xfrm>
            <a:off x="179388" y="1090613"/>
            <a:ext cx="6486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4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2400" b="1">
                <a:solidFill>
                  <a:srgbClr val="DE2017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940152" y="112713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C00000"/>
                </a:solidFill>
              </a:rPr>
              <a:t>Рабочие</a:t>
            </a:r>
          </a:p>
          <a:p>
            <a:r>
              <a:rPr lang="ru-RU" altLang="ru-RU" sz="1800" b="1" dirty="0">
                <a:solidFill>
                  <a:srgbClr val="C00000"/>
                </a:solidFill>
              </a:rPr>
              <a:t>места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388" y="1268413"/>
            <a:ext cx="88566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3"/>
              </a:buBlip>
              <a:defRPr sz="3200">
                <a:solidFill>
                  <a:srgbClr val="333333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2400">
                <a:solidFill>
                  <a:srgbClr val="333333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2000">
                <a:solidFill>
                  <a:srgbClr val="333333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1600">
                <a:solidFill>
                  <a:srgbClr val="333333"/>
                </a:solidFill>
                <a:latin typeface="+mn-lt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 sz="1600">
                <a:solidFill>
                  <a:srgbClr val="333333"/>
                </a:solidFill>
                <a:latin typeface="+mn-lt"/>
              </a:defRPr>
            </a:lvl9pPr>
          </a:lstStyle>
          <a:p>
            <a:pPr marL="361950" lvl="1" indent="-171450">
              <a:defRPr/>
            </a:pPr>
            <a:r>
              <a:rPr lang="ru-RU" sz="1800" kern="0" dirty="0" smtClean="0">
                <a:solidFill>
                  <a:schemeClr val="accent2"/>
                </a:solidFill>
              </a:rPr>
              <a:t>Администратор </a:t>
            </a:r>
            <a:r>
              <a:rPr lang="ru-RU" sz="1800" kern="0" dirty="0" smtClean="0"/>
              <a:t>– предварительная настройка системы, контроль персонала, формирование (проверка меню), настройка оборудования, сервис-печати, цены, карточки, контрагенты.</a:t>
            </a:r>
          </a:p>
          <a:p>
            <a:pPr marL="361950" lvl="1" indent="-171450">
              <a:defRPr/>
            </a:pPr>
            <a:r>
              <a:rPr lang="ru-RU" sz="1800" kern="0" dirty="0" smtClean="0">
                <a:solidFill>
                  <a:schemeClr val="accent2"/>
                </a:solidFill>
              </a:rPr>
              <a:t>Официант</a:t>
            </a:r>
            <a:r>
              <a:rPr lang="ru-RU" sz="1800" kern="0" dirty="0" smtClean="0"/>
              <a:t> – работа со столами и заказами: оформление, редактирование, предварительный расчет.</a:t>
            </a:r>
          </a:p>
          <a:p>
            <a:pPr marL="361950" lvl="1" indent="-171450">
              <a:defRPr/>
            </a:pPr>
            <a:r>
              <a:rPr lang="ru-RU" sz="1800" kern="0" dirty="0" smtClean="0">
                <a:solidFill>
                  <a:schemeClr val="accent2"/>
                </a:solidFill>
              </a:rPr>
              <a:t>Мобильный официант </a:t>
            </a:r>
            <a:r>
              <a:rPr lang="ru-RU" sz="1800" kern="0" dirty="0" smtClean="0"/>
              <a:t>– работа с планшетами</a:t>
            </a:r>
          </a:p>
          <a:p>
            <a:pPr marL="361950" lvl="1" indent="-171450">
              <a:defRPr/>
            </a:pPr>
            <a:r>
              <a:rPr lang="ru-RU" sz="1800" kern="0" dirty="0" smtClean="0">
                <a:solidFill>
                  <a:schemeClr val="accent2"/>
                </a:solidFill>
              </a:rPr>
              <a:t>Кассир ресторана</a:t>
            </a:r>
            <a:r>
              <a:rPr lang="ru-RU" sz="1800" kern="0" dirty="0" smtClean="0"/>
              <a:t> – закрытие </a:t>
            </a:r>
            <a:r>
              <a:rPr lang="ru-RU" sz="1800" kern="0" dirty="0" err="1" smtClean="0"/>
              <a:t>пречеков</a:t>
            </a:r>
            <a:r>
              <a:rPr lang="ru-RU" sz="1800" kern="0" dirty="0" smtClean="0"/>
              <a:t> (предварительно рассчитанных заказов), возвраты чеков, инкассация.</a:t>
            </a:r>
          </a:p>
          <a:p>
            <a:pPr marL="361950" lvl="1" indent="-171450">
              <a:defRPr/>
            </a:pPr>
            <a:r>
              <a:rPr lang="ru-RU" sz="1800" kern="0" dirty="0" smtClean="0">
                <a:solidFill>
                  <a:schemeClr val="accent2"/>
                </a:solidFill>
              </a:rPr>
              <a:t>Кассир фаст-фуд</a:t>
            </a:r>
            <a:r>
              <a:rPr lang="ru-RU" sz="1800" kern="0" dirty="0" smtClean="0"/>
              <a:t> – быстрая продажа товаров и блюд без предварительного заказа, проведение кассовых операций.</a:t>
            </a:r>
          </a:p>
          <a:p>
            <a:pPr marL="361950" lvl="1" indent="-171450">
              <a:defRPr/>
            </a:pPr>
            <a:r>
              <a:rPr lang="ru-RU" sz="1800" kern="0" dirty="0" smtClean="0">
                <a:solidFill>
                  <a:schemeClr val="accent2"/>
                </a:solidFill>
              </a:rPr>
              <a:t>Менеджер</a:t>
            </a:r>
            <a:r>
              <a:rPr lang="en-US" sz="1800" kern="0" dirty="0" smtClean="0">
                <a:solidFill>
                  <a:schemeClr val="accent2"/>
                </a:solidFill>
              </a:rPr>
              <a:t> </a:t>
            </a:r>
            <a:r>
              <a:rPr lang="ru-RU" sz="1800" kern="0" dirty="0" smtClean="0">
                <a:solidFill>
                  <a:schemeClr val="accent2"/>
                </a:solidFill>
              </a:rPr>
              <a:t>(Управляющий) ресторана</a:t>
            </a:r>
            <a:r>
              <a:rPr lang="ru-RU" sz="1800" kern="0" dirty="0" smtClean="0"/>
              <a:t> – контроль загрузки залов, получение отчетов, переносы заказов, отмена заказов.</a:t>
            </a:r>
          </a:p>
          <a:p>
            <a:pPr marL="361950" lvl="1" indent="-171450">
              <a:defRPr/>
            </a:pPr>
            <a:r>
              <a:rPr lang="ru-RU" sz="1800" kern="0" dirty="0" smtClean="0">
                <a:solidFill>
                  <a:schemeClr val="accent6"/>
                </a:solidFill>
              </a:rPr>
              <a:t>Оператор доставки</a:t>
            </a:r>
            <a:r>
              <a:rPr lang="ru-RU" sz="1800" kern="0" dirty="0" smtClean="0"/>
              <a:t> - прием заказов, мониторинг, распределение по курьерам, печать на кухни, квитанций доставки и чеков.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79388" y="1271588"/>
            <a:ext cx="8856662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 marL="361950" indent="-171450"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762000" indent="-171450"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dirty="0">
                <a:solidFill>
                  <a:schemeClr val="accent2"/>
                </a:solidFill>
              </a:rPr>
              <a:t>   Рестарт: Депозитно-дисконтный сервер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000" dirty="0"/>
              <a:t>  Система для управления балансными (дебетовыми, кредитовыми и бонусными) картами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</a:pPr>
            <a:endParaRPr lang="ru-RU" sz="2000" dirty="0"/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dirty="0"/>
              <a:t>Создание\редактирование новых карт</a:t>
            </a:r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dirty="0"/>
              <a:t>Назначение лимитов</a:t>
            </a:r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dirty="0"/>
              <a:t>Работа с бонусной системой</a:t>
            </a:r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dirty="0"/>
              <a:t>Просмотр транзакций по депозитным и бонусным картам</a:t>
            </a:r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dirty="0" err="1"/>
              <a:t>Логирование</a:t>
            </a:r>
            <a:endParaRPr lang="ru-RU" dirty="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940152" y="112713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C00000"/>
                </a:solidFill>
              </a:rPr>
              <a:t>Рабочие</a:t>
            </a:r>
          </a:p>
          <a:p>
            <a:r>
              <a:rPr lang="ru-RU" altLang="ru-RU" sz="1800" b="1" dirty="0">
                <a:solidFill>
                  <a:srgbClr val="C00000"/>
                </a:solidFill>
              </a:rPr>
              <a:t>места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79388" y="1271588"/>
            <a:ext cx="8856662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 marL="361950" indent="-171450"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marL="762000" indent="-171450"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1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>
                <a:solidFill>
                  <a:schemeClr val="accent2"/>
                </a:solidFill>
              </a:rPr>
              <a:t> Рестарт: Анализ бизнеса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1800"/>
              <a:t>	</a:t>
            </a:r>
            <a:r>
              <a:rPr lang="ru-RU" sz="2000"/>
              <a:t>Мощный инструмент для построения произвольных отчетов в режиме реального времени:</a:t>
            </a:r>
          </a:p>
          <a:p>
            <a:pPr lvl="1" eaLnBrk="0" hangingPunct="0">
              <a:spcBef>
                <a:spcPct val="20000"/>
              </a:spcBef>
              <a:buClr>
                <a:srgbClr val="CC0000"/>
              </a:buClr>
            </a:pPr>
            <a:endParaRPr lang="ru-RU" sz="2000"/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>
                <a:solidFill>
                  <a:srgbClr val="262626"/>
                </a:solidFill>
              </a:rPr>
              <a:t>Управления персоналом: расчет зарплаты, исходя из данных о рабочем времени сотрудника, начислений премий и штрафов, выработка официантов и кассиров</a:t>
            </a:r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>
                <a:solidFill>
                  <a:srgbClr val="262626"/>
                </a:solidFill>
              </a:rPr>
              <a:t>Через монитор состояния ресторана можно посмотреть текущие показатели: схема зала с отображением загрузки, текущая выработка в разрезе официантов, перечень чеков и заказов, а также рейтинг текущих продаж</a:t>
            </a:r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>
                <a:solidFill>
                  <a:srgbClr val="262626"/>
                </a:solidFill>
              </a:rPr>
              <a:t>Позволяет управлять картами Депозитно-дисконтного сервера. Есть возможность как создания новых карт, так и настройка всех их свойств</a:t>
            </a:r>
          </a:p>
          <a:p>
            <a:pPr lvl="2" eaLnBrk="0" hangingPunct="0">
              <a:spcBef>
                <a:spcPct val="20000"/>
              </a:spcBef>
              <a:buClr>
                <a:srgbClr val="CC0000"/>
              </a:buClr>
            </a:pPr>
            <a:endParaRPr lang="ru-RU"/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5940152" y="112713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800" b="1">
                <a:solidFill>
                  <a:srgbClr val="C00000"/>
                </a:solidFill>
              </a:rPr>
              <a:t>Рабочие</a:t>
            </a:r>
          </a:p>
          <a:p>
            <a:r>
              <a:rPr lang="ru-RU" altLang="ru-RU" sz="1800" b="1">
                <a:solidFill>
                  <a:srgbClr val="C00000"/>
                </a:solidFill>
              </a:rPr>
              <a:t>места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940152" y="252388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2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800" b="1">
                <a:solidFill>
                  <a:srgbClr val="C00000"/>
                </a:solidFill>
              </a:rPr>
              <a:t>Модули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1125538"/>
            <a:ext cx="81010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sz="2000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sz="2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2: Комплексная поставка </a:t>
            </a:r>
            <a:r>
              <a:rPr lang="ru-RU" altLang="ru-RU" sz="1600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(включает </a:t>
            </a:r>
            <a:r>
              <a:rPr lang="ru-RU" sz="160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АРМы: Администратора, Кассира, Официанта, Фаст-фуд, Доставка)</a:t>
            </a:r>
            <a:endParaRPr lang="ru-RU" altLang="ru-RU" sz="16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: Администратор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: Кассир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: Официант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: Фаст-Фуд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: Депозитно-дисконтный сервер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: 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Администратор ДДС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altLang="ru-RU" dirty="0">
                <a:latin typeface="Tahoma" pitchFamily="34" charset="0"/>
                <a:cs typeface="Tahoma" pitchFamily="34" charset="0"/>
              </a:rPr>
              <a:t>: Анализ бизнеса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 : Интерфейс интеграции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sz="1400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требуется для </a:t>
            </a:r>
            <a:r>
              <a:rPr lang="ru-RU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работы с Мобильным официантом на </a:t>
            </a:r>
            <a:r>
              <a:rPr lang="en-US" altLang="ru-RU" sz="1400" dirty="0" err="1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iOS</a:t>
            </a:r>
            <a:r>
              <a:rPr lang="ru-RU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или</a:t>
            </a:r>
            <a:r>
              <a:rPr lang="en-US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Android</a:t>
            </a:r>
            <a:endParaRPr lang="ru-RU" altLang="ru-RU" sz="1400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 marL="1600200" lvl="3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sz="1400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подключение в систему </a:t>
            </a:r>
            <a:r>
              <a:rPr lang="en-US" altLang="ru-RU" sz="1400" dirty="0" err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sms</a:t>
            </a:r>
            <a:r>
              <a:rPr lang="en-US" altLang="ru-RU" sz="1400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ru-RU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сервиса, </a:t>
            </a:r>
            <a:r>
              <a:rPr lang="en-US" altLang="ru-RU" sz="1400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web-</a:t>
            </a:r>
            <a:r>
              <a:rPr lang="ru-RU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сервис, видеонаблюдения, контроля розлива  </a:t>
            </a:r>
            <a:r>
              <a:rPr lang="ru-RU" altLang="ru-RU" sz="1400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(на локальную сеть - один модуль) 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с планшетами под ОС </a:t>
            </a:r>
            <a:r>
              <a:rPr lang="en-US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Windows</a:t>
            </a:r>
            <a:r>
              <a:rPr lang="ru-RU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8 </a:t>
            </a:r>
            <a:r>
              <a:rPr lang="ru-RU" altLang="ru-RU" sz="1400" dirty="0" smtClean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не требуется (там устанавливается обычное приложение РестАрт2:Официант)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sz="20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РестАрт</a:t>
            </a:r>
            <a:r>
              <a:rPr lang="ru-RU" altLang="ru-RU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2: Платежный терминал</a:t>
            </a:r>
            <a:r>
              <a:rPr lang="ru-RU" altLang="ru-RU" sz="1600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altLang="ru-RU" sz="1200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120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для самостоятельного пополнения баланса депозитных карт, устанавливается на платежный киоск)</a:t>
            </a:r>
            <a:endParaRPr lang="ru-RU" altLang="ru-RU" sz="1200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CC0000"/>
              </a:buClr>
            </a:pP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268413"/>
            <a:ext cx="36449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карта стол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89050"/>
            <a:ext cx="33845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 заказом. Ввод и редактировани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59225"/>
            <a:ext cx="33845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933825"/>
            <a:ext cx="3644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6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6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6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6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Различные стили оформления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95288" y="1412875"/>
            <a:ext cx="50403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DC1E14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accent6"/>
                </a:solidFill>
              </a:rPr>
              <a:t>При помощи экранной клавиатуры можно вводить пароли пользователей, фиксировать имена гостей при бронировании столиков, заводить карты пользователей с именами непосредственно с терминалов, делать комментарии к заказам</a:t>
            </a:r>
          </a:p>
        </p:txBody>
      </p:sp>
      <p:pic>
        <p:nvPicPr>
          <p:cNvPr id="921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14813"/>
            <a:ext cx="5429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11188" y="765175"/>
            <a:ext cx="82486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20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6pPr>
            <a:lvl7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7pPr>
            <a:lvl8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8pPr>
            <a:lvl9pPr eaLnBrk="0" hangingPunct="0">
              <a:buBlip>
                <a:blip r:embed="rId3"/>
              </a:buBlip>
              <a:defRPr sz="1600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0" hangingPunct="0"/>
            <a:r>
              <a:rPr lang="ru-RU" altLang="ru-RU" sz="2800">
                <a:solidFill>
                  <a:srgbClr val="DE2017"/>
                </a:solidFill>
              </a:rPr>
              <a:t>Авторизация и контроль прав пользователя</a:t>
            </a:r>
          </a:p>
        </p:txBody>
      </p:sp>
      <p:grpSp>
        <p:nvGrpSpPr>
          <p:cNvPr id="9221" name="Группа 1"/>
          <p:cNvGrpSpPr>
            <a:grpSpLocks/>
          </p:cNvGrpSpPr>
          <p:nvPr/>
        </p:nvGrpSpPr>
        <p:grpSpPr bwMode="auto">
          <a:xfrm>
            <a:off x="5486400" y="1557338"/>
            <a:ext cx="3429000" cy="1579562"/>
            <a:chOff x="5486400" y="1557338"/>
            <a:chExt cx="3429000" cy="1579562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557338"/>
              <a:ext cx="3429000" cy="157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924944"/>
              <a:ext cx="596280" cy="18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2" name="Группа 2"/>
          <p:cNvGrpSpPr>
            <a:grpSpLocks/>
          </p:cNvGrpSpPr>
          <p:nvPr/>
        </p:nvGrpSpPr>
        <p:grpSpPr bwMode="auto">
          <a:xfrm>
            <a:off x="6129338" y="3357563"/>
            <a:ext cx="2786062" cy="2566987"/>
            <a:chOff x="6129338" y="3357563"/>
            <a:chExt cx="2786062" cy="2566987"/>
          </a:xfrm>
        </p:grpSpPr>
        <p:pic>
          <p:nvPicPr>
            <p:cNvPr id="9223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338" y="3357563"/>
              <a:ext cx="2786062" cy="2566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630" y="3444875"/>
              <a:ext cx="2443078" cy="192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Рарус">
  <a:themeElements>
    <a:clrScheme name="Оформление по умолчанию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6600"/>
      </a:hlink>
      <a:folHlink>
        <a:srgbClr val="B2B2B2"/>
      </a:folHlink>
    </a:clrScheme>
    <a:fontScheme name="Другая 2">
      <a:majorFont>
        <a:latin typeface="Myriad Pro Cond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50000"/>
          </a:srgbClr>
        </a:solidFill>
        <a:ln w="9525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50000"/>
          </a:srgbClr>
        </a:solidFill>
        <a:ln w="9525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1227</Words>
  <Application>Microsoft Office PowerPoint</Application>
  <PresentationFormat>Экран (4:3)</PresentationFormat>
  <Paragraphs>218</Paragraphs>
  <Slides>37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Презентация_Рарус</vt:lpstr>
      <vt:lpstr>Автоматизация предприятий  питания и гостеприимства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«Управление производственным предприятием» в компании «АББ Автоматизация»</dc:title>
  <dc:creator>User</dc:creator>
  <cp:lastModifiedBy>Pavlov Alexey</cp:lastModifiedBy>
  <cp:revision>284</cp:revision>
  <dcterms:created xsi:type="dcterms:W3CDTF">2009-09-21T11:17:05Z</dcterms:created>
  <dcterms:modified xsi:type="dcterms:W3CDTF">2014-06-27T11:56:26Z</dcterms:modified>
</cp:coreProperties>
</file>