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281" r:id="rId2"/>
    <p:sldId id="320" r:id="rId3"/>
    <p:sldId id="321" r:id="rId4"/>
    <p:sldId id="352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9" r:id="rId14"/>
    <p:sldId id="340" r:id="rId15"/>
    <p:sldId id="342" r:id="rId16"/>
    <p:sldId id="343" r:id="rId17"/>
    <p:sldId id="345" r:id="rId18"/>
    <p:sldId id="346" r:id="rId19"/>
    <p:sldId id="347" r:id="rId20"/>
    <p:sldId id="348" r:id="rId21"/>
    <p:sldId id="350" r:id="rId22"/>
    <p:sldId id="351" r:id="rId23"/>
    <p:sldId id="344" r:id="rId24"/>
    <p:sldId id="353" r:id="rId25"/>
    <p:sldId id="32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E1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802" autoAdjust="0"/>
  </p:normalViewPr>
  <p:slideViewPr>
    <p:cSldViewPr>
      <p:cViewPr>
        <p:scale>
          <a:sx n="80" d="100"/>
          <a:sy n="80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58"/>
    </p:cViewPr>
  </p:sorterViewPr>
  <p:notesViewPr>
    <p:cSldViewPr>
      <p:cViewPr varScale="1">
        <p:scale>
          <a:sx n="83" d="100"/>
          <a:sy n="83" d="100"/>
        </p:scale>
        <p:origin x="-186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7BD2E1-498C-444C-B785-35AF3053D66C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8B3FB9D-D110-470B-86A0-3FC30FD74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0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579663-15CD-4A44-B014-C47E9B476867}" type="slidenum">
              <a:rPr lang="ru-RU" smtClean="0">
                <a:latin typeface="Arial" charset="0"/>
              </a:rPr>
              <a:pPr/>
              <a:t>1</a:t>
            </a:fld>
            <a:endParaRPr lang="ru-RU" smtClean="0"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Добрый день!</a:t>
            </a:r>
          </a:p>
          <a:p>
            <a:endParaRPr lang="ru-RU" smtClean="0"/>
          </a:p>
          <a:p>
            <a:r>
              <a:rPr lang="ru-RU" smtClean="0"/>
              <a:t>Представиться, тема доклада.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FBD4D5-3F69-4B3A-86DE-CA81E06904D2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E10979-E5CF-419D-9909-EAC199BA16A6}" type="slidenum">
              <a:rPr lang="ru-RU" sz="1200">
                <a:latin typeface="Times New Roman" pitchFamily="18" charset="0"/>
              </a:rPr>
              <a:pPr algn="r"/>
              <a:t>10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0DC061-FF9B-4232-90D2-9C80A28E6A63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E635B5-CEBA-4493-AC69-CF2E4BA0D646}" type="slidenum">
              <a:rPr lang="ru-RU" sz="1200">
                <a:latin typeface="Times New Roman" pitchFamily="18" charset="0"/>
              </a:rPr>
              <a:pPr algn="r"/>
              <a:t>11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77A520-4332-4B2A-BD3B-B3627A33C0FC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49DBC6-D806-4AFA-AE45-F984341918B5}" type="slidenum">
              <a:rPr lang="ru-RU" sz="1200">
                <a:latin typeface="Times New Roman" pitchFamily="18" charset="0"/>
              </a:rPr>
              <a:pPr algn="r"/>
              <a:t>12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2E7C87-581F-4DDD-AC1E-2FB74FB2C141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8C374-5F88-4853-B420-D46A29565610}" type="slidenum">
              <a:rPr lang="ru-RU" sz="1200">
                <a:latin typeface="Times New Roman" pitchFamily="18" charset="0"/>
              </a:rPr>
              <a:pPr algn="r"/>
              <a:t>13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987F07-94C3-414C-A4AB-0264B22826F0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AE706D-7EED-4F62-B321-93B4719173E9}" type="slidenum">
              <a:rPr lang="ru-RU" sz="1200">
                <a:latin typeface="Times New Roman" pitchFamily="18" charset="0"/>
              </a:rPr>
              <a:pPr algn="r"/>
              <a:t>14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994024-0294-4F5F-AF37-01C3DBA035BC}" type="slidenum">
              <a:rPr lang="ru-RU" sz="1200"/>
              <a:pPr algn="r"/>
              <a:t>15</a:t>
            </a:fld>
            <a:endParaRPr lang="ru-RU" sz="1200"/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8D8276-1209-4B6D-8575-831727481FC8}" type="slidenum">
              <a:rPr lang="ru-RU" sz="1200">
                <a:latin typeface="Times New Roman" pitchFamily="18" charset="0"/>
              </a:rPr>
              <a:pPr algn="r"/>
              <a:t>15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ADF62B-EB6E-45DC-85D7-A037AAD5506D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898D2D-74E2-4F74-A96C-743135C6F29F}" type="slidenum">
              <a:rPr lang="ru-RU" sz="1200">
                <a:latin typeface="Times New Roman" pitchFamily="18" charset="0"/>
              </a:rPr>
              <a:pPr algn="r"/>
              <a:t>16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8B6808-0578-494D-8D7F-32DF03187DB5}" type="slidenum">
              <a:rPr lang="ru-RU" sz="1200"/>
              <a:pPr algn="r"/>
              <a:t>17</a:t>
            </a:fld>
            <a:endParaRPr lang="ru-RU" sz="1200"/>
          </a:p>
        </p:txBody>
      </p:sp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07EB7C-622E-42C4-BF0D-2C12E72D2FF1}" type="slidenum">
              <a:rPr lang="ru-RU" sz="1200">
                <a:latin typeface="Times New Roman" pitchFamily="18" charset="0"/>
              </a:rPr>
              <a:pPr algn="r"/>
              <a:t>17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E7AC72-F6CB-421A-B51F-C55E28980AC7}" type="slidenum">
              <a:rPr lang="ru-RU" sz="1200"/>
              <a:pPr algn="r"/>
              <a:t>18</a:t>
            </a:fld>
            <a:endParaRPr lang="ru-RU" sz="1200"/>
          </a:p>
        </p:txBody>
      </p:sp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DDFA3C-5873-482D-BB34-AFF254DECAC9}" type="slidenum">
              <a:rPr lang="ru-RU" sz="1200">
                <a:latin typeface="Times New Roman" pitchFamily="18" charset="0"/>
              </a:rPr>
              <a:pPr algn="r"/>
              <a:t>18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E9E99-1645-4D40-AB8B-CA21B44B3E80}" type="slidenum">
              <a:rPr lang="ru-RU" sz="1200"/>
              <a:pPr algn="r"/>
              <a:t>19</a:t>
            </a:fld>
            <a:endParaRPr lang="ru-RU" sz="1200"/>
          </a:p>
        </p:txBody>
      </p:sp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8A2883-4966-4589-90B6-2F8041BB78BA}" type="slidenum">
              <a:rPr lang="ru-RU" sz="1200">
                <a:latin typeface="Times New Roman" pitchFamily="18" charset="0"/>
              </a:rPr>
              <a:pPr algn="r"/>
              <a:t>19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055BEA-4204-4191-BB59-BB63C63D1EBD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CDE28E-3FC2-42E5-822B-BCEB16948FE7}" type="slidenum">
              <a:rPr lang="ru-RU" sz="1200">
                <a:latin typeface="Times New Roman" pitchFamily="18" charset="0"/>
              </a:rPr>
              <a:pPr algn="r"/>
              <a:t>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F21636-F5BC-4291-BDE1-5CB626F95348}" type="slidenum">
              <a:rPr lang="ru-RU" sz="1200"/>
              <a:pPr algn="r"/>
              <a:t>20</a:t>
            </a:fld>
            <a:endParaRPr lang="ru-RU" sz="1200"/>
          </a:p>
        </p:txBody>
      </p:sp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6F8902-F429-4C25-83FB-999ADAF7FED5}" type="slidenum">
              <a:rPr lang="ru-RU" sz="1200">
                <a:latin typeface="Times New Roman" pitchFamily="18" charset="0"/>
              </a:rPr>
              <a:pPr algn="r"/>
              <a:t>20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57FAE3-1364-4111-8A3B-E85BBAAE6E93}" type="slidenum">
              <a:rPr lang="ru-RU" sz="1200"/>
              <a:pPr algn="r"/>
              <a:t>21</a:t>
            </a:fld>
            <a:endParaRPr lang="ru-RU" sz="1200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0BF40C-280E-4179-AD18-4ED3E0293D3B}" type="slidenum">
              <a:rPr lang="ru-RU" sz="1200">
                <a:latin typeface="Times New Roman" pitchFamily="18" charset="0"/>
              </a:rPr>
              <a:pPr algn="r"/>
              <a:t>21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8F008F-2154-4650-B03C-52734C4B548E}" type="slidenum">
              <a:rPr lang="ru-RU" sz="1200"/>
              <a:pPr algn="r"/>
              <a:t>22</a:t>
            </a:fld>
            <a:endParaRPr lang="ru-RU" sz="1200"/>
          </a:p>
        </p:txBody>
      </p:sp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D646E4-FF86-4219-8BBA-0AC5A06D64CA}" type="slidenum">
              <a:rPr lang="ru-RU" sz="1200">
                <a:latin typeface="Times New Roman" pitchFamily="18" charset="0"/>
              </a:rPr>
              <a:pPr algn="r"/>
              <a:t>22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01207A-7FA7-42FC-95EA-CC508924FDE0}" type="slidenum">
              <a:rPr lang="ru-RU" sz="1200"/>
              <a:pPr algn="r"/>
              <a:t>23</a:t>
            </a:fld>
            <a:endParaRPr lang="ru-RU" sz="1200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36D597-C1CF-46E0-9A1A-402A239BC911}" type="slidenum">
              <a:rPr lang="ru-RU" sz="1200">
                <a:latin typeface="Times New Roman" pitchFamily="18" charset="0"/>
              </a:rPr>
              <a:pPr algn="r"/>
              <a:t>23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86B4EF-010A-4E8C-81AB-9CB50227E458}" type="slidenum">
              <a:rPr lang="ru-RU" sz="1200"/>
              <a:pPr algn="r"/>
              <a:t>24</a:t>
            </a:fld>
            <a:endParaRPr lang="ru-RU" sz="1200"/>
          </a:p>
        </p:txBody>
      </p:sp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C9A448-1FAD-43E8-90BC-1CA1C536EEAF}" type="slidenum">
              <a:rPr lang="ru-RU" sz="1200">
                <a:latin typeface="Times New Roman" pitchFamily="18" charset="0"/>
              </a:rPr>
              <a:pPr algn="r"/>
              <a:t>24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A2D86F-EB71-4152-B778-D5C7B19CA9F2}" type="slidenum">
              <a:rPr lang="ru-RU" sz="1200"/>
              <a:pPr algn="r"/>
              <a:t>25</a:t>
            </a:fld>
            <a:endParaRPr lang="ru-RU" sz="1200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43DCDE-01C0-4213-9149-AC8013499CB3}" type="slidenum">
              <a:rPr lang="ru-RU" sz="1200">
                <a:latin typeface="Times New Roman" pitchFamily="18" charset="0"/>
              </a:rPr>
              <a:pPr algn="r"/>
              <a:t>25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9867C1-340A-4AF2-9409-E3888A80A2AB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75B9BA-6F53-444C-A8BB-63873CEDB43E}" type="slidenum">
              <a:rPr lang="ru-RU" sz="1200">
                <a:latin typeface="Times New Roman" pitchFamily="18" charset="0"/>
              </a:rPr>
              <a:pPr algn="r"/>
              <a:t>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343DF8-D9CC-4AD2-AB8A-3B357CCAEADC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99FBD0-B8F1-4A6C-9421-1019555CC909}" type="slidenum">
              <a:rPr lang="ru-RU" sz="1200">
                <a:latin typeface="Times New Roman" pitchFamily="18" charset="0"/>
              </a:rPr>
              <a:pPr algn="r"/>
              <a:t>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4B10C4-C53E-4B39-90E6-F0ED73B1F6D1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E9C840-DFAC-4DFF-A415-3D98F3F39DF9}" type="slidenum">
              <a:rPr lang="ru-RU" sz="1200">
                <a:latin typeface="Times New Roman" pitchFamily="18" charset="0"/>
              </a:rPr>
              <a:pPr algn="r"/>
              <a:t>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D5E31A-9022-47D4-846F-16C6CAD72790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40D71D-28E1-4092-83B3-91B6342282BA}" type="slidenum">
              <a:rPr lang="ru-RU" sz="1200">
                <a:latin typeface="Times New Roman" pitchFamily="18" charset="0"/>
              </a:rPr>
              <a:pPr algn="r"/>
              <a:t>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A38861-3AD9-4086-B2E3-BE0AD6A7BDBB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47020D-E870-41D5-BEEC-BDF79A01DF36}" type="slidenum">
              <a:rPr lang="ru-RU" sz="1200">
                <a:latin typeface="Times New Roman" pitchFamily="18" charset="0"/>
              </a:rPr>
              <a:pPr algn="r"/>
              <a:t>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5EE264-6F55-4F6D-AF8A-B4B440FFF443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449FB6-C893-4812-ABFA-E66A33060257}" type="slidenum">
              <a:rPr lang="ru-RU" sz="1200">
                <a:latin typeface="Times New Roman" pitchFamily="18" charset="0"/>
              </a:rPr>
              <a:pPr algn="r"/>
              <a:t>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9F1E90-5D42-4072-A673-1035567258CE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ED8274-322A-4298-8871-30EAE274218D}" type="slidenum">
              <a:rPr lang="ru-RU" sz="1200">
                <a:latin typeface="Times New Roman" pitchFamily="18" charset="0"/>
              </a:rPr>
              <a:pPr algn="r"/>
              <a:t>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en_2_lef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159000"/>
            <a:ext cx="5040312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260350"/>
            <a:ext cx="6119813" cy="1079500"/>
          </a:xfrm>
        </p:spPr>
        <p:txBody>
          <a:bodyPr/>
          <a:lstStyle>
            <a:lvl1pPr>
              <a:defRPr sz="1600">
                <a:latin typeface="Arial Black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1557338"/>
            <a:ext cx="6119813" cy="574675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FF33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627313" y="6308725"/>
            <a:ext cx="165735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6AAE99B1-573C-4469-858D-190D3180DB52}" type="datetimeFigureOut">
              <a:rPr lang="ru-RU"/>
              <a:pPr>
                <a:defRPr/>
              </a:pPr>
              <a:t>04.05.2016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7538" y="6308725"/>
            <a:ext cx="381635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8350" y="6308725"/>
            <a:ext cx="6588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87EAC-ED97-48D6-8B7B-08E20E9AF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C90D-4D0E-4F15-A879-DEB15291B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59055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59055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5E58-97AD-4C0D-A0DC-F54764023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5C9C-F359-40D2-9A59-9859BB9A4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0B5C-95A0-4AC2-891C-F52F4694D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449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2449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98A3-0909-4AC1-892D-C4C2647F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93CC-8261-42CD-BE0F-28186E627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0265-A08E-458A-A7DE-7CAC8F627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48B8-78B0-43CF-86B5-ED163597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287FA-EDA2-4227-8788-82826EF24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9F9A-2B84-43B6-B027-FA2C7E12D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5832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642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13779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http://v8.1c.ru</a:t>
            </a:r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453188"/>
            <a:ext cx="5689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r>
              <a:rPr lang="ru-RU"/>
              <a:t>1С:</a:t>
            </a:r>
            <a:r>
              <a:rPr lang="en-US"/>
              <a:t>CRM – </a:t>
            </a:r>
            <a:r>
              <a:rPr lang="ru-RU"/>
              <a:t>инструмент антикризисного управления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53188"/>
            <a:ext cx="9366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FF44B3-3A28-49E5-923D-18C90F9FE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men_2_lef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40650" y="20638"/>
            <a:ext cx="1368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Rectangle 8"/>
          <p:cNvSpPr>
            <a:spLocks noChangeArrowheads="1"/>
          </p:cNvSpPr>
          <p:nvPr userDrawn="1"/>
        </p:nvSpPr>
        <p:spPr bwMode="auto">
          <a:xfrm>
            <a:off x="7559675" y="6453188"/>
            <a:ext cx="15843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1200" b="1">
                <a:latin typeface="Tahoma" pitchFamily="34" charset="0"/>
              </a:rPr>
              <a:t>Слайд </a:t>
            </a:r>
            <a:fld id="{101F4DC7-3982-4999-B958-F7767279E549}" type="slidenum">
              <a:rPr lang="ru-RU" sz="1200" b="1">
                <a:latin typeface="Tahoma" pitchFamily="34" charset="0"/>
              </a:rPr>
              <a:pPr>
                <a:defRPr/>
              </a:pPr>
              <a:t>‹#›</a:t>
            </a:fld>
            <a:r>
              <a:rPr lang="ru-RU" sz="1200" b="1">
                <a:latin typeface="Tahoma" pitchFamily="34" charset="0"/>
              </a:rPr>
              <a:t> из 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8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rm.r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RM@RARUS.RU" TargetMode="External"/><Relationship Id="rId4" Type="http://schemas.openxmlformats.org/officeDocument/2006/relationships/hyperlink" Target="http://www.rarus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850" y="2852738"/>
            <a:ext cx="84963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000" b="1">
                <a:solidFill>
                  <a:srgbClr val="800000"/>
                </a:solidFill>
                <a:latin typeface="Tahoma" pitchFamily="34" charset="0"/>
              </a:rPr>
              <a:t>CRM для МАЛОГО БИЗНЕСА</a:t>
            </a:r>
            <a:endParaRPr lang="ru-RU"/>
          </a:p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ru-RU" b="1">
              <a:solidFill>
                <a:schemeClr val="accent2"/>
              </a:solidFill>
            </a:endParaRPr>
          </a:p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b="1">
                <a:solidFill>
                  <a:schemeClr val="accent2"/>
                </a:solidFill>
              </a:rPr>
              <a:t>Работа с клиентами,</a:t>
            </a:r>
            <a:endParaRPr lang="en-US" b="1">
              <a:solidFill>
                <a:schemeClr val="accent2"/>
              </a:solidFill>
            </a:endParaRPr>
          </a:p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b="1">
                <a:solidFill>
                  <a:schemeClr val="accent2"/>
                </a:solidFill>
              </a:rPr>
              <a:t> управление продажами и рабочим временем</a:t>
            </a:r>
            <a:endParaRPr lang="en-US" sz="2800" b="1">
              <a:solidFill>
                <a:srgbClr val="0000CC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1600" b="1">
                <a:solidFill>
                  <a:srgbClr val="800000"/>
                </a:solidFill>
                <a:latin typeface="Tahoma" pitchFamily="34" charset="0"/>
              </a:rPr>
              <a:t>CRM | SRM | HRM | BPM | CTI</a:t>
            </a:r>
            <a:r>
              <a:rPr lang="en-US" sz="3600" b="1">
                <a:latin typeface="Tahoma" pitchFamily="34" charset="0"/>
              </a:rPr>
              <a:t> </a:t>
            </a:r>
            <a:endParaRPr lang="ru-RU" sz="3600" b="1">
              <a:latin typeface="Tahoma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205413"/>
            <a:ext cx="104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rm8-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700213"/>
            <a:ext cx="1428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50800"/>
            <a:ext cx="65881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</a:t>
            </a:r>
            <a:br>
              <a:rPr lang="ru-RU" smtClean="0"/>
            </a:br>
            <a:r>
              <a:rPr lang="ru-RU" smtClean="0"/>
              <a:t>Быстрый старт за 30 минут!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Возможность использовать на рабочих местах различные варианты установки решения:</a:t>
            </a:r>
            <a:r>
              <a:rPr lang="ru-RU" sz="2400" b="1" smtClean="0"/>
              <a:t> </a:t>
            </a:r>
            <a:r>
              <a:rPr lang="ru-RU" sz="2000" b="1" smtClean="0">
                <a:solidFill>
                  <a:schemeClr val="tx1"/>
                </a:solidFill>
              </a:rPr>
              <a:t>«толстого», тонкого и </a:t>
            </a:r>
            <a:r>
              <a:rPr lang="en-US" sz="2000" b="1" smtClean="0">
                <a:solidFill>
                  <a:schemeClr val="tx1"/>
                </a:solidFill>
              </a:rPr>
              <a:t>web</a:t>
            </a:r>
            <a:r>
              <a:rPr lang="ru-RU" sz="2000" b="1" smtClean="0">
                <a:solidFill>
                  <a:schemeClr val="tx1"/>
                </a:solidFill>
              </a:rPr>
              <a:t>-клиента. Это позволяет учитывать возможности по производительности компьютеров пользователей, а также удаленность их от рабочего офиса.</a:t>
            </a:r>
          </a:p>
        </p:txBody>
      </p:sp>
      <p:pic>
        <p:nvPicPr>
          <p:cNvPr id="32772" name="Picture 9" descr="000000034_1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0825" y="2997200"/>
            <a:ext cx="2095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1" descr="000000034_1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8313" y="3933825"/>
            <a:ext cx="1714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3" descr="000000034_1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" y="2852738"/>
            <a:ext cx="2857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2563" y="115888"/>
            <a:ext cx="6215062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Управление продажами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	</a:t>
            </a:r>
            <a:r>
              <a:rPr lang="ru-RU" sz="2400" b="1" smtClean="0"/>
              <a:t>Решение позволяет управлять всеми этапами  работы с клиентами, а именно: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Ведение истории работы с клиентом, поиск </a:t>
            </a:r>
            <a:r>
              <a:rPr lang="en-US" sz="2000" b="1" smtClean="0"/>
              <a:t> </a:t>
            </a:r>
            <a:r>
              <a:rPr lang="ru-RU" sz="2000" b="1" smtClean="0"/>
              <a:t>клиента и просмотр</a:t>
            </a:r>
            <a:r>
              <a:rPr lang="en-US" sz="2000" b="1" smtClean="0"/>
              <a:t> </a:t>
            </a:r>
            <a:r>
              <a:rPr lang="ru-RU" sz="2000" b="1" smtClean="0"/>
              <a:t>по нему всех имеющихся данных </a:t>
            </a:r>
            <a:r>
              <a:rPr lang="ru-RU" sz="1600" b="1" smtClean="0">
                <a:solidFill>
                  <a:schemeClr val="tx1"/>
                </a:solidFill>
              </a:rPr>
              <a:t>(регистрация входящих и исходящих телефонных звонков, планирование встреч, просмотр и ведение электронной переписки с клиентом)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Определение бизнес-процессов по ведению продаж клиентам и их ведение согласно этим шаблонам </a:t>
            </a:r>
            <a:r>
              <a:rPr lang="ru-RU" sz="1600" b="1" smtClean="0">
                <a:solidFill>
                  <a:schemeClr val="tx1"/>
                </a:solidFill>
              </a:rPr>
              <a:t>(использование нескольких вариантов продаж клиентам в зависимости от категории клиента, планирование этапов продажи с клиентом  и внутри компании, оперативный инструмент контроля за продажами в компании – «воронка продаж»)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Использование поручений и напоминаний при работе с клиентами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Поиск новых клиентов, работа с клиентской базой</a:t>
            </a:r>
            <a:r>
              <a:rPr lang="ru-RU" sz="1600" b="1" smtClean="0"/>
              <a:t> </a:t>
            </a:r>
            <a:r>
              <a:rPr lang="ru-RU" sz="1600" b="1" smtClean="0">
                <a:solidFill>
                  <a:schemeClr val="tx1"/>
                </a:solidFill>
              </a:rPr>
              <a:t>(телемаркетинг, электронные рассылки)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/>
              <a:t>Отчеты по анализу клиентской базы, продаж, взаимодействий с клиентами</a:t>
            </a:r>
            <a:r>
              <a:rPr lang="ru-RU" sz="1600" b="1" smtClean="0"/>
              <a:t> </a:t>
            </a:r>
            <a:r>
              <a:rPr lang="ru-RU" sz="1600" b="1" smtClean="0">
                <a:solidFill>
                  <a:schemeClr val="tx1"/>
                </a:solidFill>
              </a:rPr>
              <a:t>(в том числе анализ затраченного времени менеджеров на работу с клиентами)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6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50800"/>
            <a:ext cx="6215062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Управление продажами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Ведение истории работы с клиентом, быстрый поиск </a:t>
            </a:r>
            <a:r>
              <a:rPr lang="en-US" sz="2000" b="1" smtClean="0"/>
              <a:t> </a:t>
            </a:r>
            <a:r>
              <a:rPr lang="ru-RU" sz="2000" b="1" smtClean="0"/>
              <a:t>клиента, регистрация и просмотр</a:t>
            </a:r>
            <a:r>
              <a:rPr lang="en-US" sz="2000" b="1" smtClean="0"/>
              <a:t> </a:t>
            </a:r>
            <a:r>
              <a:rPr lang="ru-RU" sz="2000" b="1" smtClean="0"/>
              <a:t>по нему всех имеющихся данных </a:t>
            </a:r>
            <a:r>
              <a:rPr lang="ru-RU" sz="1600" b="1" smtClean="0">
                <a:solidFill>
                  <a:schemeClr val="tx1"/>
                </a:solidFill>
              </a:rPr>
              <a:t>(регистрация входящих и исходящих телефонных звонков, планирование встреч, просмотр и ведение электронной переписки с клиентом)</a:t>
            </a:r>
          </a:p>
        </p:txBody>
      </p:sp>
      <p:pic>
        <p:nvPicPr>
          <p:cNvPr id="50185" name="Picture 9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84300"/>
            <a:ext cx="80629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636838"/>
            <a:ext cx="439261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5588" y="115888"/>
            <a:ext cx="6215062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Управление продажами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Подробная карточка клиента, с возможностью указания неограниченного количества контактной информации, категорий клиента</a:t>
            </a:r>
            <a:endParaRPr lang="ru-RU" sz="1600" b="1" smtClean="0">
              <a:solidFill>
                <a:schemeClr val="tx1"/>
              </a:solidFill>
            </a:endParaRPr>
          </a:p>
        </p:txBody>
      </p:sp>
      <p:pic>
        <p:nvPicPr>
          <p:cNvPr id="70664" name="Picture 8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700213"/>
            <a:ext cx="5997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916113"/>
            <a:ext cx="5976938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133600"/>
            <a:ext cx="59753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115888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Управление продажами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Определение бизнес-процессов по ведению продаж клиентам и их ведение согласно этим шаблонам </a:t>
            </a:r>
            <a:r>
              <a:rPr lang="ru-RU" sz="1600" b="1" smtClean="0">
                <a:solidFill>
                  <a:schemeClr val="tx1"/>
                </a:solidFill>
              </a:rPr>
              <a:t>(использование нескольких вариантов продаж клиентам в зависимости от категории клиента, планирование этапов продажи с клиентом  и внутри компании)</a:t>
            </a:r>
          </a:p>
        </p:txBody>
      </p:sp>
      <p:pic>
        <p:nvPicPr>
          <p:cNvPr id="52231" name="Picture 7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1406525"/>
            <a:ext cx="770413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2850" y="2546350"/>
            <a:ext cx="554513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6500" y="2541588"/>
            <a:ext cx="5551488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123825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Управление продажами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4100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Оперативный инструмент контроля за продажами в компании – «Воронка продаж»</a:t>
            </a:r>
          </a:p>
        </p:txBody>
      </p:sp>
      <p:pic>
        <p:nvPicPr>
          <p:cNvPr id="56326" name="Picture 6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770413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481263"/>
            <a:ext cx="6192838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123825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Управление продажами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4100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Использование поручений и напоминаний при работе с клиентами</a:t>
            </a:r>
            <a:endParaRPr lang="ru-RU" b="1" smtClean="0"/>
          </a:p>
        </p:txBody>
      </p:sp>
      <p:pic>
        <p:nvPicPr>
          <p:cNvPr id="58375" name="Picture 7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77025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8963" y="2633663"/>
            <a:ext cx="396398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492375"/>
            <a:ext cx="41052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50800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Управление продажами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4100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Поиск новых клиентов, работа с клиентской базой</a:t>
            </a:r>
            <a:endParaRPr lang="ru-RU" sz="4400" b="1" smtClean="0"/>
          </a:p>
        </p:txBody>
      </p:sp>
      <p:pic>
        <p:nvPicPr>
          <p:cNvPr id="47108" name="Picture 8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81125"/>
            <a:ext cx="7848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708275"/>
            <a:ext cx="43926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 descr="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708275"/>
            <a:ext cx="439261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11" descr="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2708275"/>
            <a:ext cx="43926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2" descr="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3319463"/>
            <a:ext cx="35290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115888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Управление продажами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4100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Телемаркетинг, электронная рассылка</a:t>
            </a:r>
          </a:p>
        </p:txBody>
      </p:sp>
      <p:pic>
        <p:nvPicPr>
          <p:cNvPr id="49156" name="Picture 5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81125"/>
            <a:ext cx="7848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276475"/>
            <a:ext cx="43926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0" descr="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2492375"/>
            <a:ext cx="439261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2708275"/>
            <a:ext cx="439261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2" descr="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2924175"/>
            <a:ext cx="43703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5" name="Picture 13" descr="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3141663"/>
            <a:ext cx="42481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50800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Управление продажами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4100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Отчеты по анализу клиентской базы, продаж, взаимодействий с клиентами</a:t>
            </a:r>
            <a:r>
              <a:rPr lang="ru-RU" sz="1600" b="1" smtClean="0"/>
              <a:t> </a:t>
            </a:r>
            <a:r>
              <a:rPr lang="ru-RU" sz="1600" b="1" smtClean="0">
                <a:solidFill>
                  <a:schemeClr val="tx1"/>
                </a:solidFill>
              </a:rPr>
              <a:t>(в том числе анализ затраченного времени менеджеров на работу с клиентами)</a:t>
            </a:r>
          </a:p>
        </p:txBody>
      </p:sp>
      <p:pic>
        <p:nvPicPr>
          <p:cNvPr id="66571" name="Picture 11" descr="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7993062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" y="1412875"/>
            <a:ext cx="80010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12875"/>
            <a:ext cx="799306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Дата 1"/>
          <p:cNvSpPr txBox="1">
            <a:spLocks noGrp="1"/>
          </p:cNvSpPr>
          <p:nvPr/>
        </p:nvSpPr>
        <p:spPr bwMode="auto">
          <a:xfrm>
            <a:off x="114300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0"/>
            <a:ext cx="6215062" cy="857250"/>
          </a:xfrm>
        </p:spPr>
        <p:txBody>
          <a:bodyPr/>
          <a:lstStyle/>
          <a:p>
            <a:pPr eaLnBrk="1" hangingPunct="1"/>
            <a:r>
              <a:rPr lang="ru-RU" sz="2800" smtClean="0"/>
              <a:t>Преимущества решения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268413"/>
            <a:ext cx="8858250" cy="50403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Возможность использования в малом и микро бизнесе с количеством пользователей до 5 рабочих мест </a:t>
            </a:r>
            <a:r>
              <a:rPr lang="ru-RU" sz="1600" b="1" dirty="0" smtClean="0">
                <a:solidFill>
                  <a:schemeClr val="tx1"/>
                </a:solidFill>
              </a:rPr>
              <a:t>(при необходимости возможно увеличить количество рабочих мест – покупка дополнительного пакета решения на 5 рабочих мест)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Использование технологии «Установил и работай!»</a:t>
            </a:r>
            <a:r>
              <a:rPr lang="en-US" sz="2000" b="1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(решение оформлено по понятным каждому пользователю разделам, например, «Работа с клиентами»; использование </a:t>
            </a:r>
            <a:r>
              <a:rPr lang="ru-RU" sz="1600" b="1" dirty="0" err="1" smtClean="0">
                <a:solidFill>
                  <a:schemeClr val="tx1"/>
                </a:solidFill>
              </a:rPr>
              <a:t>преднастроенных</a:t>
            </a:r>
            <a:r>
              <a:rPr lang="ru-RU" sz="1600" b="1" dirty="0" smtClean="0">
                <a:solidFill>
                  <a:schemeClr val="tx1"/>
                </a:solidFill>
              </a:rPr>
              <a:t> отчетов, описание сценариев работы в программе)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Доступно по цене для малого бизнеса – </a:t>
            </a:r>
            <a:r>
              <a:rPr lang="ru-RU" sz="2000" b="1" dirty="0" smtClean="0"/>
              <a:t>от </a:t>
            </a:r>
            <a:r>
              <a:rPr lang="ru-RU" sz="2000" b="1" dirty="0" smtClean="0"/>
              <a:t>2</a:t>
            </a:r>
            <a:r>
              <a:rPr lang="en-US" sz="2000" b="1" dirty="0" smtClean="0"/>
              <a:t>6</a:t>
            </a:r>
            <a:r>
              <a:rPr lang="ru-RU" sz="2000" b="1" dirty="0" smtClean="0"/>
              <a:t> </a:t>
            </a:r>
            <a:r>
              <a:rPr lang="ru-RU" sz="2000" b="1" dirty="0" smtClean="0"/>
              <a:t>000 руб.: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800000"/>
                </a:solidFill>
              </a:rPr>
              <a:t>     </a:t>
            </a:r>
            <a:r>
              <a:rPr lang="ru-RU" sz="2000" b="1" dirty="0" smtClean="0">
                <a:solidFill>
                  <a:srgbClr val="DC1E14"/>
                </a:solidFill>
              </a:rPr>
              <a:t>в комплект входит 5 лицензий на платформу 1С:Предприятие 8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DC1E14"/>
                </a:solidFill>
              </a:rPr>
              <a:t>и 5 лицензий на программу 1</a:t>
            </a:r>
            <a:r>
              <a:rPr lang="en-US" sz="2000" b="1" dirty="0" smtClean="0">
                <a:solidFill>
                  <a:srgbClr val="DC1E14"/>
                </a:solidFill>
              </a:rPr>
              <a:t>C</a:t>
            </a:r>
            <a:r>
              <a:rPr lang="ru-RU" sz="2000" b="1" dirty="0" smtClean="0">
                <a:solidFill>
                  <a:srgbClr val="DC1E14"/>
                </a:solidFill>
              </a:rPr>
              <a:t>:</a:t>
            </a:r>
            <a:r>
              <a:rPr lang="en-US" sz="2000" b="1" dirty="0" smtClean="0">
                <a:solidFill>
                  <a:srgbClr val="DC1E14"/>
                </a:solidFill>
              </a:rPr>
              <a:t>CRM</a:t>
            </a:r>
            <a:endParaRPr lang="ru-RU" sz="20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15888"/>
            <a:ext cx="6215063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Управление рабочим временем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	Решение позволяет управлять рабочим временем сотрудников, а именно:</a:t>
            </a:r>
          </a:p>
          <a:p>
            <a:pPr eaLnBrk="1" hangingPunct="1">
              <a:buFontTx/>
              <a:buNone/>
            </a:pPr>
            <a:endParaRPr lang="ru-RU" sz="2400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Ведение календаря с возможностью планирования действий между сотрудниками </a:t>
            </a:r>
            <a:r>
              <a:rPr lang="ru-RU" sz="1800" b="1" smtClean="0">
                <a:solidFill>
                  <a:schemeClr val="tx1"/>
                </a:solidFill>
              </a:rPr>
              <a:t>(планирование встреч,  просмотр текущей занятости сотрудника)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000" b="1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Использование поручений и регулярных напоминаний при планировании работ </a:t>
            </a:r>
            <a:r>
              <a:rPr lang="ru-RU" sz="1800" b="1" smtClean="0">
                <a:solidFill>
                  <a:schemeClr val="tx1"/>
                </a:solidFill>
              </a:rPr>
              <a:t>(возможность выдать поручений в процессе любой работы в решении: анализе отчетов, разборе электронных писем, выполнении календаря работ и т.д.)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400" b="1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Исполнительская дисциплина менеджеров, анализ загруженности менеджеров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115888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Управление рабочим временем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4100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Ведение календаря с возможностью планирования действий между сотрудниками </a:t>
            </a:r>
            <a:r>
              <a:rPr lang="ru-RU" sz="1800" b="1" smtClean="0">
                <a:solidFill>
                  <a:schemeClr val="tx1"/>
                </a:solidFill>
              </a:rPr>
              <a:t>(планирование встреч,  просмотр текущей занятости сотрудника)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800" b="1" smtClean="0"/>
          </a:p>
        </p:txBody>
      </p:sp>
      <p:pic>
        <p:nvPicPr>
          <p:cNvPr id="72710" name="Picture 6" descr="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08113"/>
            <a:ext cx="8137525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0563" y="1849438"/>
            <a:ext cx="54197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 descr="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0563" y="1844675"/>
            <a:ext cx="54197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 descr="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6413" y="1849438"/>
            <a:ext cx="55911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15888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Управление рабочим временем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4100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Использование поручений и регулярных напоминаний при планировании работ </a:t>
            </a:r>
            <a:r>
              <a:rPr lang="ru-RU" sz="1800" b="1" smtClean="0">
                <a:solidFill>
                  <a:schemeClr val="tx1"/>
                </a:solidFill>
              </a:rPr>
              <a:t>(возможность выдать поручений в процессе любой работы в решении: анализе отчетов, разборе электронных писем, выполнении календаря работ и т.д.)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800" b="1" smtClean="0"/>
          </a:p>
        </p:txBody>
      </p:sp>
      <p:pic>
        <p:nvPicPr>
          <p:cNvPr id="56327" name="Picture 7" descr="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12875"/>
            <a:ext cx="76327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 descr="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4550" y="1792288"/>
            <a:ext cx="49149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 descr="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2684463"/>
            <a:ext cx="424815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2684463"/>
            <a:ext cx="424815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6388" y="2574925"/>
            <a:ext cx="59912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50800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Управление рабочим временем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4100"/>
            <a:ext cx="8858250" cy="53276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smtClean="0"/>
              <a:t>     </a:t>
            </a:r>
            <a:r>
              <a:rPr lang="ru-RU" sz="2000" b="1" smtClean="0"/>
              <a:t>Исполнительская дисциплина менеджеров, анализ</a:t>
            </a:r>
            <a:r>
              <a:rPr lang="en-US" sz="2000" b="1" smtClean="0"/>
              <a:t> </a:t>
            </a:r>
            <a:r>
              <a:rPr lang="ru-RU" sz="2000" b="1" smtClean="0"/>
              <a:t>загруженности менеджеров</a:t>
            </a:r>
          </a:p>
        </p:txBody>
      </p:sp>
      <p:pic>
        <p:nvPicPr>
          <p:cNvPr id="66572" name="Picture 12" descr="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7993062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492375"/>
            <a:ext cx="62642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50800"/>
            <a:ext cx="6372225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Другие возможности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4100"/>
            <a:ext cx="8858250" cy="53276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Другие возможности решения</a:t>
            </a:r>
          </a:p>
        </p:txBody>
      </p:sp>
      <p:pic>
        <p:nvPicPr>
          <p:cNvPr id="61444" name="Picture 7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1412875"/>
            <a:ext cx="7786688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12875"/>
            <a:ext cx="7777163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50800"/>
            <a:ext cx="6357938" cy="85725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КОНТАКТЫ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500188"/>
            <a:ext cx="8786812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</a:rPr>
              <a:t>Подробнее о продуктах «1С:</a:t>
            </a:r>
            <a:r>
              <a:rPr lang="en-US" sz="2800" b="1" smtClean="0">
                <a:solidFill>
                  <a:schemeClr val="accent2"/>
                </a:solidFill>
              </a:rPr>
              <a:t>CRM</a:t>
            </a:r>
            <a:r>
              <a:rPr lang="ru-RU" sz="2800" b="1" smtClean="0">
                <a:solidFill>
                  <a:schemeClr val="accent2"/>
                </a:solidFill>
              </a:rPr>
              <a:t>» Вы можете узнать: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400" b="1" smtClean="0">
                <a:solidFill>
                  <a:srgbClr val="003366"/>
                </a:solidFill>
                <a:hlinkClick r:id="rId3"/>
              </a:rPr>
              <a:t>WWW.1crm.RU</a:t>
            </a:r>
            <a:endParaRPr lang="en-US" sz="2400" b="1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400" b="1" smtClean="0">
                <a:solidFill>
                  <a:srgbClr val="003366"/>
                </a:solidFill>
                <a:hlinkClick r:id="rId4"/>
              </a:rPr>
              <a:t>WWW.RARUS.RU</a:t>
            </a:r>
            <a:r>
              <a:rPr lang="en-US" sz="2400" b="1" smtClean="0">
                <a:solidFill>
                  <a:srgbClr val="003366"/>
                </a:solidFill>
              </a:rPr>
              <a:t> </a:t>
            </a:r>
            <a:endParaRPr lang="ru-RU" sz="2400" b="1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400" b="1" smtClean="0">
                <a:solidFill>
                  <a:srgbClr val="003366"/>
                </a:solidFill>
                <a:hlinkClick r:id="rId5"/>
              </a:rPr>
              <a:t>CRM@RARUS.RU</a:t>
            </a:r>
            <a:r>
              <a:rPr lang="en-US" sz="2400" b="1" smtClean="0">
                <a:solidFill>
                  <a:srgbClr val="003366"/>
                </a:solidFill>
              </a:rPr>
              <a:t>  </a:t>
            </a:r>
            <a:endParaRPr lang="ru-RU" sz="2400" b="1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sz="2400" b="1" smtClean="0">
                <a:solidFill>
                  <a:srgbClr val="003366"/>
                </a:solidFill>
              </a:rPr>
              <a:t>Тел.(495) </a:t>
            </a:r>
            <a:r>
              <a:rPr lang="en-US" sz="2400" b="1" smtClean="0">
                <a:solidFill>
                  <a:srgbClr val="003366"/>
                </a:solidFill>
              </a:rPr>
              <a:t>223</a:t>
            </a:r>
            <a:r>
              <a:rPr lang="ru-RU" sz="2400" b="1" smtClean="0">
                <a:solidFill>
                  <a:srgbClr val="003366"/>
                </a:solidFill>
              </a:rPr>
              <a:t>-</a:t>
            </a:r>
            <a:r>
              <a:rPr lang="en-US" sz="2400" b="1" smtClean="0">
                <a:solidFill>
                  <a:srgbClr val="003366"/>
                </a:solidFill>
              </a:rPr>
              <a:t>0404</a:t>
            </a:r>
            <a:endParaRPr lang="ru-RU" sz="2400" b="1" smtClean="0">
              <a:solidFill>
                <a:srgbClr val="003366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sz="1800" b="1" smtClean="0">
              <a:solidFill>
                <a:srgbClr val="003366"/>
              </a:solidFill>
            </a:endParaRPr>
          </a:p>
          <a:p>
            <a:pPr algn="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ru-RU" sz="2400" b="1" smtClean="0">
                <a:solidFill>
                  <a:srgbClr val="0033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0"/>
            <a:ext cx="6215062" cy="857250"/>
          </a:xfrm>
        </p:spPr>
        <p:txBody>
          <a:bodyPr/>
          <a:lstStyle/>
          <a:p>
            <a:pPr eaLnBrk="1" hangingPunct="1"/>
            <a:r>
              <a:rPr lang="ru-RU" sz="2800" smtClean="0"/>
              <a:t>Преимущества решения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268413"/>
            <a:ext cx="8858250" cy="50403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36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Решение разработано полностью на платформе 1С:Предприятие </a:t>
            </a:r>
            <a:r>
              <a:rPr lang="ru-RU" sz="2000" b="1" dirty="0" smtClean="0"/>
              <a:t>8.2 </a:t>
            </a:r>
            <a:r>
              <a:rPr lang="ru-RU" sz="2000" b="1" dirty="0" smtClean="0"/>
              <a:t>, что позволило: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sz="2000" b="1" dirty="0" smtClean="0"/>
              <a:t>Предложить пользователям эргономичный и современный интерфейс для работы в программе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sz="2000" b="1" dirty="0" smtClean="0"/>
              <a:t>Возможность работы в информационной базе через интернет (через любое </a:t>
            </a:r>
            <a:r>
              <a:rPr lang="ru-RU" sz="2000" b="1" dirty="0" err="1" smtClean="0"/>
              <a:t>интернет-соединение</a:t>
            </a:r>
            <a:r>
              <a:rPr lang="ru-RU" sz="2000" b="1" dirty="0" smtClean="0"/>
              <a:t>: широкополосное или частично ограниченное по пропускной способности) без потери функциональности решения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sz="2000" b="1" dirty="0" smtClean="0"/>
              <a:t>Использовать клиентами имеющиеся у них ПК без апгрейда (покупки нового), что позволяет в значительной степени уменьшить стоимость внедрения решения (использование тонкого клиента)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0"/>
            <a:ext cx="6215062" cy="857250"/>
          </a:xfrm>
        </p:spPr>
        <p:txBody>
          <a:bodyPr/>
          <a:lstStyle/>
          <a:p>
            <a:pPr eaLnBrk="1" hangingPunct="1"/>
            <a:r>
              <a:rPr lang="ru-RU" sz="2800" smtClean="0"/>
              <a:t>Преимущества решения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196752"/>
            <a:ext cx="8858250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Возможность загрузки клиентов и товаров, как при начале работы в решении, так и в процессе работы </a:t>
            </a:r>
            <a:r>
              <a:rPr lang="ru-RU" sz="2000" b="1" dirty="0" smtClean="0">
                <a:solidFill>
                  <a:schemeClr val="tx1"/>
                </a:solidFill>
              </a:rPr>
              <a:t>( из файлов в различных форматах, например, клиентов из «желтых страниц», из </a:t>
            </a:r>
            <a:r>
              <a:rPr lang="en-US" sz="2000" b="1" dirty="0" smtClean="0">
                <a:solidFill>
                  <a:schemeClr val="tx1"/>
                </a:solidFill>
              </a:rPr>
              <a:t>MS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Outlook </a:t>
            </a:r>
            <a:r>
              <a:rPr lang="ru-RU" sz="2000" b="1" dirty="0" smtClean="0">
                <a:solidFill>
                  <a:schemeClr val="tx1"/>
                </a:solidFill>
              </a:rPr>
              <a:t>и т.д.)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/>
              <a:t>Регулярный обмен данными с 1С:Бухгалтерия </a:t>
            </a:r>
            <a:r>
              <a:rPr lang="ru-RU" sz="2000" b="1" dirty="0" smtClean="0"/>
              <a:t>8</a:t>
            </a:r>
            <a:r>
              <a:rPr lang="ru-RU" sz="2000" b="1" dirty="0" smtClean="0"/>
              <a:t>, что позволяет вести все взаиморасчеты с клиентами в решении </a:t>
            </a:r>
            <a:r>
              <a:rPr lang="ru-RU" sz="2000" b="1" dirty="0" smtClean="0">
                <a:solidFill>
                  <a:schemeClr val="tx1"/>
                </a:solidFill>
              </a:rPr>
              <a:t>(в 1С:Бухгалтерию выгружаются счета на оплату клиенту, затем по ним производится отгрузка и оплата и эти данные попадают в решение 1</a:t>
            </a:r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CRM</a:t>
            </a:r>
            <a:r>
              <a:rPr lang="ru-RU" sz="2000" b="1" dirty="0" smtClean="0">
                <a:solidFill>
                  <a:schemeClr val="tx1"/>
                </a:solidFill>
              </a:rPr>
              <a:t>) </a:t>
            </a:r>
            <a:r>
              <a:rPr lang="ru-RU" sz="20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	</a:t>
            </a:r>
            <a:r>
              <a:rPr lang="ru-RU" sz="2400" b="1" dirty="0" smtClean="0"/>
              <a:t>Использование решения уже через 30 минут без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дополнительного обучения и затрат, за счет: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Простой и понятной загрузки уже имеющейся клиентской базы из: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/>
              <a:t>Программы 1С:Бухгалтерия </a:t>
            </a:r>
            <a:r>
              <a:rPr lang="ru-RU" sz="1800" b="1" dirty="0" smtClean="0"/>
              <a:t>8</a:t>
            </a:r>
            <a:endParaRPr lang="ru-RU" sz="1800" b="1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/>
              <a:t>Внешних файлов в форматах </a:t>
            </a:r>
            <a:r>
              <a:rPr lang="en-US" sz="1800" b="1" dirty="0" err="1" smtClean="0"/>
              <a:t>Excell</a:t>
            </a:r>
            <a:r>
              <a:rPr lang="ru-RU" sz="1800" b="1" dirty="0" smtClean="0"/>
              <a:t>, текстовом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/>
              <a:t>Из программы </a:t>
            </a:r>
            <a:r>
              <a:rPr lang="en-US" sz="1800" b="1" dirty="0" smtClean="0"/>
              <a:t>MS Outlook </a:t>
            </a: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Простой и понятной загрузки товаров/услуг компании и их цен из: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/>
              <a:t>Программы 1С:Бухгалтерия </a:t>
            </a:r>
            <a:r>
              <a:rPr lang="ru-RU" sz="1800" b="1" dirty="0" smtClean="0"/>
              <a:t>8</a:t>
            </a:r>
            <a:endParaRPr lang="ru-RU" sz="1800" b="1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/>
              <a:t>Внешних файлов в форматах </a:t>
            </a:r>
            <a:r>
              <a:rPr lang="en-US" sz="1800" b="1" dirty="0" err="1" smtClean="0"/>
              <a:t>Excell</a:t>
            </a:r>
            <a:r>
              <a:rPr lang="ru-RU" sz="1800" b="1" dirty="0" smtClean="0"/>
              <a:t>, текстовом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Использования интуитивно понятного интерфейса программы и встроенного помощника по работе в программе, пользователь «проходит» сценарии работы в решении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/>
              <a:t>Возможность комфортной работы на большинстве персональных компьютерах без улучшения их производительности </a:t>
            </a:r>
            <a:endParaRPr lang="ru-RU" sz="1600" b="1" dirty="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476375" y="0"/>
            <a:ext cx="6215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800000"/>
                </a:solidFill>
              </a:rPr>
              <a:t>1С:CRM СТАНДАРТ   </a:t>
            </a:r>
            <a:br>
              <a:rPr lang="ru-RU" sz="2000" b="1">
                <a:solidFill>
                  <a:srgbClr val="800000"/>
                </a:solidFill>
              </a:rPr>
            </a:br>
            <a:r>
              <a:rPr lang="ru-RU" sz="2000" b="1">
                <a:solidFill>
                  <a:srgbClr val="800000"/>
                </a:solidFill>
              </a:rPr>
              <a:t>Быстрый старт за 30 минут!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Простая и понятная загрузка клиентской базы из программы 1С:Бухгалтерия</a:t>
            </a:r>
          </a:p>
        </p:txBody>
      </p:sp>
      <p:pic>
        <p:nvPicPr>
          <p:cNvPr id="38920" name="Picture 8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813752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0"/>
            <a:ext cx="6215063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Быстрый старт за 30 минут!</a:t>
            </a:r>
          </a:p>
        </p:txBody>
      </p:sp>
      <p:pic>
        <p:nvPicPr>
          <p:cNvPr id="38918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185988"/>
            <a:ext cx="6119812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149725"/>
            <a:ext cx="4533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5588" y="0"/>
            <a:ext cx="6215062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Быстрый старт за 30 минут!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Простая и понятная загрузка клиентской базы из внешних файлов в </a:t>
            </a:r>
            <a:r>
              <a:rPr lang="en-US" sz="2000" b="1" smtClean="0"/>
              <a:t>Excell</a:t>
            </a:r>
            <a:r>
              <a:rPr lang="ru-RU" sz="2000" b="1" smtClean="0"/>
              <a:t>, текстовых форматах</a:t>
            </a:r>
          </a:p>
        </p:txBody>
      </p:sp>
      <p:pic>
        <p:nvPicPr>
          <p:cNvPr id="40969" name="Picture 9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31925"/>
            <a:ext cx="7991475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50800"/>
            <a:ext cx="6215063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Быстрый старт за 30 минут!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Простая и понятная загрузка товаров/услуг и их цен из внешних файлов в </a:t>
            </a:r>
            <a:r>
              <a:rPr lang="en-US" sz="2000" b="1" smtClean="0"/>
              <a:t>Excell</a:t>
            </a:r>
            <a:r>
              <a:rPr lang="ru-RU" sz="2000" b="1" smtClean="0"/>
              <a:t>, текстовом форматах</a:t>
            </a:r>
          </a:p>
        </p:txBody>
      </p:sp>
      <p:pic>
        <p:nvPicPr>
          <p:cNvPr id="43014" name="Picture 6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799147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Дата 1"/>
          <p:cNvSpPr txBox="1">
            <a:spLocks noGrp="1"/>
          </p:cNvSpPr>
          <p:nvPr/>
        </p:nvSpPr>
        <p:spPr bwMode="auto">
          <a:xfrm>
            <a:off x="1187450" y="6524625"/>
            <a:ext cx="4786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>
                <a:solidFill>
                  <a:schemeClr val="bg1"/>
                </a:solidFill>
                <a:latin typeface="Tahoma" pitchFamily="34" charset="0"/>
              </a:rPr>
              <a:t>http://v8.1c.ru</a:t>
            </a:r>
            <a:endParaRPr lang="ru-RU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5588" y="0"/>
            <a:ext cx="6215062" cy="857250"/>
          </a:xfrm>
        </p:spPr>
        <p:txBody>
          <a:bodyPr/>
          <a:lstStyle/>
          <a:p>
            <a:pPr algn="ctr" eaLnBrk="1" hangingPunct="1"/>
            <a:r>
              <a:rPr lang="ru-RU" smtClean="0"/>
              <a:t>1С:CRM СТАНДАРТ </a:t>
            </a:r>
            <a:br>
              <a:rPr lang="ru-RU" smtClean="0"/>
            </a:br>
            <a:r>
              <a:rPr lang="ru-RU" smtClean="0"/>
              <a:t> Быстрый старт за 30 минут!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85825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smtClean="0"/>
              <a:t>Понятный интерфейс и помощник по работе с программой</a:t>
            </a:r>
            <a:r>
              <a:rPr lang="ru-RU" sz="2400" b="1" smtClean="0"/>
              <a:t> – </a:t>
            </a:r>
            <a:r>
              <a:rPr lang="ru-RU" sz="2000" b="1" smtClean="0"/>
              <a:t>сценарии помощника можно распечатать или открыть в отдельном окне и по нему проходить обучение в программе</a:t>
            </a:r>
          </a:p>
        </p:txBody>
      </p:sp>
      <p:pic>
        <p:nvPicPr>
          <p:cNvPr id="45062" name="Picture 6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412875"/>
            <a:ext cx="810895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12875"/>
            <a:ext cx="8135937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12875"/>
            <a:ext cx="8135937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768</Words>
  <Application>Microsoft Office PowerPoint</Application>
  <PresentationFormat>Экран (4:3)</PresentationFormat>
  <Paragraphs>168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Презентация PowerPoint</vt:lpstr>
      <vt:lpstr>Преимущества решения</vt:lpstr>
      <vt:lpstr>Преимущества решения</vt:lpstr>
      <vt:lpstr>Преимущества решения</vt:lpstr>
      <vt:lpstr>Презентация PowerPoint</vt:lpstr>
      <vt:lpstr>1С:CRM СТАНДАРТ  Быстрый старт за 30 минут!</vt:lpstr>
      <vt:lpstr>1С:CRM СТАНДАРТ  Быстрый старт за 30 минут!</vt:lpstr>
      <vt:lpstr>1С:CRM СТАНДАРТ   Быстрый старт за 30 минут!</vt:lpstr>
      <vt:lpstr>1С:CRM СТАНДАРТ   Быстрый старт за 30 минут!</vt:lpstr>
      <vt:lpstr>1С:CRM СТАНДАРТ Быстрый старт за 30 минут!</vt:lpstr>
      <vt:lpstr>1С:CRM СТАНДАРТ   Управление продажами</vt:lpstr>
      <vt:lpstr>1С:CRM СТАНДАРТ   Управление продажами</vt:lpstr>
      <vt:lpstr>1С:CRM СТАНДАРТ   Управление продажами</vt:lpstr>
      <vt:lpstr>1С:CRM СТАНДАРТ   Управление продажами</vt:lpstr>
      <vt:lpstr>1С:CRM СТАНДАРТ   Управление продажами</vt:lpstr>
      <vt:lpstr>1С:CRM СТАНДАРТ   Управление продажами</vt:lpstr>
      <vt:lpstr>1С:CRM СТАНДАРТ   Управление продажами</vt:lpstr>
      <vt:lpstr>1С:CRM СТАНДАРТ   Управление продажами</vt:lpstr>
      <vt:lpstr>1С:CRM СТАНДАРТ   Управление продажами</vt:lpstr>
      <vt:lpstr>1С:CRM СТАНДАРТ  Управление рабочим временем</vt:lpstr>
      <vt:lpstr>1С:CRM СТАНДАРТ  Управление рабочим временем</vt:lpstr>
      <vt:lpstr>1С:CRM СТАНДАРТ  Управление рабочим временем</vt:lpstr>
      <vt:lpstr>1С:CRM СТАНДАРТ  Управление рабочим временем</vt:lpstr>
      <vt:lpstr>1С:CRM СТАНДАРТ  Другие возможности</vt:lpstr>
      <vt:lpstr>КОНТАКТЫ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внедрения «Управление производственным предприятием» в компании «АББ Автоматизация»</dc:title>
  <dc:creator>User</dc:creator>
  <cp:lastModifiedBy>Studnev Alexey</cp:lastModifiedBy>
  <cp:revision>648</cp:revision>
  <dcterms:created xsi:type="dcterms:W3CDTF">2009-09-21T11:17:05Z</dcterms:created>
  <dcterms:modified xsi:type="dcterms:W3CDTF">2016-05-04T08:15:12Z</dcterms:modified>
</cp:coreProperties>
</file>