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7" r:id="rId2"/>
    <p:sldId id="284" r:id="rId3"/>
    <p:sldId id="258" r:id="rId4"/>
    <p:sldId id="259" r:id="rId5"/>
    <p:sldId id="260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2" r:id="rId15"/>
    <p:sldId id="273" r:id="rId16"/>
    <p:sldId id="274" r:id="rId17"/>
    <p:sldId id="275" r:id="rId18"/>
    <p:sldId id="276" r:id="rId19"/>
    <p:sldId id="277" r:id="rId20"/>
    <p:sldId id="285" r:id="rId21"/>
    <p:sldId id="278" r:id="rId22"/>
    <p:sldId id="279" r:id="rId23"/>
    <p:sldId id="281" r:id="rId24"/>
    <p:sldId id="28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1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715BD-E800-4E01-979D-06D5645FACFF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BC3EF-CFC7-435A-83C8-B4308B7C82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4401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50342-8DDB-4203-B467-79069AAB5E56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06563-2A9A-4791-815D-EF6F110A7D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518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06563-2A9A-4791-815D-EF6F110A7DEC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795413"/>
      </p:ext>
    </p:extLst>
  </p:cSld>
  <p:clrMapOvr>
    <a:masterClrMapping/>
  </p:clrMapOvr>
  <p:transition spd="med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87272"/>
      </p:ext>
    </p:extLst>
  </p:cSld>
  <p:clrMapOvr>
    <a:masterClrMapping/>
  </p:clrMapOvr>
  <p:transition spd="med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61163" y="142875"/>
            <a:ext cx="2168525" cy="57673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0825" y="142875"/>
            <a:ext cx="6357938" cy="57673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46670"/>
      </p:ext>
    </p:extLst>
  </p:cSld>
  <p:clrMapOvr>
    <a:masterClrMapping/>
  </p:clrMapOvr>
  <p:transition spd="med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142875"/>
            <a:ext cx="8643938" cy="609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50825" y="1052513"/>
            <a:ext cx="4244975" cy="4857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246563" cy="4857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3337"/>
      </p:ext>
    </p:extLst>
  </p:cSld>
  <p:clrMapOvr>
    <a:masterClrMapping/>
  </p:clrMapOvr>
  <p:transition spd="med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285750" y="142875"/>
            <a:ext cx="8643938" cy="609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0825" y="1052513"/>
            <a:ext cx="4244975" cy="2352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052513"/>
            <a:ext cx="4246563" cy="2352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250825" y="3557588"/>
            <a:ext cx="4244975" cy="2352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557588"/>
            <a:ext cx="4246563" cy="2352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206659"/>
      </p:ext>
    </p:extLst>
  </p:cSld>
  <p:clrMapOvr>
    <a:masterClrMapping/>
  </p:clrMapOvr>
  <p:transition spd="med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945775"/>
      </p:ext>
    </p:extLst>
  </p:cSld>
  <p:clrMapOvr>
    <a:masterClrMapping/>
  </p:clrMapOvr>
  <p:transition spd="med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26914366"/>
      </p:ext>
    </p:extLst>
  </p:cSld>
  <p:clrMapOvr>
    <a:masterClrMapping/>
  </p:clrMapOvr>
  <p:transition spd="med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0825" y="1052513"/>
            <a:ext cx="4244975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246563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48387"/>
      </p:ext>
    </p:extLst>
  </p:cSld>
  <p:clrMapOvr>
    <a:masterClrMapping/>
  </p:clrMapOvr>
  <p:transition spd="med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848825"/>
      </p:ext>
    </p:extLst>
  </p:cSld>
  <p:clrMapOvr>
    <a:masterClrMapping/>
  </p:clrMapOvr>
  <p:transition spd="med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843048"/>
      </p:ext>
    </p:extLst>
  </p:cSld>
  <p:clrMapOvr>
    <a:masterClrMapping/>
  </p:clrMapOvr>
  <p:transition spd="med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0361159"/>
      </p:ext>
    </p:extLst>
  </p:cSld>
  <p:clrMapOvr>
    <a:masterClrMapping/>
  </p:clrMapOvr>
  <p:transition spd="med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23447405"/>
      </p:ext>
    </p:extLst>
  </p:cSld>
  <p:clrMapOvr>
    <a:masterClrMapping/>
  </p:clrMapOvr>
  <p:transition spd="med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41365773"/>
      </p:ext>
    </p:extLst>
  </p:cSld>
  <p:clrMapOvr>
    <a:masterClrMapping/>
  </p:clrMapOvr>
  <p:transition spd="med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5750" y="142875"/>
            <a:ext cx="86439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Заголовок слайда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052513"/>
            <a:ext cx="8643938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14"/>
          <p:cNvSpPr>
            <a:spLocks noChangeArrowheads="1"/>
          </p:cNvSpPr>
          <p:nvPr/>
        </p:nvSpPr>
        <p:spPr bwMode="auto">
          <a:xfrm>
            <a:off x="5940425" y="6524625"/>
            <a:ext cx="18780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i="1" dirty="0" smtClean="0">
                <a:solidFill>
                  <a:srgbClr val="FFFFFF"/>
                </a:solidFill>
                <a:latin typeface="Tahoma" pitchFamily="34" charset="0"/>
              </a:rPr>
              <a:t>Слайд </a:t>
            </a:r>
            <a:fld id="{D24ACDD8-4B6A-48AC-93B9-2A972A174D9A}" type="slidenum">
              <a:rPr lang="ru-RU" altLang="ru-RU" sz="1600" i="1" smtClean="0">
                <a:solidFill>
                  <a:srgbClr val="FFFFFF"/>
                </a:solidFill>
                <a:latin typeface="Tahoma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ru-RU" altLang="ru-RU" sz="1600" i="1" dirty="0" smtClean="0">
                <a:solidFill>
                  <a:srgbClr val="FFFFFF"/>
                </a:solidFill>
                <a:latin typeface="Tahoma" pitchFamily="34" charset="0"/>
              </a:rPr>
              <a:t> из 27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908175" y="6553200"/>
            <a:ext cx="3384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altLang="ru-RU" sz="1400" b="1" i="1" smtClean="0">
                <a:solidFill>
                  <a:srgbClr val="FFFFFF"/>
                </a:solidFill>
                <a:latin typeface="Arial" charset="0"/>
              </a:rPr>
              <a:t>Дополнение Альфа-Авто 5</a:t>
            </a:r>
          </a:p>
        </p:txBody>
      </p:sp>
    </p:spTree>
    <p:extLst>
      <p:ext uri="{BB962C8B-B14F-4D97-AF65-F5344CB8AC3E}">
        <p14:creationId xmlns:p14="http://schemas.microsoft.com/office/powerpoint/2010/main" val="4168706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med">
    <p:wipe/>
  </p:transition>
  <p:txStyles>
    <p:titleStyle>
      <a:lvl1pPr algn="r" rtl="0" eaLnBrk="0" fontAlgn="base" hangingPunct="0">
        <a:spcBef>
          <a:spcPct val="0"/>
        </a:spcBef>
        <a:spcAft>
          <a:spcPct val="0"/>
        </a:spcAft>
        <a:defRPr sz="4000">
          <a:solidFill>
            <a:srgbClr val="DE2017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000">
          <a:solidFill>
            <a:srgbClr val="DE2017"/>
          </a:solidFill>
          <a:latin typeface="Tahoma" pitchFamily="34" charset="0"/>
          <a:cs typeface="Tahom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000">
          <a:solidFill>
            <a:srgbClr val="DE2017"/>
          </a:solidFill>
          <a:latin typeface="Tahoma" pitchFamily="34" charset="0"/>
          <a:cs typeface="Tahom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000">
          <a:solidFill>
            <a:srgbClr val="DE2017"/>
          </a:solidFill>
          <a:latin typeface="Tahoma" pitchFamily="34" charset="0"/>
          <a:cs typeface="Tahom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000">
          <a:solidFill>
            <a:srgbClr val="DE2017"/>
          </a:solidFill>
          <a:latin typeface="Tahoma" pitchFamily="34" charset="0"/>
          <a:cs typeface="Tahom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000">
          <a:solidFill>
            <a:srgbClr val="DE2017"/>
          </a:solidFill>
          <a:latin typeface="Tahoma" pitchFamily="34" charset="0"/>
          <a:cs typeface="Tahom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000">
          <a:solidFill>
            <a:srgbClr val="DE2017"/>
          </a:solidFill>
          <a:latin typeface="Tahoma" pitchFamily="34" charset="0"/>
          <a:cs typeface="Tahom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000">
          <a:solidFill>
            <a:srgbClr val="DE2017"/>
          </a:solidFill>
          <a:latin typeface="Tahoma" pitchFamily="34" charset="0"/>
          <a:cs typeface="Tahom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000">
          <a:solidFill>
            <a:srgbClr val="DE2017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Blip>
          <a:blip r:embed="rId16"/>
        </a:buBlip>
        <a:defRPr sz="3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Blip>
          <a:blip r:embed="rId17"/>
        </a:buBlip>
        <a:defRPr sz="2400">
          <a:solidFill>
            <a:srgbClr val="333333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Blip>
          <a:blip r:embed="rId17"/>
        </a:buBlip>
        <a:defRPr sz="2000">
          <a:solidFill>
            <a:srgbClr val="333333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Blip>
          <a:blip r:embed="rId17"/>
        </a:buBlip>
        <a:defRPr sz="2000">
          <a:solidFill>
            <a:srgbClr val="333333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Blip>
          <a:blip r:embed="rId17"/>
        </a:buBlip>
        <a:defRPr sz="1600">
          <a:solidFill>
            <a:srgbClr val="333333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Blip>
          <a:blip r:embed="rId17"/>
        </a:buBlip>
        <a:defRPr sz="1600">
          <a:solidFill>
            <a:srgbClr val="333333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Blip>
          <a:blip r:embed="rId17"/>
        </a:buBlip>
        <a:defRPr sz="1600">
          <a:solidFill>
            <a:srgbClr val="333333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Blip>
          <a:blip r:embed="rId17"/>
        </a:buBlip>
        <a:defRPr sz="1600">
          <a:solidFill>
            <a:srgbClr val="333333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Blip>
          <a:blip r:embed="rId17"/>
        </a:buBlip>
        <a:defRPr sz="1600">
          <a:solidFill>
            <a:srgbClr val="333333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rus.ru/" TargetMode="External"/><Relationship Id="rId2" Type="http://schemas.openxmlformats.org/officeDocument/2006/relationships/hyperlink" Target="mailto:alfa@rarus.ru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5.jpe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9.png"/><Relationship Id="rId5" Type="http://schemas.openxmlformats.org/officeDocument/2006/relationships/image" Target="../media/image11.png"/><Relationship Id="rId10" Type="http://schemas.openxmlformats.org/officeDocument/2006/relationships/image" Target="../media/image15.jpe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5043154" y="1568905"/>
            <a:ext cx="4032574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lr>
                <a:srgbClr val="CC0000"/>
              </a:buClr>
              <a:buBlip>
                <a:blip r:embed="rId3"/>
              </a:buBlip>
              <a:defRPr sz="32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CC0000"/>
              </a:buClr>
              <a:buBlip>
                <a:blip r:embed="rId4"/>
              </a:buBlip>
              <a:defRPr sz="24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CC0000"/>
              </a:buClr>
              <a:buBlip>
                <a:blip r:embed="rId4"/>
              </a:buBlip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CC0000"/>
              </a:buClr>
              <a:buBlip>
                <a:blip r:embed="rId4"/>
              </a:buBlip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CC0000"/>
              </a:buClr>
              <a:buBlip>
                <a:blip r:embed="rId4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Blip>
                <a:blip r:embed="rId4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Blip>
                <a:blip r:embed="rId4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Blip>
                <a:blip r:embed="rId4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Blip>
                <a:blip r:embed="rId4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2000" dirty="0">
                <a:solidFill>
                  <a:srgbClr val="FF0000"/>
                </a:solidFill>
              </a:rPr>
              <a:t>Автоматизация учета </a:t>
            </a:r>
            <a:endParaRPr lang="en-US" altLang="ru-RU" sz="2000" dirty="0" smtClean="0">
              <a:solidFill>
                <a:srgbClr val="FF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2000" dirty="0" smtClean="0">
                <a:solidFill>
                  <a:srgbClr val="FF0000"/>
                </a:solidFill>
              </a:rPr>
              <a:t>кузовных </a:t>
            </a:r>
            <a:r>
              <a:rPr lang="ru-RU" altLang="ru-RU" sz="2000" dirty="0">
                <a:solidFill>
                  <a:srgbClr val="FF0000"/>
                </a:solidFill>
              </a:rPr>
              <a:t>ремонтов с помощью решений </a:t>
            </a:r>
            <a:endParaRPr lang="en-US" altLang="ru-RU" sz="2000" dirty="0" smtClean="0">
              <a:solidFill>
                <a:srgbClr val="FF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2800" dirty="0" smtClean="0">
                <a:solidFill>
                  <a:srgbClr val="FF0000"/>
                </a:solidFill>
              </a:rPr>
              <a:t>Альфа-Авто</a:t>
            </a:r>
            <a:r>
              <a:rPr lang="ru-RU" altLang="ru-RU" sz="2000" dirty="0" smtClean="0">
                <a:solidFill>
                  <a:srgbClr val="FF0000"/>
                </a:solidFill>
              </a:rPr>
              <a:t> </a:t>
            </a:r>
            <a:r>
              <a:rPr lang="ru-RU" altLang="ru-RU" sz="2000" dirty="0">
                <a:solidFill>
                  <a:srgbClr val="FF0000"/>
                </a:solidFill>
              </a:rPr>
              <a:t>и </a:t>
            </a:r>
            <a:r>
              <a:rPr lang="ru-RU" altLang="ru-RU" sz="2800" dirty="0" err="1" smtClean="0">
                <a:solidFill>
                  <a:srgbClr val="FF0000"/>
                </a:solidFill>
              </a:rPr>
              <a:t>Аудатэкс</a:t>
            </a:r>
            <a:r>
              <a:rPr lang="ru-RU" altLang="ru-RU" sz="2800" dirty="0" smtClean="0">
                <a:solidFill>
                  <a:srgbClr val="DE2017"/>
                </a:solidFill>
              </a:rPr>
              <a:t/>
            </a:r>
            <a:br>
              <a:rPr lang="ru-RU" altLang="ru-RU" sz="2800" dirty="0" smtClean="0">
                <a:solidFill>
                  <a:srgbClr val="DE2017"/>
                </a:solidFill>
              </a:rPr>
            </a:br>
            <a:r>
              <a:rPr lang="ru-RU" altLang="ru-RU" sz="2400" dirty="0" smtClean="0">
                <a:solidFill>
                  <a:srgbClr val="DE2017"/>
                </a:solidFill>
              </a:rPr>
              <a:t/>
            </a:r>
            <a:br>
              <a:rPr lang="ru-RU" altLang="ru-RU" sz="2400" dirty="0" smtClean="0">
                <a:solidFill>
                  <a:srgbClr val="DE2017"/>
                </a:solidFill>
              </a:rPr>
            </a:br>
            <a:endParaRPr lang="ru-RU" altLang="ru-RU" sz="2000" dirty="0" smtClean="0">
              <a:solidFill>
                <a:srgbClr val="DE2017"/>
              </a:solidFill>
            </a:endParaRPr>
          </a:p>
        </p:txBody>
      </p:sp>
      <p:pic>
        <p:nvPicPr>
          <p:cNvPr id="2051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252663"/>
            <a:ext cx="4681537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88913"/>
            <a:ext cx="21621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6085266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908720"/>
            <a:ext cx="8785671" cy="5616624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smtClean="0"/>
              <a:t> </a:t>
            </a:r>
          </a:p>
          <a:p>
            <a:r>
              <a:rPr lang="ru-RU" sz="1800" dirty="0"/>
              <a:t>в</a:t>
            </a:r>
            <a:r>
              <a:rPr lang="ru-RU" sz="1800" dirty="0" smtClean="0"/>
              <a:t>ыполнить </a:t>
            </a:r>
            <a:r>
              <a:rPr lang="ru-RU" sz="1800" dirty="0" smtClean="0">
                <a:solidFill>
                  <a:srgbClr val="C00000"/>
                </a:solidFill>
              </a:rPr>
              <a:t>настройки обмена с </a:t>
            </a:r>
            <a:r>
              <a:rPr lang="en-US" sz="1800" dirty="0" err="1" smtClean="0">
                <a:solidFill>
                  <a:srgbClr val="C00000"/>
                </a:solidFill>
              </a:rPr>
              <a:t>Audatex</a:t>
            </a:r>
            <a:endParaRPr lang="en-US" sz="18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ru-RU" sz="1800" dirty="0" smtClean="0"/>
          </a:p>
          <a:p>
            <a:endParaRPr lang="en-US" sz="1800" dirty="0" smtClean="0">
              <a:solidFill>
                <a:srgbClr val="C00000"/>
              </a:solidFill>
            </a:endParaRPr>
          </a:p>
          <a:p>
            <a:endParaRPr lang="en-US" sz="18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ru-RU" sz="18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FF0000"/>
                </a:solidFill>
              </a:rPr>
              <a:t>Настройки для работы с дополнением</a:t>
            </a:r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335687"/>
            <a:ext cx="3312368" cy="23170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2" name="Прямая со стрелкой 11"/>
          <p:cNvCxnSpPr/>
          <p:nvPr/>
        </p:nvCxnSpPr>
        <p:spPr bwMode="auto">
          <a:xfrm flipH="1" flipV="1">
            <a:off x="5940152" y="3249038"/>
            <a:ext cx="792089" cy="13905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67" y="1700808"/>
            <a:ext cx="3600400" cy="1813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43" y="2499192"/>
            <a:ext cx="3569858" cy="1777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3352031"/>
            <a:ext cx="360040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725144"/>
            <a:ext cx="360040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0385996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Режимы обмена</a:t>
            </a:r>
            <a:r>
              <a:rPr lang="en-US" sz="2400" dirty="0" smtClean="0"/>
              <a:t> </a:t>
            </a:r>
            <a:r>
              <a:rPr lang="ru-RU" sz="2400" dirty="0" smtClean="0"/>
              <a:t>с </a:t>
            </a:r>
            <a:r>
              <a:rPr lang="en-US" sz="2400" dirty="0" err="1" smtClean="0"/>
              <a:t>AudaPad</a:t>
            </a:r>
            <a:r>
              <a:rPr lang="en-US" sz="2400" dirty="0" smtClean="0"/>
              <a:t> Web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242594" y="1921359"/>
            <a:ext cx="1609261" cy="172819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Составление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калькуляции в </a:t>
            </a:r>
            <a:r>
              <a:rPr kumimoji="0" lang="en-US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AudaPad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Web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и загрузка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в зак</a:t>
            </a:r>
            <a:r>
              <a:rPr lang="ru-RU" sz="1600" dirty="0">
                <a:latin typeface="Times New Roman" pitchFamily="18" charset="0"/>
              </a:rPr>
              <a:t>а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з-наряд Альфа-Авто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7504789" y="2492896"/>
            <a:ext cx="1512168" cy="151216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Перенос данных заказ-наряда в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дело </a:t>
            </a:r>
            <a:r>
              <a:rPr kumimoji="0" lang="en-US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AudaPad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Web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242594" y="4170839"/>
            <a:ext cx="1595264" cy="144016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Times New Roman" pitchFamily="18" charset="0"/>
              </a:rPr>
              <a:t>Создание нового дела в </a:t>
            </a:r>
            <a:r>
              <a:rPr lang="en-US" sz="1600" dirty="0" err="1" smtClean="0">
                <a:latin typeface="Times New Roman" pitchFamily="18" charset="0"/>
              </a:rPr>
              <a:t>AudaPad</a:t>
            </a:r>
            <a:r>
              <a:rPr lang="en-US" sz="1600" dirty="0" smtClean="0">
                <a:latin typeface="Times New Roman" pitchFamily="18" charset="0"/>
              </a:rPr>
              <a:t> Web</a:t>
            </a:r>
            <a:r>
              <a:rPr lang="ru-RU" sz="1600" dirty="0" smtClean="0">
                <a:latin typeface="Times New Roman" pitchFamily="18" charset="0"/>
              </a:rPr>
              <a:t>, не покидая интерфейс 1с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839" y="1772817"/>
            <a:ext cx="5472610" cy="381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Прямая со стрелкой 16"/>
          <p:cNvCxnSpPr/>
          <p:nvPr/>
        </p:nvCxnSpPr>
        <p:spPr bwMode="auto">
          <a:xfrm flipV="1">
            <a:off x="1844219" y="2276872"/>
            <a:ext cx="1221974" cy="50295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Прямая со стрелкой 14"/>
          <p:cNvCxnSpPr>
            <a:stCxn id="7" idx="3"/>
          </p:cNvCxnSpPr>
          <p:nvPr/>
        </p:nvCxnSpPr>
        <p:spPr bwMode="auto">
          <a:xfrm flipV="1">
            <a:off x="1837858" y="4365104"/>
            <a:ext cx="1221974" cy="52581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Прямая со стрелкой 12"/>
          <p:cNvCxnSpPr>
            <a:stCxn id="6" idx="1"/>
          </p:cNvCxnSpPr>
          <p:nvPr/>
        </p:nvCxnSpPr>
        <p:spPr bwMode="auto">
          <a:xfrm flipH="1">
            <a:off x="6300192" y="3248980"/>
            <a:ext cx="1204597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Объект 21"/>
          <p:cNvSpPr>
            <a:spLocks noGrp="1"/>
          </p:cNvSpPr>
          <p:nvPr>
            <p:ph idx="1"/>
          </p:nvPr>
        </p:nvSpPr>
        <p:spPr>
          <a:xfrm>
            <a:off x="250825" y="1052513"/>
            <a:ext cx="8766132" cy="485775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449622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0825" y="1052512"/>
            <a:ext cx="8643938" cy="5328815"/>
          </a:xfrm>
        </p:spPr>
        <p:txBody>
          <a:bodyPr/>
          <a:lstStyle/>
          <a:p>
            <a:endParaRPr lang="ru-RU" sz="1600" dirty="0" smtClean="0"/>
          </a:p>
          <a:p>
            <a:r>
              <a:rPr lang="ru-RU" sz="1600" dirty="0" smtClean="0">
                <a:solidFill>
                  <a:schemeClr val="tx1"/>
                </a:solidFill>
              </a:rPr>
              <a:t>При выборе данного режима переходим к списку дел интерфейса </a:t>
            </a:r>
            <a:r>
              <a:rPr lang="en-US" sz="1600" dirty="0" err="1" smtClean="0">
                <a:solidFill>
                  <a:schemeClr val="tx1"/>
                </a:solidFill>
              </a:rPr>
              <a:t>Audatex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50" y="142874"/>
            <a:ext cx="8643938" cy="837853"/>
          </a:xfrm>
        </p:spPr>
        <p:txBody>
          <a:bodyPr/>
          <a:lstStyle/>
          <a:p>
            <a:r>
              <a:rPr lang="ru-RU" sz="2400" dirty="0" smtClean="0"/>
              <a:t>Получение данных из </a:t>
            </a:r>
            <a:r>
              <a:rPr lang="en-US" sz="2400" dirty="0" err="1" smtClean="0"/>
              <a:t>AudaPad</a:t>
            </a:r>
            <a:r>
              <a:rPr lang="en-US" sz="2400" dirty="0" smtClean="0"/>
              <a:t> Web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323528" y="3789040"/>
            <a:ext cx="1224136" cy="64807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Создание дела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894" y="1916832"/>
            <a:ext cx="6552728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 стрелкой 7"/>
          <p:cNvCxnSpPr>
            <a:stCxn id="5" idx="3"/>
          </p:cNvCxnSpPr>
          <p:nvPr/>
        </p:nvCxnSpPr>
        <p:spPr bwMode="auto">
          <a:xfrm flipV="1">
            <a:off x="1547664" y="3501008"/>
            <a:ext cx="1008112" cy="61206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54279678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0825" y="1052736"/>
            <a:ext cx="8643938" cy="5256583"/>
          </a:xfrm>
        </p:spPr>
        <p:txBody>
          <a:bodyPr/>
          <a:lstStyle/>
          <a:p>
            <a:endParaRPr lang="ru-RU" sz="1600" dirty="0" smtClean="0"/>
          </a:p>
          <a:p>
            <a:r>
              <a:rPr lang="ru-RU" sz="1600" dirty="0" smtClean="0">
                <a:solidFill>
                  <a:schemeClr val="tx1"/>
                </a:solidFill>
              </a:rPr>
              <a:t>Для создания нового дела требуется заполнить обязательные поля и другую административную информацию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285750" y="142874"/>
            <a:ext cx="8643938" cy="837853"/>
          </a:xfrm>
        </p:spPr>
        <p:txBody>
          <a:bodyPr/>
          <a:lstStyle/>
          <a:p>
            <a:r>
              <a:rPr lang="ru-RU" sz="2400" dirty="0" smtClean="0"/>
              <a:t>Получение данных из </a:t>
            </a:r>
            <a:r>
              <a:rPr lang="en-US" sz="2400" dirty="0" err="1" smtClean="0"/>
              <a:t>AudaPad</a:t>
            </a:r>
            <a:r>
              <a:rPr lang="en-US" sz="2400" dirty="0" smtClean="0"/>
              <a:t> Web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700" dirty="0" smtClean="0">
                <a:solidFill>
                  <a:schemeClr val="tx1"/>
                </a:solidFill>
              </a:rPr>
              <a:t>Создание нового дела для проведения кузовных работ </a:t>
            </a:r>
            <a:endParaRPr lang="ru-RU" sz="17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2555776" y="5085184"/>
            <a:ext cx="648072" cy="432048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251520" y="4221088"/>
            <a:ext cx="1368152" cy="72008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Сохранение дела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458" y="2060848"/>
            <a:ext cx="6696744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 стрелкой 8"/>
          <p:cNvCxnSpPr>
            <a:stCxn id="7" idx="3"/>
          </p:cNvCxnSpPr>
          <p:nvPr/>
        </p:nvCxnSpPr>
        <p:spPr bwMode="auto">
          <a:xfrm>
            <a:off x="1619672" y="4581128"/>
            <a:ext cx="936104" cy="72008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66265973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0825" y="1052512"/>
            <a:ext cx="8643938" cy="5328815"/>
          </a:xfrm>
        </p:spPr>
        <p:txBody>
          <a:bodyPr/>
          <a:lstStyle/>
          <a:p>
            <a:endParaRPr lang="ru-RU" sz="1600" dirty="0" smtClean="0"/>
          </a:p>
          <a:p>
            <a:r>
              <a:rPr lang="ru-RU" sz="1600" dirty="0" smtClean="0">
                <a:solidFill>
                  <a:schemeClr val="tx1"/>
                </a:solidFill>
              </a:rPr>
              <a:t>После создания дела переходим в главное меню расчета и заполнения разделов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285750" y="142874"/>
            <a:ext cx="8643938" cy="765846"/>
          </a:xfrm>
        </p:spPr>
        <p:txBody>
          <a:bodyPr/>
          <a:lstStyle/>
          <a:p>
            <a:r>
              <a:rPr lang="ru-RU" sz="2400" dirty="0" smtClean="0"/>
              <a:t>Получение данных из </a:t>
            </a:r>
            <a:r>
              <a:rPr lang="en-US" sz="2400" dirty="0" err="1" smtClean="0"/>
              <a:t>AudaPad</a:t>
            </a:r>
            <a:r>
              <a:rPr lang="en-US" sz="2400" dirty="0" smtClean="0"/>
              <a:t> Web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700" dirty="0" smtClean="0">
                <a:solidFill>
                  <a:schemeClr val="tx1"/>
                </a:solidFill>
              </a:rPr>
              <a:t>Меню нового дела </a:t>
            </a:r>
            <a:endParaRPr lang="ru-RU" sz="1700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6840760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2037295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0824" y="1052512"/>
            <a:ext cx="8785671" cy="5484350"/>
          </a:xfrm>
        </p:spPr>
        <p:txBody>
          <a:bodyPr/>
          <a:lstStyle/>
          <a:p>
            <a:endParaRPr lang="ru-RU" sz="1600" dirty="0" smtClean="0"/>
          </a:p>
          <a:p>
            <a:r>
              <a:rPr lang="ru-RU" sz="1600" dirty="0" smtClean="0">
                <a:solidFill>
                  <a:schemeClr val="tx1"/>
                </a:solidFill>
              </a:rPr>
              <a:t>На вкладках «Данные дела», «Идентификация ТС», «Данные ТС» заполняется административная информация дела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" name="Заголовок 2"/>
          <p:cNvSpPr>
            <a:spLocks noGrp="1"/>
          </p:cNvSpPr>
          <p:nvPr>
            <p:ph type="title"/>
          </p:nvPr>
        </p:nvSpPr>
        <p:spPr>
          <a:xfrm>
            <a:off x="285750" y="142874"/>
            <a:ext cx="8643938" cy="837853"/>
          </a:xfrm>
        </p:spPr>
        <p:txBody>
          <a:bodyPr/>
          <a:lstStyle/>
          <a:p>
            <a:r>
              <a:rPr lang="ru-RU" sz="2400" dirty="0" smtClean="0"/>
              <a:t>Получение данных из </a:t>
            </a:r>
            <a:r>
              <a:rPr lang="en-US" sz="2400" dirty="0" err="1" smtClean="0"/>
              <a:t>AudaPad</a:t>
            </a:r>
            <a:r>
              <a:rPr lang="en-US" sz="2400" dirty="0" smtClean="0"/>
              <a:t> Web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700" dirty="0" smtClean="0">
                <a:solidFill>
                  <a:schemeClr val="tx1"/>
                </a:solidFill>
              </a:rPr>
              <a:t>Заполнение административных разделов </a:t>
            </a:r>
            <a:endParaRPr lang="ru-RU" sz="17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4538100" y="2276872"/>
            <a:ext cx="1906108" cy="792089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Описание</a:t>
            </a:r>
            <a:r>
              <a:rPr kumimoji="0" lang="ru-RU" sz="1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дела, данные о страховке, собственнике и СТО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7137783" y="2858908"/>
            <a:ext cx="1656184" cy="832831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Подробные сведения о ТС, состояние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67" y="2060849"/>
            <a:ext cx="4038822" cy="2664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100" y="1844824"/>
            <a:ext cx="1906108" cy="535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881" y="3140966"/>
            <a:ext cx="4038822" cy="266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Прямая со стрелкой 16"/>
          <p:cNvCxnSpPr/>
          <p:nvPr/>
        </p:nvCxnSpPr>
        <p:spPr bwMode="auto">
          <a:xfrm flipH="1">
            <a:off x="2843808" y="2380365"/>
            <a:ext cx="1694291" cy="40675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Прямая со стрелкой 18"/>
          <p:cNvCxnSpPr/>
          <p:nvPr/>
        </p:nvCxnSpPr>
        <p:spPr bwMode="auto">
          <a:xfrm flipV="1">
            <a:off x="2291427" y="4474422"/>
            <a:ext cx="1399526" cy="104281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00546"/>
            <a:ext cx="4032448" cy="2664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Прямая со стрелкой 20"/>
          <p:cNvCxnSpPr/>
          <p:nvPr/>
        </p:nvCxnSpPr>
        <p:spPr bwMode="auto">
          <a:xfrm flipH="1">
            <a:off x="6156177" y="2948082"/>
            <a:ext cx="981606" cy="177706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783" y="2397750"/>
            <a:ext cx="1656184" cy="550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Скругленный прямоугольник 11"/>
          <p:cNvSpPr/>
          <p:nvPr/>
        </p:nvSpPr>
        <p:spPr bwMode="auto">
          <a:xfrm>
            <a:off x="394657" y="5400889"/>
            <a:ext cx="1896770" cy="107712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Times New Roman" pitchFamily="18" charset="0"/>
              </a:rPr>
              <a:t>Поиск по </a:t>
            </a:r>
            <a:r>
              <a:rPr lang="en-US" sz="1400" dirty="0" smtClean="0">
                <a:latin typeface="Times New Roman" pitchFamily="18" charset="0"/>
              </a:rPr>
              <a:t>VIN</a:t>
            </a:r>
            <a:r>
              <a:rPr lang="ru-RU" sz="1400" dirty="0" smtClean="0">
                <a:latin typeface="Times New Roman" pitchFamily="18" charset="0"/>
              </a:rPr>
              <a:t>-запросу, </a:t>
            </a:r>
            <a:r>
              <a:rPr lang="en-US" sz="1400" dirty="0" err="1" smtClean="0">
                <a:latin typeface="Times New Roman" pitchFamily="18" charset="0"/>
              </a:rPr>
              <a:t>AudaHistory</a:t>
            </a:r>
            <a:r>
              <a:rPr lang="ru-RU" sz="1400" dirty="0" smtClean="0">
                <a:latin typeface="Times New Roman" pitchFamily="18" charset="0"/>
              </a:rPr>
              <a:t>, расшифровка комплектации ТС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57" y="4995827"/>
            <a:ext cx="1923722" cy="521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1103885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0824" y="1052512"/>
            <a:ext cx="8785671" cy="5400823"/>
          </a:xfrm>
        </p:spPr>
        <p:txBody>
          <a:bodyPr/>
          <a:lstStyle/>
          <a:p>
            <a:pPr lvl="0"/>
            <a:endParaRPr lang="ru-RU" sz="1600" dirty="0" smtClean="0"/>
          </a:p>
          <a:p>
            <a:pPr lvl="0"/>
            <a:r>
              <a:rPr lang="ru-RU" sz="1600" dirty="0" smtClean="0">
                <a:solidFill>
                  <a:schemeClr val="tx1"/>
                </a:solidFill>
              </a:rPr>
              <a:t>Выбранные условия и указанная для работ стоимость влияют на расчет калькуляции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285750" y="142874"/>
            <a:ext cx="8643938" cy="837853"/>
          </a:xfrm>
        </p:spPr>
        <p:txBody>
          <a:bodyPr/>
          <a:lstStyle/>
          <a:p>
            <a:r>
              <a:rPr lang="ru-RU" sz="2400" dirty="0" smtClean="0"/>
              <a:t>Получение данных из </a:t>
            </a:r>
            <a:r>
              <a:rPr lang="en-US" sz="2400" dirty="0" err="1" smtClean="0"/>
              <a:t>AudaPad</a:t>
            </a:r>
            <a:r>
              <a:rPr lang="en-US" sz="2400" dirty="0" smtClean="0"/>
              <a:t> Web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700" dirty="0" smtClean="0">
                <a:solidFill>
                  <a:schemeClr val="tx1"/>
                </a:solidFill>
              </a:rPr>
              <a:t>Определение стоимости и условий кузовного ремонта </a:t>
            </a:r>
            <a:r>
              <a:rPr lang="ru-RU" sz="1900" dirty="0" smtClean="0">
                <a:solidFill>
                  <a:schemeClr val="tx1"/>
                </a:solidFill>
              </a:rPr>
              <a:t> </a:t>
            </a:r>
            <a:endParaRPr lang="ru-RU" sz="19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4283968" y="3834268"/>
            <a:ext cx="864096" cy="185364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251520" y="3437497"/>
            <a:ext cx="1800198" cy="58213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Выбор метода окраски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772" y="1933365"/>
            <a:ext cx="6716062" cy="4172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Прямая со стрелкой 13"/>
          <p:cNvCxnSpPr/>
          <p:nvPr/>
        </p:nvCxnSpPr>
        <p:spPr bwMode="auto">
          <a:xfrm flipH="1" flipV="1">
            <a:off x="2051718" y="3521968"/>
            <a:ext cx="2219426" cy="38454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24944"/>
            <a:ext cx="1800198" cy="59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494765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0825" y="1052512"/>
            <a:ext cx="8643938" cy="5400823"/>
          </a:xfrm>
        </p:spPr>
        <p:txBody>
          <a:bodyPr/>
          <a:lstStyle/>
          <a:p>
            <a:endParaRPr lang="ru-RU" sz="1600" dirty="0" smtClean="0"/>
          </a:p>
          <a:p>
            <a:r>
              <a:rPr lang="ru-RU" sz="1600" dirty="0">
                <a:solidFill>
                  <a:schemeClr val="tx1"/>
                </a:solidFill>
              </a:rPr>
              <a:t>Д</a:t>
            </a:r>
            <a:r>
              <a:rPr lang="ru-RU" sz="1600" dirty="0" smtClean="0">
                <a:solidFill>
                  <a:schemeClr val="tx1"/>
                </a:solidFill>
              </a:rPr>
              <a:t>ля перехода в окно подбора ремонтных воздействий необходимо </a:t>
            </a:r>
            <a:r>
              <a:rPr lang="ru-RU" sz="1600" dirty="0" smtClean="0">
                <a:solidFill>
                  <a:srgbClr val="C00000"/>
                </a:solidFill>
              </a:rPr>
              <a:t>запустить </a:t>
            </a:r>
            <a:r>
              <a:rPr lang="en-US" sz="1600" dirty="0" err="1" smtClean="0">
                <a:solidFill>
                  <a:srgbClr val="C00000"/>
                </a:solidFill>
              </a:rPr>
              <a:t>OnePad</a:t>
            </a: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на вкладке дела «Описание повреждений». </a:t>
            </a:r>
            <a:endParaRPr lang="ru-RU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285750" y="142874"/>
            <a:ext cx="8643938" cy="837853"/>
          </a:xfrm>
        </p:spPr>
        <p:txBody>
          <a:bodyPr/>
          <a:lstStyle/>
          <a:p>
            <a:r>
              <a:rPr lang="ru-RU" sz="2400" dirty="0" smtClean="0"/>
              <a:t>Получение данных из </a:t>
            </a:r>
            <a:r>
              <a:rPr lang="en-US" sz="2400" dirty="0" err="1" smtClean="0"/>
              <a:t>AudaPad</a:t>
            </a:r>
            <a:r>
              <a:rPr lang="en-US" sz="2400" dirty="0" smtClean="0"/>
              <a:t> Web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700" dirty="0" smtClean="0">
                <a:solidFill>
                  <a:schemeClr val="tx1"/>
                </a:solidFill>
              </a:rPr>
              <a:t>Описание повреждений: подбор позиций</a:t>
            </a:r>
            <a:endParaRPr lang="ru-RU" sz="1700" dirty="0">
              <a:solidFill>
                <a:schemeClr val="tx1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 bwMode="auto">
          <a:xfrm>
            <a:off x="1447069" y="2608612"/>
            <a:ext cx="388627" cy="3883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83" y="2060848"/>
            <a:ext cx="1152686" cy="1095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096294"/>
            <a:ext cx="6458852" cy="4105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2032465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0824" y="1052736"/>
            <a:ext cx="8785671" cy="5328591"/>
          </a:xfrm>
        </p:spPr>
        <p:txBody>
          <a:bodyPr/>
          <a:lstStyle/>
          <a:p>
            <a:pPr marL="0" indent="0">
              <a:buNone/>
            </a:pPr>
            <a:endParaRPr lang="ru-RU" sz="1600" dirty="0" smtClean="0"/>
          </a:p>
          <a:p>
            <a:pPr lvl="0"/>
            <a:r>
              <a:rPr lang="ru-RU" sz="1600" dirty="0" smtClean="0">
                <a:solidFill>
                  <a:schemeClr val="tx1"/>
                </a:solidFill>
              </a:rPr>
              <a:t>После описания повреждений в </a:t>
            </a:r>
            <a:r>
              <a:rPr lang="en-US" sz="1600" dirty="0" err="1" smtClean="0">
                <a:solidFill>
                  <a:schemeClr val="tx1"/>
                </a:solidFill>
              </a:rPr>
              <a:t>OnePad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и настройки параметров расчета на вкладке «параметры расчета» необходимо рассчитать калькуляцию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285750" y="142874"/>
            <a:ext cx="8643938" cy="837853"/>
          </a:xfrm>
        </p:spPr>
        <p:txBody>
          <a:bodyPr/>
          <a:lstStyle/>
          <a:p>
            <a:r>
              <a:rPr lang="ru-RU" sz="2400" dirty="0" smtClean="0"/>
              <a:t>Получение данных из </a:t>
            </a:r>
            <a:r>
              <a:rPr lang="en-US" sz="2400" dirty="0" err="1" smtClean="0"/>
              <a:t>AudaPad</a:t>
            </a:r>
            <a:r>
              <a:rPr lang="en-US" sz="2400" dirty="0" smtClean="0"/>
              <a:t> Web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600" dirty="0">
                <a:solidFill>
                  <a:schemeClr val="tx1"/>
                </a:solidFill>
              </a:rPr>
              <a:t>Р</a:t>
            </a:r>
            <a:r>
              <a:rPr lang="ru-RU" sz="1600" dirty="0" smtClean="0">
                <a:solidFill>
                  <a:schemeClr val="tx1"/>
                </a:solidFill>
              </a:rPr>
              <a:t>асчет калькуляции</a:t>
            </a:r>
            <a:endParaRPr lang="ru-RU" sz="17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7523806" y="4123989"/>
            <a:ext cx="1368674" cy="117722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>
                <a:latin typeface="Times New Roman" pitchFamily="18" charset="0"/>
              </a:rPr>
              <a:t>П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ереход к списку дел интерфейса 1С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6" y="2037723"/>
            <a:ext cx="6725589" cy="417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 стрелкой 6"/>
          <p:cNvCxnSpPr/>
          <p:nvPr/>
        </p:nvCxnSpPr>
        <p:spPr bwMode="auto">
          <a:xfrm flipV="1">
            <a:off x="6807182" y="5066456"/>
            <a:ext cx="716624" cy="94218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01556807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0825" y="1052512"/>
            <a:ext cx="8643938" cy="5472831"/>
          </a:xfrm>
        </p:spPr>
        <p:txBody>
          <a:bodyPr/>
          <a:lstStyle/>
          <a:p>
            <a:endParaRPr lang="ru-RU" sz="1600" dirty="0" smtClean="0"/>
          </a:p>
          <a:p>
            <a:r>
              <a:rPr lang="ru-RU" sz="1600" dirty="0" smtClean="0"/>
              <a:t>Для загрузки данных калькуляции из дела </a:t>
            </a:r>
            <a:r>
              <a:rPr lang="en-US" sz="1600" dirty="0" err="1" smtClean="0"/>
              <a:t>Audatex</a:t>
            </a:r>
            <a:r>
              <a:rPr lang="ru-RU" sz="1600" dirty="0" smtClean="0"/>
              <a:t> в заказ-наряд Альфа-Авто необходимо из всего списка выделить дело и желаемую для загрузки калькуляцию</a:t>
            </a:r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285750" y="142874"/>
            <a:ext cx="8643938" cy="837853"/>
          </a:xfrm>
        </p:spPr>
        <p:txBody>
          <a:bodyPr/>
          <a:lstStyle/>
          <a:p>
            <a:r>
              <a:rPr lang="ru-RU" sz="2400" dirty="0" smtClean="0"/>
              <a:t>Получение данных из </a:t>
            </a:r>
            <a:r>
              <a:rPr lang="en-US" sz="2400" dirty="0" err="1" smtClean="0"/>
              <a:t>AudaPad</a:t>
            </a:r>
            <a:r>
              <a:rPr lang="en-US" sz="2400" dirty="0" smtClean="0"/>
              <a:t> Web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700" dirty="0" smtClean="0">
                <a:solidFill>
                  <a:schemeClr val="tx1"/>
                </a:solidFill>
              </a:rPr>
              <a:t>Переход к списку дел интерфейса 1С </a:t>
            </a:r>
            <a:endParaRPr lang="ru-RU" sz="17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278060" y="3635364"/>
            <a:ext cx="1413620" cy="97210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Список дел из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AudaPad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Web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278060" y="4941168"/>
            <a:ext cx="1512168" cy="93610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Times New Roman" pitchFamily="18" charset="0"/>
              </a:rPr>
              <a:t>Калькуляция выбранного дела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1" y="2135178"/>
            <a:ext cx="6211167" cy="3972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 стрелкой 10"/>
          <p:cNvCxnSpPr>
            <a:stCxn id="6" idx="3"/>
          </p:cNvCxnSpPr>
          <p:nvPr/>
        </p:nvCxnSpPr>
        <p:spPr bwMode="auto">
          <a:xfrm flipV="1">
            <a:off x="1691680" y="3356992"/>
            <a:ext cx="504056" cy="76442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Прямая со стрелкой 8"/>
          <p:cNvCxnSpPr>
            <a:stCxn id="7" idx="3"/>
          </p:cNvCxnSpPr>
          <p:nvPr/>
        </p:nvCxnSpPr>
        <p:spPr bwMode="auto">
          <a:xfrm flipV="1">
            <a:off x="1790228" y="4797152"/>
            <a:ext cx="1053580" cy="61206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67522483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0825" y="1052512"/>
            <a:ext cx="8643938" cy="5328815"/>
          </a:xfrm>
        </p:spPr>
        <p:txBody>
          <a:bodyPr/>
          <a:lstStyle/>
          <a:p>
            <a:pPr marL="0" indent="0" algn="ctr">
              <a:buNone/>
            </a:pPr>
            <a:endParaRPr lang="ru-RU" sz="2000" b="1" dirty="0" smtClean="0"/>
          </a:p>
          <a:p>
            <a:pPr marL="0" indent="0" algn="ctr"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Компания </a:t>
            </a:r>
            <a:r>
              <a:rPr lang="ru-RU" sz="2000" dirty="0">
                <a:solidFill>
                  <a:srgbClr val="C00000"/>
                </a:solidFill>
              </a:rPr>
              <a:t>«</a:t>
            </a:r>
            <a:r>
              <a:rPr lang="ru-RU" sz="2000" dirty="0" err="1">
                <a:solidFill>
                  <a:srgbClr val="C00000"/>
                </a:solidFill>
              </a:rPr>
              <a:t>Аудатэкс</a:t>
            </a:r>
            <a:r>
              <a:rPr lang="ru-RU" sz="2000" dirty="0">
                <a:solidFill>
                  <a:srgbClr val="C00000"/>
                </a:solidFill>
              </a:rPr>
              <a:t>» </a:t>
            </a:r>
            <a:r>
              <a:rPr lang="ru-RU" sz="2000" dirty="0"/>
              <a:t>— мировой лидер в области разработки программного обеспечения для расчета стоимости восстановительного ремонта</a:t>
            </a:r>
            <a:r>
              <a:rPr lang="en-US" sz="2000" dirty="0"/>
              <a:t> </a:t>
            </a:r>
            <a:r>
              <a:rPr lang="ru-RU" sz="2000" dirty="0" smtClean="0"/>
              <a:t>транспортного средства.</a:t>
            </a:r>
          </a:p>
          <a:p>
            <a:pPr marL="0" indent="0" algn="ctr">
              <a:buNone/>
            </a:pPr>
            <a:endParaRPr lang="ru-RU" sz="2000" dirty="0" smtClean="0"/>
          </a:p>
          <a:p>
            <a:pPr marL="0" indent="0" algn="ctr">
              <a:buNone/>
            </a:pPr>
            <a:endParaRPr lang="ru-RU" sz="2000" dirty="0" smtClean="0"/>
          </a:p>
          <a:p>
            <a:pPr marL="0" indent="0" algn="ctr">
              <a:buNone/>
            </a:pPr>
            <a:r>
              <a:rPr lang="ru-RU" sz="2000" dirty="0" err="1" smtClean="0">
                <a:solidFill>
                  <a:srgbClr val="C00000"/>
                </a:solidFill>
              </a:rPr>
              <a:t>AudaPad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Web</a:t>
            </a:r>
            <a:r>
              <a:rPr lang="ru-RU" sz="2000" dirty="0">
                <a:solidFill>
                  <a:srgbClr val="FF0000"/>
                </a:solidFill>
              </a:rPr>
              <a:t> </a:t>
            </a:r>
            <a:r>
              <a:rPr lang="ru-RU" sz="2000" dirty="0"/>
              <a:t>- комплексное </a:t>
            </a:r>
            <a:r>
              <a:rPr lang="ru-RU" sz="2000" dirty="0">
                <a:solidFill>
                  <a:srgbClr val="C00000"/>
                </a:solidFill>
              </a:rPr>
              <a:t>Интернет-решение</a:t>
            </a:r>
            <a:r>
              <a:rPr lang="ru-RU" sz="2000" dirty="0"/>
              <a:t>, созданное компанией «</a:t>
            </a:r>
            <a:r>
              <a:rPr lang="ru-RU" sz="2000" dirty="0" err="1"/>
              <a:t>Аудатэкс</a:t>
            </a:r>
            <a:r>
              <a:rPr lang="ru-RU" sz="2000" dirty="0" smtClean="0"/>
              <a:t>» </a:t>
            </a:r>
            <a:r>
              <a:rPr lang="ru-RU" sz="2000" dirty="0"/>
              <a:t>для организаций, участвующих в процессе урегулирования убытков при страховании транспортных средств.   </a:t>
            </a:r>
            <a:endParaRPr lang="ru-RU" sz="2000" dirty="0" smtClean="0"/>
          </a:p>
          <a:p>
            <a:pPr marL="0" indent="0" algn="ctr">
              <a:buNone/>
            </a:pPr>
            <a:endParaRPr lang="ru-RU" sz="2000" dirty="0" smtClean="0"/>
          </a:p>
          <a:p>
            <a:pPr marL="0" indent="0" algn="ctr">
              <a:buNone/>
            </a:pPr>
            <a:endParaRPr lang="ru-RU" sz="2000" dirty="0" smtClean="0"/>
          </a:p>
          <a:p>
            <a:pPr marL="0" indent="0" algn="ctr">
              <a:buNone/>
            </a:pPr>
            <a:r>
              <a:rPr lang="ru-RU" sz="2000" dirty="0" err="1">
                <a:solidFill>
                  <a:srgbClr val="C00000"/>
                </a:solidFill>
              </a:rPr>
              <a:t>AudaPad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</a:rPr>
              <a:t>Web</a:t>
            </a:r>
            <a:r>
              <a:rPr lang="ru-RU" sz="2000" b="1" dirty="0" smtClean="0"/>
              <a:t> </a:t>
            </a:r>
            <a:r>
              <a:rPr lang="ru-RU" sz="2000" dirty="0" smtClean="0"/>
              <a:t>позволяет быстро и точно выполнить описание повреждений транспортного средства, составить расчет стоимости ремонта, обмениваться результатами расчетов с другими участниками.</a:t>
            </a:r>
          </a:p>
          <a:p>
            <a:pPr marL="0" indent="0" algn="ctr">
              <a:buNone/>
            </a:pP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50" y="142874"/>
            <a:ext cx="8643938" cy="765845"/>
          </a:xfrm>
        </p:spPr>
        <p:txBody>
          <a:bodyPr/>
          <a:lstStyle/>
          <a:p>
            <a:r>
              <a:rPr lang="ru-RU" sz="2400" dirty="0" err="1" smtClean="0">
                <a:solidFill>
                  <a:srgbClr val="FF0000"/>
                </a:solidFill>
              </a:rPr>
              <a:t>Аудатэкс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811530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0825" y="1124744"/>
            <a:ext cx="8643938" cy="5400599"/>
          </a:xfrm>
        </p:spPr>
        <p:txBody>
          <a:bodyPr/>
          <a:lstStyle/>
          <a:p>
            <a:endParaRPr lang="ru-RU" sz="1600" dirty="0" smtClean="0"/>
          </a:p>
          <a:p>
            <a:r>
              <a:rPr lang="ru-RU" sz="1600" dirty="0" smtClean="0"/>
              <a:t>Перед загрузкой данных калькуляции появляется возможность настройки </a:t>
            </a:r>
            <a:r>
              <a:rPr lang="ru-RU" sz="1600" dirty="0" smtClean="0">
                <a:solidFill>
                  <a:srgbClr val="C00000"/>
                </a:solidFill>
              </a:rPr>
              <a:t>таблицы соответствий</a:t>
            </a:r>
            <a:r>
              <a:rPr lang="ru-RU" sz="1600" dirty="0" smtClean="0"/>
              <a:t> во избежание дублирования позиций номенклатуры и </a:t>
            </a:r>
            <a:r>
              <a:rPr lang="ru-RU" sz="1600" dirty="0" err="1" smtClean="0"/>
              <a:t>авторабот</a:t>
            </a:r>
            <a:r>
              <a:rPr lang="ru-RU" sz="1600" dirty="0" smtClean="0"/>
              <a:t> в ПП Альфа-Авто</a:t>
            </a:r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285750" y="142874"/>
            <a:ext cx="8643938" cy="837853"/>
          </a:xfrm>
        </p:spPr>
        <p:txBody>
          <a:bodyPr/>
          <a:lstStyle/>
          <a:p>
            <a:r>
              <a:rPr lang="ru-RU" sz="2400" dirty="0" smtClean="0"/>
              <a:t>Получение данных из </a:t>
            </a:r>
            <a:r>
              <a:rPr lang="en-US" sz="2400" dirty="0" err="1" smtClean="0"/>
              <a:t>AudaPad</a:t>
            </a:r>
            <a:r>
              <a:rPr lang="en-US" sz="2400" dirty="0" smtClean="0"/>
              <a:t> Web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700" dirty="0" smtClean="0">
                <a:solidFill>
                  <a:schemeClr val="tx1"/>
                </a:solidFill>
              </a:rPr>
              <a:t>Настройка соответствий ремонтных воздействий</a:t>
            </a:r>
            <a:endParaRPr lang="ru-RU" sz="17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14" y="2367993"/>
            <a:ext cx="4914553" cy="3706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008717"/>
            <a:ext cx="3168353" cy="2112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75" y="4221088"/>
            <a:ext cx="3168353" cy="2112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 стрелкой 7"/>
          <p:cNvCxnSpPr/>
          <p:nvPr/>
        </p:nvCxnSpPr>
        <p:spPr bwMode="auto">
          <a:xfrm flipV="1">
            <a:off x="4893891" y="2636912"/>
            <a:ext cx="1838349" cy="50038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Прямая со стрелкой 21"/>
          <p:cNvCxnSpPr/>
          <p:nvPr/>
        </p:nvCxnSpPr>
        <p:spPr bwMode="auto">
          <a:xfrm>
            <a:off x="4499992" y="4581128"/>
            <a:ext cx="2376264" cy="83191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61254327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0825" y="1052512"/>
            <a:ext cx="8643938" cy="5184799"/>
          </a:xfrm>
          <a:noFill/>
        </p:spPr>
        <p:txBody>
          <a:bodyPr/>
          <a:lstStyle/>
          <a:p>
            <a:endParaRPr lang="ru-RU" sz="1600" dirty="0" smtClean="0"/>
          </a:p>
          <a:p>
            <a:r>
              <a:rPr lang="ru-RU" sz="1600" dirty="0" smtClean="0"/>
              <a:t>Перед загрузкой калькуляции в заказ-наряд есть возможность предварительного просмотра, после чего, данные переносят в заказ-наряд</a:t>
            </a:r>
            <a:endParaRPr lang="ru-RU" sz="1600" dirty="0"/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285750" y="142874"/>
            <a:ext cx="8643938" cy="837853"/>
          </a:xfrm>
        </p:spPr>
        <p:txBody>
          <a:bodyPr/>
          <a:lstStyle/>
          <a:p>
            <a:r>
              <a:rPr lang="ru-RU" sz="2400" dirty="0" smtClean="0"/>
              <a:t>Получение данных из </a:t>
            </a:r>
            <a:r>
              <a:rPr lang="en-US" sz="2400" dirty="0" err="1" smtClean="0"/>
              <a:t>AudaPad</a:t>
            </a:r>
            <a:r>
              <a:rPr lang="en-US" sz="2400" dirty="0" smtClean="0"/>
              <a:t> Web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700" dirty="0" smtClean="0">
                <a:solidFill>
                  <a:schemeClr val="tx1"/>
                </a:solidFill>
              </a:rPr>
              <a:t>Перенос данных калькуляции в заказ-наряд</a:t>
            </a:r>
            <a:endParaRPr lang="ru-RU" sz="17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5508104" y="3729443"/>
            <a:ext cx="2376264" cy="21602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323529" y="4200483"/>
            <a:ext cx="864095" cy="275621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12246"/>
            <a:ext cx="4104456" cy="2568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358073"/>
            <a:ext cx="5896799" cy="396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0702024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0825" y="1052512"/>
            <a:ext cx="8643938" cy="5184799"/>
          </a:xfrm>
        </p:spPr>
        <p:txBody>
          <a:bodyPr/>
          <a:lstStyle/>
          <a:p>
            <a:endParaRPr lang="ru-RU" sz="1600" dirty="0" smtClean="0"/>
          </a:p>
          <a:p>
            <a:r>
              <a:rPr lang="ru-RU" sz="1600" dirty="0" smtClean="0"/>
              <a:t>При выборе данного режима появляется возможность переназначения дела другому пользователю, вложения з</a:t>
            </a:r>
            <a:r>
              <a:rPr lang="ru-RU" sz="1600" dirty="0"/>
              <a:t>а</a:t>
            </a:r>
            <a:r>
              <a:rPr lang="ru-RU" sz="1600" dirty="0" smtClean="0"/>
              <a:t>каз-наряда в дело </a:t>
            </a:r>
            <a:r>
              <a:rPr lang="en-US" sz="1600" dirty="0" err="1" smtClean="0"/>
              <a:t>AudaPad</a:t>
            </a:r>
            <a:r>
              <a:rPr lang="en-US" sz="1600" dirty="0" smtClean="0"/>
              <a:t> Web</a:t>
            </a:r>
            <a:r>
              <a:rPr lang="ru-RU" sz="1600" dirty="0" smtClean="0"/>
              <a:t>, а также закрытие дела</a:t>
            </a:r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285750" y="142874"/>
            <a:ext cx="8643938" cy="837853"/>
          </a:xfrm>
        </p:spPr>
        <p:txBody>
          <a:bodyPr/>
          <a:lstStyle/>
          <a:p>
            <a:r>
              <a:rPr lang="ru-RU" sz="2400" dirty="0" smtClean="0"/>
              <a:t>Передача данных </a:t>
            </a:r>
            <a:r>
              <a:rPr lang="ru-RU" sz="2400" dirty="0"/>
              <a:t>в</a:t>
            </a:r>
            <a:r>
              <a:rPr lang="ru-RU" sz="2400" dirty="0" smtClean="0"/>
              <a:t> </a:t>
            </a:r>
            <a:r>
              <a:rPr lang="en-US" sz="2400" dirty="0" err="1" smtClean="0"/>
              <a:t>AudaPad</a:t>
            </a:r>
            <a:r>
              <a:rPr lang="en-US" sz="2400" dirty="0" smtClean="0"/>
              <a:t> Web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564" y="2060848"/>
            <a:ext cx="6220694" cy="396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6668334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552" y="1268760"/>
            <a:ext cx="8280920" cy="4608165"/>
          </a:xfrm>
        </p:spPr>
        <p:txBody>
          <a:bodyPr/>
          <a:lstStyle/>
          <a:p>
            <a:pPr marL="357188" indent="-357188"/>
            <a:endParaRPr lang="ru-RU" altLang="ru-RU" sz="2400" dirty="0" smtClean="0"/>
          </a:p>
          <a:p>
            <a:pPr marL="357188" indent="-357188"/>
            <a:endParaRPr lang="ru-RU" altLang="ru-RU" sz="2400" dirty="0" smtClean="0"/>
          </a:p>
          <a:p>
            <a:pPr marL="357188" indent="-357188"/>
            <a:endParaRPr lang="ru-RU" altLang="ru-RU" sz="1800" dirty="0" smtClean="0"/>
          </a:p>
          <a:p>
            <a:pPr marL="357188" indent="-357188">
              <a:spcBef>
                <a:spcPts val="0"/>
              </a:spcBef>
            </a:pPr>
            <a:r>
              <a:rPr lang="ru-RU" altLang="ru-RU" sz="1800" dirty="0" smtClean="0"/>
              <a:t>Дополнение </a:t>
            </a:r>
            <a:r>
              <a:rPr lang="ru-RU" altLang="ru-RU" sz="1800" dirty="0" smtClean="0">
                <a:solidFill>
                  <a:srgbClr val="DE2017"/>
                </a:solidFill>
              </a:rPr>
              <a:t>«Альфа-Авто»: Интерфейс с </a:t>
            </a:r>
            <a:r>
              <a:rPr lang="ru-RU" altLang="ru-RU" sz="1800" dirty="0" err="1" smtClean="0">
                <a:solidFill>
                  <a:srgbClr val="DE2017"/>
                </a:solidFill>
              </a:rPr>
              <a:t>Аудатэкс</a:t>
            </a:r>
            <a:r>
              <a:rPr lang="ru-RU" altLang="ru-RU" sz="1800" dirty="0" smtClean="0">
                <a:solidFill>
                  <a:srgbClr val="DE2017"/>
                </a:solidFill>
              </a:rPr>
              <a:t>, редакция 5</a:t>
            </a:r>
            <a:r>
              <a:rPr lang="ru-RU" altLang="ru-RU" sz="1800" dirty="0" smtClean="0"/>
              <a:t> не является самостоятельной программой. Используется только в составе конфигураций «Альфа-Авто, редакция 5»:</a:t>
            </a:r>
          </a:p>
          <a:p>
            <a:pPr marL="1266825" lvl="1" indent="-457200">
              <a:spcBef>
                <a:spcPts val="0"/>
              </a:spcBef>
            </a:pPr>
            <a:r>
              <a:rPr lang="ru-RU" altLang="ru-RU" sz="1800" dirty="0" smtClean="0"/>
              <a:t>«Альфа-Авто: </a:t>
            </a:r>
            <a:r>
              <a:rPr lang="ru-RU" altLang="ru-RU" sz="1800" dirty="0" err="1" smtClean="0"/>
              <a:t>Автосалон+Автосервис+Автозапчасти</a:t>
            </a:r>
            <a:r>
              <a:rPr lang="ru-RU" altLang="ru-RU" sz="1800" dirty="0" smtClean="0"/>
              <a:t> </a:t>
            </a:r>
            <a:r>
              <a:rPr lang="ru-RU" altLang="ru-RU" sz="1800" dirty="0" err="1" smtClean="0"/>
              <a:t>Проф</a:t>
            </a:r>
            <a:r>
              <a:rPr lang="ru-RU" altLang="ru-RU" sz="1800" dirty="0" smtClean="0"/>
              <a:t>, редакция 5»;</a:t>
            </a:r>
          </a:p>
          <a:p>
            <a:pPr marL="1266825" lvl="1" indent="-457200">
              <a:spcBef>
                <a:spcPts val="0"/>
              </a:spcBef>
            </a:pPr>
            <a:r>
              <a:rPr lang="ru-RU" altLang="ru-RU" sz="1800" dirty="0" smtClean="0"/>
              <a:t>«Альфа-Авто: </a:t>
            </a:r>
            <a:r>
              <a:rPr lang="ru-RU" altLang="ru-RU" sz="1800" dirty="0" err="1" smtClean="0"/>
              <a:t>Автосервис+Автозапчасти</a:t>
            </a:r>
            <a:r>
              <a:rPr lang="ru-RU" altLang="ru-RU" sz="1800" dirty="0" smtClean="0"/>
              <a:t>, </a:t>
            </a:r>
            <a:r>
              <a:rPr lang="ru-RU" altLang="ru-RU" sz="1800" dirty="0" err="1" smtClean="0"/>
              <a:t>Проф</a:t>
            </a:r>
            <a:r>
              <a:rPr lang="ru-RU" altLang="ru-RU" sz="1800" dirty="0" smtClean="0"/>
              <a:t>, редакция 5, комплект на 5 пользователей».</a:t>
            </a:r>
          </a:p>
          <a:p>
            <a:pPr marL="809625" lvl="1" indent="0">
              <a:spcBef>
                <a:spcPts val="0"/>
              </a:spcBef>
              <a:buNone/>
            </a:pPr>
            <a:endParaRPr lang="ru-RU" altLang="ru-RU" sz="1800" dirty="0"/>
          </a:p>
          <a:p>
            <a:pPr marL="0" lvl="1" indent="0">
              <a:spcBef>
                <a:spcPts val="0"/>
              </a:spcBef>
              <a:buNone/>
            </a:pPr>
            <a:r>
              <a:rPr lang="ru-RU" altLang="ru-RU" sz="1800" dirty="0"/>
              <a:t>Количество пользователей дополнения </a:t>
            </a:r>
            <a:r>
              <a:rPr lang="ru-RU" altLang="ru-RU" sz="1800" dirty="0">
                <a:solidFill>
                  <a:srgbClr val="DE2017"/>
                </a:solidFill>
              </a:rPr>
              <a:t>«Альфа-Авто»: Интерфейс с </a:t>
            </a:r>
            <a:r>
              <a:rPr lang="ru-RU" altLang="ru-RU" sz="1800" dirty="0" err="1">
                <a:solidFill>
                  <a:srgbClr val="DE2017"/>
                </a:solidFill>
              </a:rPr>
              <a:t>Аудатэкс</a:t>
            </a:r>
            <a:r>
              <a:rPr lang="ru-RU" altLang="ru-RU" sz="1800" dirty="0">
                <a:solidFill>
                  <a:srgbClr val="DE2017"/>
                </a:solidFill>
              </a:rPr>
              <a:t>, редакция 5</a:t>
            </a:r>
            <a:r>
              <a:rPr lang="ru-RU" altLang="ru-RU" sz="1800" dirty="0"/>
              <a:t> определяется количеством лицензий для «Альфа-Авто, редакция 5», которые пользователь </a:t>
            </a:r>
            <a:r>
              <a:rPr lang="ru-RU" altLang="ru-RU" sz="1800" dirty="0" smtClean="0"/>
              <a:t>приобрел.</a:t>
            </a:r>
            <a:endParaRPr lang="ru-RU" altLang="ru-RU" sz="1800" dirty="0"/>
          </a:p>
        </p:txBody>
      </p:sp>
      <p:graphicFrame>
        <p:nvGraphicFramePr>
          <p:cNvPr id="239642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765272"/>
              </p:ext>
            </p:extLst>
          </p:nvPr>
        </p:nvGraphicFramePr>
        <p:xfrm>
          <a:off x="827088" y="1484313"/>
          <a:ext cx="7632700" cy="760071"/>
        </p:xfrm>
        <a:graphic>
          <a:graphicData uri="http://schemas.openxmlformats.org/drawingml/2006/table">
            <a:tbl>
              <a:tblPr/>
              <a:tblGrid>
                <a:gridCol w="5976937"/>
                <a:gridCol w="1655763"/>
              </a:tblGrid>
              <a:tr h="395456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8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0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Название дополнения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8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0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Стоимость, рублей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</a:tr>
              <a:tr h="32509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8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0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Дополнение «Альфа-Авто»: Интерфейс с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Аудатэкс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, редакция 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8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0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24 000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Заголовок 2"/>
          <p:cNvSpPr txBox="1">
            <a:spLocks/>
          </p:cNvSpPr>
          <p:nvPr/>
        </p:nvSpPr>
        <p:spPr>
          <a:xfrm>
            <a:off x="285750" y="142874"/>
            <a:ext cx="8643938" cy="837853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DE2017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DE2017"/>
                </a:solidFill>
                <a:latin typeface="Tahoma" pitchFamily="34" charset="0"/>
                <a:cs typeface="Tahoma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DE2017"/>
                </a:solidFill>
                <a:latin typeface="Tahoma" pitchFamily="34" charset="0"/>
                <a:cs typeface="Tahoma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DE2017"/>
                </a:solidFill>
                <a:latin typeface="Tahoma" pitchFamily="34" charset="0"/>
                <a:cs typeface="Tahoma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DE2017"/>
                </a:solidFill>
                <a:latin typeface="Tahoma" pitchFamily="34" charset="0"/>
                <a:cs typeface="Tahoma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DE2017"/>
                </a:solidFill>
                <a:latin typeface="Tahoma" pitchFamily="34" charset="0"/>
                <a:cs typeface="Tahoma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DE2017"/>
                </a:solidFill>
                <a:latin typeface="Tahoma" pitchFamily="34" charset="0"/>
                <a:cs typeface="Tahoma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DE2017"/>
                </a:solidFill>
                <a:latin typeface="Tahoma" pitchFamily="34" charset="0"/>
                <a:cs typeface="Tahoma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DE2017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r>
              <a:rPr lang="ru-RU" sz="2400" kern="0" dirty="0" smtClean="0"/>
              <a:t>Стоимость и </a:t>
            </a:r>
            <a:r>
              <a:rPr lang="ru-RU" sz="2400" kern="0" smtClean="0"/>
              <a:t>дополнительная информация</a:t>
            </a:r>
            <a:r>
              <a:rPr lang="ru-RU" sz="2400" kern="0" dirty="0" smtClean="0"/>
              <a:t/>
            </a:r>
            <a:br>
              <a:rPr lang="ru-RU" sz="2400" kern="0" dirty="0" smtClean="0"/>
            </a:br>
            <a:endParaRPr lang="ru-RU" sz="2400" kern="0" dirty="0"/>
          </a:p>
        </p:txBody>
      </p:sp>
    </p:spTree>
    <p:extLst>
      <p:ext uri="{BB962C8B-B14F-4D97-AF65-F5344CB8AC3E}">
        <p14:creationId xmlns:p14="http://schemas.microsoft.com/office/powerpoint/2010/main" val="1595565652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0063" y="260648"/>
            <a:ext cx="8643937" cy="277812"/>
          </a:xfrm>
        </p:spPr>
        <p:txBody>
          <a:bodyPr/>
          <a:lstStyle/>
          <a:p>
            <a:pPr eaLnBrk="1" hangingPunct="1"/>
            <a:r>
              <a:rPr lang="ru-RU" altLang="ru-RU" sz="2400" dirty="0" smtClean="0"/>
              <a:t>Контактная информация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340768"/>
            <a:ext cx="8064500" cy="5112568"/>
          </a:xfrm>
        </p:spPr>
        <p:txBody>
          <a:bodyPr/>
          <a:lstStyle/>
          <a:p>
            <a:pPr marL="914400" lvl="1" indent="-457200">
              <a:buFontTx/>
              <a:buNone/>
            </a:pPr>
            <a:endParaRPr lang="ru-RU" altLang="ru-RU" sz="1600" dirty="0" smtClean="0"/>
          </a:p>
          <a:p>
            <a:pPr marL="609600" indent="-609600"/>
            <a:r>
              <a:rPr lang="ru-RU" altLang="ru-RU" sz="1800" dirty="0" smtClean="0"/>
              <a:t>1С-Рарус</a:t>
            </a:r>
          </a:p>
          <a:p>
            <a:pPr marL="914400" lvl="1" indent="-457200"/>
            <a:r>
              <a:rPr lang="ru-RU" altLang="ru-RU" sz="1600" dirty="0" smtClean="0"/>
              <a:t>Адрес: г. Москва, Дмитровское шоссе, д.9 Б </a:t>
            </a:r>
          </a:p>
          <a:p>
            <a:pPr marL="914400" lvl="1" indent="-457200"/>
            <a:r>
              <a:rPr lang="ru-RU" altLang="ru-RU" sz="1600" dirty="0" smtClean="0"/>
              <a:t>Тел./факс:+7 (495) 223-04-04, +7 (495) 231-20-02</a:t>
            </a:r>
          </a:p>
          <a:p>
            <a:pPr marL="914400" lvl="1" indent="-457200"/>
            <a:r>
              <a:rPr lang="ru-RU" altLang="ru-RU" sz="1600" dirty="0" smtClean="0"/>
              <a:t>E-</a:t>
            </a:r>
            <a:r>
              <a:rPr lang="ru-RU" altLang="ru-RU" sz="1600" dirty="0" err="1" smtClean="0"/>
              <a:t>mail</a:t>
            </a:r>
            <a:r>
              <a:rPr lang="ru-RU" altLang="ru-RU" sz="1600" dirty="0" smtClean="0"/>
              <a:t>: </a:t>
            </a:r>
            <a:r>
              <a:rPr lang="ru-RU" altLang="ru-RU" sz="1600" dirty="0" smtClean="0">
                <a:hlinkClick r:id="rId2"/>
              </a:rPr>
              <a:t>alfa@rarus.ru</a:t>
            </a:r>
            <a:endParaRPr lang="ru-RU" altLang="ru-RU" sz="1600" dirty="0" smtClean="0"/>
          </a:p>
          <a:p>
            <a:pPr marL="914400" lvl="1" indent="-457200"/>
            <a:r>
              <a:rPr lang="en-US" altLang="ru-RU" sz="1600" dirty="0" smtClean="0"/>
              <a:t>Web: </a:t>
            </a:r>
            <a:r>
              <a:rPr lang="ru-RU" altLang="ru-RU" sz="1600" dirty="0" smtClean="0">
                <a:hlinkClick r:id="rId3"/>
              </a:rPr>
              <a:t>www.rarus.ru</a:t>
            </a:r>
            <a:endParaRPr lang="ru-RU" altLang="ru-RU" sz="1600" dirty="0" smtClean="0"/>
          </a:p>
          <a:p>
            <a:pPr marL="0" indent="0">
              <a:buNone/>
            </a:pPr>
            <a:endParaRPr lang="ru-RU" alt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3119868413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sz="1800" b="1" dirty="0" smtClean="0"/>
          </a:p>
          <a:p>
            <a:pPr marL="0" indent="0" algn="ctr">
              <a:buNone/>
            </a:pPr>
            <a:r>
              <a:rPr lang="ru-RU" sz="1900" b="1" dirty="0" smtClean="0"/>
              <a:t>«</a:t>
            </a:r>
            <a:r>
              <a:rPr lang="ru-RU" sz="1900" b="1" dirty="0"/>
              <a:t>Дополнение «Альфа-Авто»: Интерфейс с </a:t>
            </a:r>
            <a:r>
              <a:rPr lang="ru-RU" sz="1900" b="1" dirty="0" err="1"/>
              <a:t>Аудатэкс</a:t>
            </a:r>
            <a:r>
              <a:rPr lang="ru-RU" sz="1900" b="1" dirty="0"/>
              <a:t>, редакция 5»</a:t>
            </a:r>
            <a:r>
              <a:rPr lang="ru-RU" sz="1900" dirty="0"/>
              <a:t> </a:t>
            </a:r>
            <a:endParaRPr lang="ru-RU" sz="1900" dirty="0" smtClean="0"/>
          </a:p>
          <a:p>
            <a:pPr marL="0" indent="0" algn="ctr">
              <a:buNone/>
            </a:pPr>
            <a:endParaRPr lang="ru-RU" sz="1900" dirty="0" smtClean="0"/>
          </a:p>
          <a:p>
            <a:r>
              <a:rPr lang="ru-RU" sz="1900" dirty="0" smtClean="0"/>
              <a:t>Направлено на </a:t>
            </a:r>
            <a:r>
              <a:rPr lang="ru-RU" sz="1900" dirty="0" smtClean="0">
                <a:solidFill>
                  <a:srgbClr val="C00000"/>
                </a:solidFill>
              </a:rPr>
              <a:t>улучшение взаимодействия</a:t>
            </a:r>
            <a:r>
              <a:rPr lang="ru-RU" sz="1900" dirty="0" smtClean="0"/>
              <a:t> по обмену данными между программами «Альфа-Авто</a:t>
            </a:r>
            <a:r>
              <a:rPr lang="ru-RU" sz="1900" dirty="0"/>
              <a:t>» и</a:t>
            </a:r>
            <a:r>
              <a:rPr lang="ru-RU" sz="1900" dirty="0" smtClean="0"/>
              <a:t> </a:t>
            </a:r>
            <a:r>
              <a:rPr lang="ru-RU" sz="1900" dirty="0" err="1" smtClean="0"/>
              <a:t>AudaPad</a:t>
            </a:r>
            <a:r>
              <a:rPr lang="ru-RU" sz="1900" dirty="0" smtClean="0"/>
              <a:t> WEB (</a:t>
            </a:r>
            <a:r>
              <a:rPr lang="en-US" altLang="ru-RU" sz="1900" dirty="0" err="1" smtClean="0"/>
              <a:t>Audatex</a:t>
            </a:r>
            <a:r>
              <a:rPr lang="ru-RU" altLang="ru-RU" sz="1900" dirty="0" smtClean="0"/>
              <a:t>)</a:t>
            </a:r>
          </a:p>
          <a:p>
            <a:pPr marL="0" indent="0">
              <a:buNone/>
            </a:pPr>
            <a:endParaRPr lang="ru-RU" altLang="ru-RU" sz="1900" dirty="0" smtClean="0"/>
          </a:p>
          <a:p>
            <a:r>
              <a:rPr lang="ru-RU" altLang="ru-RU" sz="1900" dirty="0" smtClean="0"/>
              <a:t>Способствует </a:t>
            </a:r>
            <a:r>
              <a:rPr lang="ru-RU" altLang="ru-RU" sz="1900" dirty="0" smtClean="0">
                <a:solidFill>
                  <a:srgbClr val="C00000"/>
                </a:solidFill>
              </a:rPr>
              <a:t>совершенствованию </a:t>
            </a:r>
            <a:r>
              <a:rPr lang="ru-RU" altLang="ru-RU" sz="1900" dirty="0">
                <a:solidFill>
                  <a:srgbClr val="C00000"/>
                </a:solidFill>
              </a:rPr>
              <a:t>предоставляемого </a:t>
            </a:r>
            <a:r>
              <a:rPr lang="ru-RU" altLang="ru-RU" sz="1900" dirty="0" smtClean="0">
                <a:solidFill>
                  <a:srgbClr val="C00000"/>
                </a:solidFill>
              </a:rPr>
              <a:t>сервиса</a:t>
            </a:r>
            <a:r>
              <a:rPr lang="ru-RU" altLang="ru-RU" sz="1900" dirty="0" smtClean="0"/>
              <a:t> для </a:t>
            </a:r>
            <a:r>
              <a:rPr lang="ru-RU" altLang="ru-RU" sz="1900" dirty="0"/>
              <a:t>интеграции расчетов с платформы </a:t>
            </a:r>
            <a:r>
              <a:rPr lang="en-US" altLang="ru-RU" sz="1900" dirty="0" err="1"/>
              <a:t>Audatex</a:t>
            </a:r>
            <a:r>
              <a:rPr lang="ru-RU" altLang="ru-RU" sz="1900" dirty="0"/>
              <a:t> и их загрузки в заказ-наряды «Альфа-Авто</a:t>
            </a:r>
            <a:endParaRPr lang="ru-RU" altLang="ru-RU" sz="1900" dirty="0" smtClean="0"/>
          </a:p>
          <a:p>
            <a:pPr marL="0" indent="0">
              <a:buNone/>
            </a:pPr>
            <a:endParaRPr lang="ru-RU" altLang="ru-RU" sz="1900" dirty="0" smtClean="0"/>
          </a:p>
          <a:p>
            <a:r>
              <a:rPr lang="ru-RU" sz="1900" dirty="0" smtClean="0"/>
              <a:t>Обеспечивает </a:t>
            </a:r>
            <a:r>
              <a:rPr lang="ru-RU" sz="1900" dirty="0">
                <a:solidFill>
                  <a:srgbClr val="C00000"/>
                </a:solidFill>
              </a:rPr>
              <a:t>увеличение производительности</a:t>
            </a:r>
            <a:r>
              <a:rPr lang="ru-RU" sz="1900" dirty="0"/>
              <a:t> </a:t>
            </a:r>
            <a:r>
              <a:rPr lang="ru-RU" sz="1900" dirty="0" smtClean="0"/>
              <a:t>работы </a:t>
            </a:r>
            <a:r>
              <a:rPr lang="ru-RU" sz="1900" dirty="0"/>
              <a:t>за счет сокращения действий по обмену между </a:t>
            </a:r>
            <a:r>
              <a:rPr lang="ru-RU" sz="1900" dirty="0" smtClean="0"/>
              <a:t>«</a:t>
            </a:r>
            <a:r>
              <a:rPr lang="ru-RU" sz="1900" dirty="0"/>
              <a:t>Альфа-Авто» и </a:t>
            </a:r>
            <a:r>
              <a:rPr lang="ru-RU" sz="1900" dirty="0" err="1"/>
              <a:t>AudaPad</a:t>
            </a:r>
            <a:r>
              <a:rPr lang="ru-RU" sz="1900" dirty="0"/>
              <a:t> WEB (</a:t>
            </a:r>
            <a:r>
              <a:rPr lang="en-US" altLang="ru-RU" sz="1900" dirty="0" err="1"/>
              <a:t>Audatex</a:t>
            </a:r>
            <a:r>
              <a:rPr lang="ru-RU" altLang="ru-RU" sz="1900" dirty="0" smtClean="0"/>
              <a:t>),</a:t>
            </a:r>
            <a:r>
              <a:rPr lang="ru-RU" sz="1900" dirty="0" smtClean="0"/>
              <a:t> </a:t>
            </a:r>
            <a:r>
              <a:rPr lang="ru-RU" sz="1900" dirty="0">
                <a:solidFill>
                  <a:srgbClr val="C00000"/>
                </a:solidFill>
              </a:rPr>
              <a:t>исключает дублирование информации</a:t>
            </a:r>
            <a:r>
              <a:rPr lang="ru-RU" sz="1900" dirty="0" smtClean="0"/>
              <a:t>.</a:t>
            </a:r>
          </a:p>
          <a:p>
            <a:endParaRPr lang="ru-RU" sz="1800" dirty="0"/>
          </a:p>
          <a:p>
            <a:endParaRPr lang="ru-RU" sz="1800" dirty="0"/>
          </a:p>
          <a:p>
            <a:pPr marL="0" indent="0">
              <a:buNone/>
            </a:pPr>
            <a:endParaRPr lang="ru-RU" alt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404664"/>
            <a:ext cx="8643938" cy="405805"/>
          </a:xfrm>
        </p:spPr>
        <p:txBody>
          <a:bodyPr/>
          <a:lstStyle/>
          <a:p>
            <a:r>
              <a:rPr lang="ru-RU" altLang="ru-RU" sz="2400" dirty="0" smtClean="0">
                <a:solidFill>
                  <a:srgbClr val="FF0000"/>
                </a:solidFill>
              </a:rPr>
              <a:t>Назначение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344946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5946" cy="792088"/>
          </a:xfrm>
        </p:spPr>
        <p:txBody>
          <a:bodyPr/>
          <a:lstStyle/>
          <a:p>
            <a:r>
              <a:rPr lang="ru-RU" altLang="ru-RU" sz="2400" dirty="0">
                <a:solidFill>
                  <a:srgbClr val="FF0000"/>
                </a:solidFill>
              </a:rPr>
              <a:t>Теория урегулирования </a:t>
            </a:r>
            <a:r>
              <a:rPr lang="ru-RU" altLang="ru-RU" sz="2400" dirty="0" smtClean="0">
                <a:solidFill>
                  <a:srgbClr val="FF0000"/>
                </a:solidFill>
              </a:rPr>
              <a:t>убытков</a:t>
            </a:r>
            <a:br>
              <a:rPr lang="ru-RU" altLang="ru-RU" sz="2400" dirty="0" smtClean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7236579" cy="4480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6828584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Прямая соединительная линия 61"/>
          <p:cNvCxnSpPr/>
          <p:nvPr/>
        </p:nvCxnSpPr>
        <p:spPr bwMode="auto">
          <a:xfrm flipV="1">
            <a:off x="4586438" y="3796599"/>
            <a:ext cx="0" cy="58092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Прямая со стрелкой 43"/>
          <p:cNvCxnSpPr/>
          <p:nvPr/>
        </p:nvCxnSpPr>
        <p:spPr bwMode="auto">
          <a:xfrm flipH="1">
            <a:off x="3028358" y="4748372"/>
            <a:ext cx="2011086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Прямая со стрелкой 45"/>
          <p:cNvCxnSpPr/>
          <p:nvPr/>
        </p:nvCxnSpPr>
        <p:spPr bwMode="auto">
          <a:xfrm flipH="1">
            <a:off x="5566085" y="4748372"/>
            <a:ext cx="2011086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Прямая со стрелкой 38"/>
          <p:cNvCxnSpPr/>
          <p:nvPr/>
        </p:nvCxnSpPr>
        <p:spPr bwMode="auto">
          <a:xfrm>
            <a:off x="5472707" y="1951550"/>
            <a:ext cx="1691581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Прямая со стрелкой 37"/>
          <p:cNvCxnSpPr/>
          <p:nvPr/>
        </p:nvCxnSpPr>
        <p:spPr bwMode="auto">
          <a:xfrm>
            <a:off x="2735797" y="1951550"/>
            <a:ext cx="1691581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2425">
            <a:off x="993524" y="2051805"/>
            <a:ext cx="739972" cy="1258053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52" y="3399566"/>
            <a:ext cx="910682" cy="99420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44624"/>
            <a:ext cx="8643938" cy="864096"/>
          </a:xfrm>
        </p:spPr>
        <p:txBody>
          <a:bodyPr/>
          <a:lstStyle/>
          <a:p>
            <a:r>
              <a:rPr lang="ru-RU" altLang="ru-RU" sz="2400" dirty="0">
                <a:solidFill>
                  <a:srgbClr val="FF0000"/>
                </a:solidFill>
              </a:rPr>
              <a:t>Теория </a:t>
            </a:r>
            <a:r>
              <a:rPr lang="ru-RU" altLang="ru-RU" sz="2400" dirty="0" smtClean="0">
                <a:solidFill>
                  <a:srgbClr val="FF0000"/>
                </a:solidFill>
              </a:rPr>
              <a:t>урегулирования убытков</a:t>
            </a:r>
            <a:br>
              <a:rPr lang="ru-RU" altLang="ru-RU" sz="2400" dirty="0" smtClean="0">
                <a:solidFill>
                  <a:srgbClr val="FF0000"/>
                </a:solidFill>
              </a:rPr>
            </a:br>
            <a:r>
              <a:rPr lang="ru-RU" altLang="ru-RU" sz="1900" b="1" dirty="0" smtClean="0">
                <a:solidFill>
                  <a:schemeClr val="tx1"/>
                </a:solidFill>
              </a:rPr>
              <a:t>Схема №1. Клиент обратился в отдел УУУ СТО</a:t>
            </a:r>
            <a:r>
              <a:rPr lang="ru-RU" altLang="ru-RU" sz="1900" dirty="0" smtClean="0">
                <a:solidFill>
                  <a:schemeClr val="tx1"/>
                </a:solidFill>
              </a:rPr>
              <a:t>  </a:t>
            </a:r>
            <a:endParaRPr lang="ru-RU" sz="1900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309" y="4292916"/>
            <a:ext cx="412705" cy="34675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49" y="4377526"/>
            <a:ext cx="586330" cy="370846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sp>
        <p:nvSpPr>
          <p:cNvPr id="2" name="TextBox 1"/>
          <p:cNvSpPr txBox="1"/>
          <p:nvPr/>
        </p:nvSpPr>
        <p:spPr>
          <a:xfrm>
            <a:off x="1808805" y="2407940"/>
            <a:ext cx="1242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/>
              <a:t>Осмотр т\с,</a:t>
            </a:r>
          </a:p>
          <a:p>
            <a:pPr algn="ctr"/>
            <a:r>
              <a:rPr lang="ru-RU" sz="1000" b="1" dirty="0" smtClean="0"/>
              <a:t>Создание Дела,</a:t>
            </a:r>
            <a:br>
              <a:rPr lang="ru-RU" sz="1000" b="1" dirty="0" smtClean="0"/>
            </a:br>
            <a:r>
              <a:rPr lang="ru-RU" sz="1000" b="1" dirty="0" smtClean="0"/>
              <a:t>Калькуляция,</a:t>
            </a:r>
          </a:p>
          <a:p>
            <a:pPr algn="ctr"/>
            <a:r>
              <a:rPr lang="ru-RU" sz="1000" b="1" dirty="0" smtClean="0"/>
              <a:t>+ документы</a:t>
            </a:r>
            <a:endParaRPr lang="ru-RU" sz="1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229355" y="2193191"/>
            <a:ext cx="16201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/>
              <a:t>Признание страхового случая,</a:t>
            </a:r>
          </a:p>
          <a:p>
            <a:pPr algn="ctr"/>
            <a:r>
              <a:rPr lang="ru-RU" sz="1000" b="1" dirty="0" smtClean="0"/>
              <a:t>Направление на СТО</a:t>
            </a:r>
            <a:endParaRPr lang="ru-RU" sz="1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377" y="1709259"/>
            <a:ext cx="1224136" cy="4858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480820"/>
            <a:ext cx="1008112" cy="94272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041570" y="2423542"/>
            <a:ext cx="1253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err="1" smtClean="0"/>
              <a:t>Дефектовка</a:t>
            </a:r>
            <a:r>
              <a:rPr lang="ru-RU" sz="1000" b="1" dirty="0" smtClean="0"/>
              <a:t>,</a:t>
            </a:r>
          </a:p>
          <a:p>
            <a:pPr algn="ctr"/>
            <a:r>
              <a:rPr lang="ru-RU" sz="1000" b="1" dirty="0" smtClean="0"/>
              <a:t>Корректировка калькуляции,</a:t>
            </a:r>
          </a:p>
          <a:p>
            <a:pPr algn="ctr"/>
            <a:r>
              <a:rPr lang="ru-RU" sz="1000" b="1" dirty="0" smtClean="0"/>
              <a:t>+ документы</a:t>
            </a:r>
            <a:endParaRPr lang="ru-RU" sz="1000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981" y="4498005"/>
            <a:ext cx="1224136" cy="48584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033252" y="4983848"/>
            <a:ext cx="1270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/>
              <a:t>Анализ повреждений,</a:t>
            </a:r>
          </a:p>
          <a:p>
            <a:pPr algn="ctr"/>
            <a:r>
              <a:rPr lang="ru-RU" sz="1000" b="1" dirty="0" smtClean="0"/>
              <a:t>Корректировка калькуляции</a:t>
            </a:r>
            <a:endParaRPr lang="ru-RU" sz="1000" b="1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973" y="4237855"/>
            <a:ext cx="1008112" cy="94272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175349" y="5179715"/>
            <a:ext cx="17281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/>
              <a:t>Ремонт,</a:t>
            </a:r>
          </a:p>
          <a:p>
            <a:pPr algn="ctr"/>
            <a:r>
              <a:rPr lang="ru-RU" sz="1000" b="1" dirty="0" smtClean="0"/>
              <a:t>Оформление заказ-наряда (закрытие),</a:t>
            </a:r>
          </a:p>
          <a:p>
            <a:pPr algn="ctr"/>
            <a:r>
              <a:rPr lang="ru-RU" sz="1000" b="1" dirty="0" smtClean="0"/>
              <a:t>+ документы и счет для СК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806" y="4505450"/>
            <a:ext cx="1224136" cy="4858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818" y="1480820"/>
            <a:ext cx="1008112" cy="94272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100000"/>
                    </a14:imgEffect>
                    <a14:imgEffect>
                      <a14:brightnessContrast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843" y="3183230"/>
            <a:ext cx="845345" cy="54728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081" y="1541027"/>
            <a:ext cx="412705" cy="33646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164" y="1541027"/>
            <a:ext cx="412705" cy="33646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010" y="4298063"/>
            <a:ext cx="412705" cy="33646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388" y="3283494"/>
            <a:ext cx="412705" cy="34675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817806" y="4991293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/>
              <a:t>Оплата счета от СТО</a:t>
            </a:r>
            <a:endParaRPr lang="ru-RU" sz="1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123523" y="3330405"/>
            <a:ext cx="1136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/>
              <a:t>Выдача авто клиенту</a:t>
            </a:r>
            <a:endParaRPr lang="ru-RU" sz="1000" b="1" dirty="0"/>
          </a:p>
        </p:txBody>
      </p:sp>
      <p:cxnSp>
        <p:nvCxnSpPr>
          <p:cNvPr id="51" name="Прямая соединительная линия 50"/>
          <p:cNvCxnSpPr/>
          <p:nvPr/>
        </p:nvCxnSpPr>
        <p:spPr bwMode="auto">
          <a:xfrm>
            <a:off x="8748464" y="1951550"/>
            <a:ext cx="0" cy="274805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Прямая соединительная линия 54"/>
          <p:cNvCxnSpPr>
            <a:stCxn id="11" idx="3"/>
          </p:cNvCxnSpPr>
          <p:nvPr/>
        </p:nvCxnSpPr>
        <p:spPr bwMode="auto">
          <a:xfrm flipV="1">
            <a:off x="8172400" y="1951550"/>
            <a:ext cx="576064" cy="63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Прямая со стрелкой 57"/>
          <p:cNvCxnSpPr/>
          <p:nvPr/>
        </p:nvCxnSpPr>
        <p:spPr bwMode="auto">
          <a:xfrm flipH="1">
            <a:off x="8280412" y="4709216"/>
            <a:ext cx="468052" cy="96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Прямая со стрелкой 63"/>
          <p:cNvCxnSpPr/>
          <p:nvPr/>
        </p:nvCxnSpPr>
        <p:spPr bwMode="auto">
          <a:xfrm flipH="1">
            <a:off x="1634110" y="3796599"/>
            <a:ext cx="2952328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16151856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Прямая соединительная линия 54"/>
          <p:cNvCxnSpPr/>
          <p:nvPr/>
        </p:nvCxnSpPr>
        <p:spPr bwMode="auto">
          <a:xfrm flipV="1">
            <a:off x="8163708" y="1961259"/>
            <a:ext cx="576064" cy="63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Прямая соединительная линия 61"/>
          <p:cNvCxnSpPr/>
          <p:nvPr/>
        </p:nvCxnSpPr>
        <p:spPr bwMode="auto">
          <a:xfrm flipV="1">
            <a:off x="6598810" y="3794081"/>
            <a:ext cx="0" cy="58092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Прямая со стрелкой 43"/>
          <p:cNvCxnSpPr/>
          <p:nvPr/>
        </p:nvCxnSpPr>
        <p:spPr bwMode="auto">
          <a:xfrm flipH="1">
            <a:off x="4586438" y="4724689"/>
            <a:ext cx="2011086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Прямая со стрелкой 38"/>
          <p:cNvCxnSpPr/>
          <p:nvPr/>
        </p:nvCxnSpPr>
        <p:spPr bwMode="auto">
          <a:xfrm>
            <a:off x="5472707" y="1951550"/>
            <a:ext cx="1691581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Прямая со стрелкой 37"/>
          <p:cNvCxnSpPr/>
          <p:nvPr/>
        </p:nvCxnSpPr>
        <p:spPr bwMode="auto">
          <a:xfrm>
            <a:off x="2843807" y="1951550"/>
            <a:ext cx="1691581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1597">
            <a:off x="993524" y="2051805"/>
            <a:ext cx="739972" cy="1258053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52" y="3399566"/>
            <a:ext cx="910682" cy="99420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44624"/>
            <a:ext cx="8643938" cy="864096"/>
          </a:xfrm>
        </p:spPr>
        <p:txBody>
          <a:bodyPr/>
          <a:lstStyle/>
          <a:p>
            <a:r>
              <a:rPr lang="ru-RU" altLang="ru-RU" sz="2400" dirty="0">
                <a:solidFill>
                  <a:srgbClr val="FF0000"/>
                </a:solidFill>
              </a:rPr>
              <a:t>Теория </a:t>
            </a:r>
            <a:r>
              <a:rPr lang="ru-RU" altLang="ru-RU" sz="2400" dirty="0" smtClean="0">
                <a:solidFill>
                  <a:srgbClr val="FF0000"/>
                </a:solidFill>
              </a:rPr>
              <a:t>урегулирования убытков</a:t>
            </a:r>
            <a:br>
              <a:rPr lang="ru-RU" altLang="ru-RU" sz="2400" dirty="0" smtClean="0">
                <a:solidFill>
                  <a:srgbClr val="FF0000"/>
                </a:solidFill>
              </a:rPr>
            </a:br>
            <a:r>
              <a:rPr lang="ru-RU" altLang="ru-RU" sz="1900" b="1" dirty="0">
                <a:solidFill>
                  <a:schemeClr val="tx1"/>
                </a:solidFill>
              </a:rPr>
              <a:t>Схема №2. Клиент обратился в Страховую компанию</a:t>
            </a:r>
            <a:endParaRPr lang="ru-RU" sz="1900" dirty="0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49" y="4377526"/>
            <a:ext cx="586330" cy="370846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sp>
        <p:nvSpPr>
          <p:cNvPr id="2" name="TextBox 1"/>
          <p:cNvSpPr txBox="1"/>
          <p:nvPr/>
        </p:nvSpPr>
        <p:spPr>
          <a:xfrm>
            <a:off x="1745037" y="2187018"/>
            <a:ext cx="1242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/>
              <a:t>Осмотр т\с,</a:t>
            </a:r>
          </a:p>
          <a:p>
            <a:pPr algn="ctr"/>
            <a:r>
              <a:rPr lang="ru-RU" sz="1000" b="1" dirty="0" smtClean="0"/>
              <a:t>Создание Дела,</a:t>
            </a:r>
            <a:br>
              <a:rPr lang="ru-RU" sz="1000" b="1" dirty="0" smtClean="0"/>
            </a:br>
            <a:r>
              <a:rPr lang="ru-RU" sz="1000" b="1" dirty="0" smtClean="0"/>
              <a:t>Калькуляция,</a:t>
            </a:r>
          </a:p>
          <a:p>
            <a:pPr algn="ctr"/>
            <a:r>
              <a:rPr lang="ru-RU" sz="1000" b="1" dirty="0" smtClean="0"/>
              <a:t>+ документы</a:t>
            </a:r>
            <a:endParaRPr lang="ru-RU" sz="1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518" y="1709259"/>
            <a:ext cx="1224136" cy="48584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412670" y="2423542"/>
            <a:ext cx="1253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err="1" smtClean="0"/>
              <a:t>Дефектовка</a:t>
            </a:r>
            <a:r>
              <a:rPr lang="ru-RU" sz="1000" b="1" dirty="0" smtClean="0"/>
              <a:t>,</a:t>
            </a:r>
          </a:p>
          <a:p>
            <a:pPr algn="ctr"/>
            <a:r>
              <a:rPr lang="ru-RU" sz="1000" b="1" dirty="0" smtClean="0"/>
              <a:t>Корректировка калькуляции,</a:t>
            </a:r>
          </a:p>
          <a:p>
            <a:pPr algn="ctr"/>
            <a:r>
              <a:rPr lang="ru-RU" sz="1000" b="1" dirty="0" smtClean="0"/>
              <a:t>+ документы</a:t>
            </a:r>
            <a:endParaRPr lang="ru-RU" sz="1000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701175"/>
            <a:ext cx="1224136" cy="48584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124701" y="2187018"/>
            <a:ext cx="1270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/>
              <a:t>Анализ повреждений,</a:t>
            </a:r>
          </a:p>
          <a:p>
            <a:pPr algn="ctr"/>
            <a:r>
              <a:rPr lang="ru-RU" sz="1000" b="1" dirty="0" smtClean="0"/>
              <a:t>Корректировка калькуляции</a:t>
            </a:r>
            <a:endParaRPr lang="ru-RU" sz="1000" b="1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228243"/>
            <a:ext cx="1008112" cy="94272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228184" y="5149260"/>
            <a:ext cx="17281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/>
              <a:t>Ремонт,</a:t>
            </a:r>
          </a:p>
          <a:p>
            <a:pPr algn="ctr"/>
            <a:r>
              <a:rPr lang="ru-RU" sz="1000" b="1" dirty="0" smtClean="0"/>
              <a:t>Оформление заказ-наряда (закрытие),</a:t>
            </a:r>
          </a:p>
          <a:p>
            <a:pPr algn="ctr"/>
            <a:r>
              <a:rPr lang="ru-RU" sz="1000" b="1" dirty="0" smtClean="0"/>
              <a:t>+ документы и счет для СК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302" y="4481767"/>
            <a:ext cx="1224136" cy="4858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388" y="1472735"/>
            <a:ext cx="1008112" cy="94272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00000"/>
                    </a14:imgEffect>
                    <a14:imgEffect>
                      <a14:brightnessContrast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843" y="3183230"/>
            <a:ext cx="845345" cy="54728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081" y="1541027"/>
            <a:ext cx="412705" cy="33646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164" y="1541027"/>
            <a:ext cx="412705" cy="33646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628" y="4313535"/>
            <a:ext cx="412705" cy="33646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388" y="3283494"/>
            <a:ext cx="412705" cy="34675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362302" y="4940589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/>
              <a:t>Оплата счета от СТО</a:t>
            </a:r>
            <a:endParaRPr lang="ru-RU" sz="1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123523" y="3330405"/>
            <a:ext cx="1136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/>
              <a:t>Выдача авто клиенту</a:t>
            </a:r>
            <a:endParaRPr lang="ru-RU" sz="1000" b="1" dirty="0"/>
          </a:p>
        </p:txBody>
      </p:sp>
      <p:cxnSp>
        <p:nvCxnSpPr>
          <p:cNvPr id="51" name="Прямая соединительная линия 50"/>
          <p:cNvCxnSpPr/>
          <p:nvPr/>
        </p:nvCxnSpPr>
        <p:spPr bwMode="auto">
          <a:xfrm>
            <a:off x="8748464" y="1951550"/>
            <a:ext cx="0" cy="274805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Прямая со стрелкой 63"/>
          <p:cNvCxnSpPr/>
          <p:nvPr/>
        </p:nvCxnSpPr>
        <p:spPr bwMode="auto">
          <a:xfrm flipH="1">
            <a:off x="1634110" y="3796599"/>
            <a:ext cx="2952328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Прямая со стрелкой 27"/>
          <p:cNvCxnSpPr/>
          <p:nvPr/>
        </p:nvCxnSpPr>
        <p:spPr bwMode="auto">
          <a:xfrm flipH="1">
            <a:off x="7596336" y="4699604"/>
            <a:ext cx="1143436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Прямая соединительная линия 29"/>
          <p:cNvCxnSpPr/>
          <p:nvPr/>
        </p:nvCxnSpPr>
        <p:spPr bwMode="auto">
          <a:xfrm>
            <a:off x="4586438" y="3794081"/>
            <a:ext cx="2011086" cy="251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54355872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116632"/>
            <a:ext cx="8643937" cy="864096"/>
          </a:xfrm>
        </p:spPr>
        <p:txBody>
          <a:bodyPr/>
          <a:lstStyle/>
          <a:p>
            <a:pPr eaLnBrk="1" hangingPunct="1"/>
            <a:r>
              <a:rPr lang="ru-RU" altLang="ru-RU" sz="2400" dirty="0" smtClean="0">
                <a:solidFill>
                  <a:srgbClr val="FF0000"/>
                </a:solidFill>
              </a:rPr>
              <a:t>Требования для работы с дополнением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340768"/>
            <a:ext cx="8424936" cy="5112568"/>
          </a:xfrm>
        </p:spPr>
        <p:txBody>
          <a:bodyPr/>
          <a:lstStyle/>
          <a:p>
            <a:pPr marL="360363" indent="-360363"/>
            <a:r>
              <a:rPr lang="ru-RU" altLang="ru-RU" sz="1800" dirty="0" smtClean="0">
                <a:solidFill>
                  <a:schemeClr val="tx1"/>
                </a:solidFill>
              </a:rPr>
              <a:t>доступ в </a:t>
            </a:r>
            <a:r>
              <a:rPr lang="ru-RU" altLang="ru-RU" sz="1800" dirty="0" smtClean="0">
                <a:solidFill>
                  <a:srgbClr val="C00000"/>
                </a:solidFill>
              </a:rPr>
              <a:t>Интернет</a:t>
            </a:r>
            <a:r>
              <a:rPr lang="ru-RU" altLang="ru-RU" sz="1800" dirty="0" smtClean="0">
                <a:solidFill>
                  <a:schemeClr val="tx1"/>
                </a:solidFill>
              </a:rPr>
              <a:t> и установленное программное обеспечение </a:t>
            </a:r>
            <a:r>
              <a:rPr lang="en-US" altLang="ru-RU" sz="1800" dirty="0" smtClean="0">
                <a:solidFill>
                  <a:srgbClr val="C00000"/>
                </a:solidFill>
              </a:rPr>
              <a:t>Java</a:t>
            </a:r>
            <a:endParaRPr lang="ru-RU" altLang="ru-RU" sz="1800" dirty="0" smtClean="0"/>
          </a:p>
          <a:p>
            <a:pPr marL="360363" indent="-360363"/>
            <a:endParaRPr lang="ru-RU" altLang="ru-RU" sz="1800" dirty="0">
              <a:solidFill>
                <a:schemeClr val="tx1"/>
              </a:solidFill>
            </a:endParaRPr>
          </a:p>
          <a:p>
            <a:pPr marL="360363" indent="-360363"/>
            <a:endParaRPr lang="ru-RU" altLang="ru-RU" sz="1800" dirty="0" smtClean="0">
              <a:solidFill>
                <a:schemeClr val="tx1"/>
              </a:solidFill>
            </a:endParaRPr>
          </a:p>
          <a:p>
            <a:pPr marL="360363" indent="-360363"/>
            <a:endParaRPr lang="ru-RU" altLang="ru-RU" sz="1800" dirty="0">
              <a:solidFill>
                <a:schemeClr val="tx1"/>
              </a:solidFill>
            </a:endParaRPr>
          </a:p>
          <a:p>
            <a:pPr marL="360363" indent="-360363"/>
            <a:endParaRPr lang="ru-RU" altLang="ru-RU" sz="1800" dirty="0" smtClean="0">
              <a:solidFill>
                <a:schemeClr val="tx1"/>
              </a:solidFill>
            </a:endParaRPr>
          </a:p>
          <a:p>
            <a:pPr marL="360363" indent="-360363"/>
            <a:endParaRPr lang="ru-RU" altLang="ru-RU" sz="1800" dirty="0">
              <a:solidFill>
                <a:schemeClr val="tx1"/>
              </a:solidFill>
            </a:endParaRPr>
          </a:p>
          <a:p>
            <a:pPr marL="360363" indent="-360363"/>
            <a:endParaRPr lang="ru-RU" altLang="ru-RU" sz="1800" dirty="0" smtClean="0">
              <a:solidFill>
                <a:schemeClr val="tx1"/>
              </a:solidFill>
            </a:endParaRPr>
          </a:p>
          <a:p>
            <a:pPr marL="360363" indent="-360363"/>
            <a:r>
              <a:rPr lang="ru-RU" altLang="ru-RU" sz="1800" dirty="0" smtClean="0">
                <a:solidFill>
                  <a:schemeClr val="tx1"/>
                </a:solidFill>
              </a:rPr>
              <a:t>Наличие действующей </a:t>
            </a:r>
            <a:r>
              <a:rPr lang="ru-RU" altLang="ru-RU" sz="1800" dirty="0" smtClean="0">
                <a:solidFill>
                  <a:srgbClr val="C00000"/>
                </a:solidFill>
              </a:rPr>
              <a:t>учетной записи </a:t>
            </a:r>
            <a:r>
              <a:rPr lang="en-US" altLang="ru-RU" sz="1800" dirty="0" err="1" smtClean="0">
                <a:solidFill>
                  <a:srgbClr val="C00000"/>
                </a:solidFill>
              </a:rPr>
              <a:t>AudaPad</a:t>
            </a:r>
            <a:r>
              <a:rPr lang="en-US" altLang="ru-RU" sz="1800" dirty="0" smtClean="0">
                <a:solidFill>
                  <a:srgbClr val="C00000"/>
                </a:solidFill>
              </a:rPr>
              <a:t> Web</a:t>
            </a:r>
            <a:r>
              <a:rPr lang="en-US" altLang="ru-RU" sz="1800" dirty="0" smtClean="0">
                <a:solidFill>
                  <a:schemeClr val="tx1"/>
                </a:solidFill>
              </a:rPr>
              <a:t> </a:t>
            </a:r>
            <a:r>
              <a:rPr lang="ru-RU" altLang="ru-RU" sz="1800" dirty="0" smtClean="0">
                <a:solidFill>
                  <a:schemeClr val="tx1"/>
                </a:solidFill>
              </a:rPr>
              <a:t>для авторизации в программе Альфа-Авто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67599"/>
            <a:ext cx="1151657" cy="158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111964"/>
            <a:ext cx="1655540" cy="1440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663" y="4081129"/>
            <a:ext cx="3409901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7194515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980728"/>
            <a:ext cx="8785671" cy="5472608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smtClean="0"/>
              <a:t> 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указать</a:t>
            </a:r>
            <a:r>
              <a:rPr lang="ru-RU" sz="1800" dirty="0" smtClean="0"/>
              <a:t> </a:t>
            </a:r>
            <a:r>
              <a:rPr lang="ru-RU" sz="1800" dirty="0">
                <a:solidFill>
                  <a:srgbClr val="C00000"/>
                </a:solidFill>
              </a:rPr>
              <a:t>адрес сервера </a:t>
            </a:r>
            <a:r>
              <a:rPr lang="en-US" sz="1800" dirty="0" err="1">
                <a:solidFill>
                  <a:srgbClr val="C00000"/>
                </a:solidFill>
              </a:rPr>
              <a:t>AudaPad</a:t>
            </a:r>
            <a:r>
              <a:rPr lang="en-US" sz="1800" dirty="0">
                <a:solidFill>
                  <a:srgbClr val="C00000"/>
                </a:solidFill>
              </a:rPr>
              <a:t> Web</a:t>
            </a:r>
            <a:r>
              <a:rPr lang="ru-RU" sz="1800" dirty="0"/>
              <a:t> </a:t>
            </a:r>
            <a:r>
              <a:rPr lang="ru-RU" sz="1800" dirty="0">
                <a:solidFill>
                  <a:schemeClr val="tx1"/>
                </a:solidFill>
              </a:rPr>
              <a:t>для </a:t>
            </a:r>
            <a:r>
              <a:rPr lang="ru-RU" sz="1800" dirty="0" smtClean="0">
                <a:solidFill>
                  <a:schemeClr val="tx1"/>
                </a:solidFill>
              </a:rPr>
              <a:t>подключения в правах и настройках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ru-RU" sz="1800" dirty="0" smtClean="0"/>
          </a:p>
          <a:p>
            <a:endParaRPr lang="en-US" sz="1800" dirty="0" smtClean="0">
              <a:solidFill>
                <a:srgbClr val="C00000"/>
              </a:solidFill>
            </a:endParaRPr>
          </a:p>
          <a:p>
            <a:endParaRPr lang="en-US" sz="1800" dirty="0">
              <a:solidFill>
                <a:srgbClr val="C00000"/>
              </a:solidFill>
            </a:endParaRPr>
          </a:p>
          <a:p>
            <a:r>
              <a:rPr lang="ru-RU" sz="1800" dirty="0" smtClean="0">
                <a:solidFill>
                  <a:srgbClr val="C00000"/>
                </a:solidFill>
              </a:rPr>
              <a:t>авторизоваться</a:t>
            </a:r>
            <a:r>
              <a:rPr lang="ru-RU" sz="1800" dirty="0" smtClean="0"/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через обработку «Обмен данными с </a:t>
            </a:r>
            <a:r>
              <a:rPr lang="en-US" sz="1800" dirty="0" err="1" smtClean="0">
                <a:solidFill>
                  <a:schemeClr val="tx1"/>
                </a:solidFill>
              </a:rPr>
              <a:t>AudaPad</a:t>
            </a:r>
            <a:r>
              <a:rPr lang="en-US" sz="1800" dirty="0" smtClean="0">
                <a:solidFill>
                  <a:schemeClr val="tx1"/>
                </a:solidFill>
              </a:rPr>
              <a:t> Web</a:t>
            </a:r>
            <a:r>
              <a:rPr lang="ru-RU" sz="1800" dirty="0" smtClean="0">
                <a:solidFill>
                  <a:schemeClr val="tx1"/>
                </a:solidFill>
              </a:rPr>
              <a:t>»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ru-RU" sz="18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FF0000"/>
                </a:solidFill>
              </a:rPr>
              <a:t>Настройки для работы с дополнением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5"/>
            <a:ext cx="5011216" cy="171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 стрелкой 6"/>
          <p:cNvCxnSpPr/>
          <p:nvPr/>
        </p:nvCxnSpPr>
        <p:spPr bwMode="auto">
          <a:xfrm flipV="1">
            <a:off x="4576834" y="2628698"/>
            <a:ext cx="1075286" cy="64807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480" y="2474728"/>
            <a:ext cx="8191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307" y="4077072"/>
            <a:ext cx="3528390" cy="23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1788615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8817" y="980728"/>
            <a:ext cx="8785671" cy="5544615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smtClean="0"/>
              <a:t> 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en-US" sz="18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FF0000"/>
                </a:solidFill>
              </a:rPr>
              <a:t>Способы вызова обработки из программы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76" y="1412775"/>
            <a:ext cx="432048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Прямая со стрелкой 16"/>
          <p:cNvCxnSpPr/>
          <p:nvPr/>
        </p:nvCxnSpPr>
        <p:spPr bwMode="auto">
          <a:xfrm>
            <a:off x="3851920" y="1700808"/>
            <a:ext cx="1296144" cy="201622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718" y="3717032"/>
            <a:ext cx="437383" cy="419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972" y="1408833"/>
            <a:ext cx="2718989" cy="4338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Прямая со стрелкой 9"/>
          <p:cNvCxnSpPr/>
          <p:nvPr/>
        </p:nvCxnSpPr>
        <p:spPr bwMode="auto">
          <a:xfrm flipH="1" flipV="1">
            <a:off x="5364088" y="4136190"/>
            <a:ext cx="936104" cy="109301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12663567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_Рарус">
  <a:themeElements>
    <a:clrScheme name="Презентация_Рарус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6600"/>
      </a:hlink>
      <a:folHlink>
        <a:srgbClr val="B2B2B2"/>
      </a:folHlink>
    </a:clrScheme>
    <a:fontScheme name="Презентация_Рарус">
      <a:majorFont>
        <a:latin typeface="Tahoma"/>
        <a:ea typeface=""/>
        <a:cs typeface="Tahoma"/>
      </a:majorFont>
      <a:minorFont>
        <a:latin typeface="Tahoma"/>
        <a:ea typeface=""/>
        <a:cs typeface="Taho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Презентация_Рарус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_Рарус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_Рарус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_Рарус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_Рарус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_Рарус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_Рарус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_Рарус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66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2213</TotalTime>
  <Words>652</Words>
  <Application>Microsoft Office PowerPoint</Application>
  <PresentationFormat>Экран (4:3)</PresentationFormat>
  <Paragraphs>155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Презентация_Рарус</vt:lpstr>
      <vt:lpstr>Презентация PowerPoint</vt:lpstr>
      <vt:lpstr>Аудатэкс</vt:lpstr>
      <vt:lpstr>Назначение</vt:lpstr>
      <vt:lpstr>Теория урегулирования убытков </vt:lpstr>
      <vt:lpstr>Теория урегулирования убытков Схема №1. Клиент обратился в отдел УУУ СТО  </vt:lpstr>
      <vt:lpstr>Теория урегулирования убытков Схема №2. Клиент обратился в Страховую компанию</vt:lpstr>
      <vt:lpstr>Требования для работы с дополнением</vt:lpstr>
      <vt:lpstr>Настройки для работы с дополнением</vt:lpstr>
      <vt:lpstr>Способы вызова обработки из программы</vt:lpstr>
      <vt:lpstr>Настройки для работы с дополнением</vt:lpstr>
      <vt:lpstr>Режимы обмена с AudaPad Web </vt:lpstr>
      <vt:lpstr>Получение данных из AudaPad Web </vt:lpstr>
      <vt:lpstr>Получение данных из AudaPad Web Создание нового дела для проведения кузовных работ </vt:lpstr>
      <vt:lpstr>Получение данных из AudaPad Web Меню нового дела </vt:lpstr>
      <vt:lpstr>Получение данных из AudaPad Web Заполнение административных разделов </vt:lpstr>
      <vt:lpstr>Получение данных из AudaPad Web Определение стоимости и условий кузовного ремонта  </vt:lpstr>
      <vt:lpstr>Получение данных из AudaPad Web Описание повреждений: подбор позиций</vt:lpstr>
      <vt:lpstr>Получение данных из AudaPad Web Расчет калькуляции</vt:lpstr>
      <vt:lpstr>Получение данных из AudaPad Web Переход к списку дел интерфейса 1С </vt:lpstr>
      <vt:lpstr>Получение данных из AudaPad Web Настройка соответствий ремонтных воздействий</vt:lpstr>
      <vt:lpstr>Получение данных из AudaPad Web Перенос данных калькуляции в заказ-наряд</vt:lpstr>
      <vt:lpstr>Передача данных в AudaPad Web </vt:lpstr>
      <vt:lpstr>Презентация PowerPoint</vt:lpstr>
      <vt:lpstr>Контактная информация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Belova Oksana</dc:creator>
  <cp:lastModifiedBy>Vasileva Vera</cp:lastModifiedBy>
  <cp:revision>139</cp:revision>
  <dcterms:created xsi:type="dcterms:W3CDTF">2014-08-15T12:46:58Z</dcterms:created>
  <dcterms:modified xsi:type="dcterms:W3CDTF">2015-04-09T09:01:45Z</dcterms:modified>
</cp:coreProperties>
</file>