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</p:sldMasterIdLst>
  <p:notesMasterIdLst>
    <p:notesMasterId r:id="rId76"/>
  </p:notesMasterIdLst>
  <p:handoutMasterIdLst>
    <p:handoutMasterId r:id="rId77"/>
  </p:handoutMasterIdLst>
  <p:sldIdLst>
    <p:sldId id="256" r:id="rId3"/>
    <p:sldId id="273" r:id="rId4"/>
    <p:sldId id="257" r:id="rId5"/>
    <p:sldId id="267" r:id="rId6"/>
    <p:sldId id="270" r:id="rId7"/>
    <p:sldId id="268" r:id="rId8"/>
    <p:sldId id="265" r:id="rId9"/>
    <p:sldId id="339" r:id="rId10"/>
    <p:sldId id="340" r:id="rId11"/>
    <p:sldId id="286" r:id="rId12"/>
    <p:sldId id="287" r:id="rId13"/>
    <p:sldId id="288" r:id="rId14"/>
    <p:sldId id="289" r:id="rId15"/>
    <p:sldId id="341" r:id="rId16"/>
    <p:sldId id="290" r:id="rId17"/>
    <p:sldId id="291" r:id="rId18"/>
    <p:sldId id="292" r:id="rId19"/>
    <p:sldId id="293" r:id="rId20"/>
    <p:sldId id="294" r:id="rId21"/>
    <p:sldId id="295" r:id="rId22"/>
    <p:sldId id="309" r:id="rId23"/>
    <p:sldId id="310" r:id="rId24"/>
    <p:sldId id="327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8" r:id="rId37"/>
    <p:sldId id="322" r:id="rId38"/>
    <p:sldId id="324" r:id="rId39"/>
    <p:sldId id="325" r:id="rId40"/>
    <p:sldId id="329" r:id="rId41"/>
    <p:sldId id="330" r:id="rId42"/>
    <p:sldId id="331" r:id="rId43"/>
    <p:sldId id="326" r:id="rId44"/>
    <p:sldId id="342" r:id="rId45"/>
    <p:sldId id="344" r:id="rId46"/>
    <p:sldId id="343" r:id="rId47"/>
    <p:sldId id="303" r:id="rId48"/>
    <p:sldId id="304" r:id="rId49"/>
    <p:sldId id="307" r:id="rId50"/>
    <p:sldId id="305" r:id="rId51"/>
    <p:sldId id="308" r:id="rId52"/>
    <p:sldId id="338" r:id="rId53"/>
    <p:sldId id="332" r:id="rId54"/>
    <p:sldId id="333" r:id="rId55"/>
    <p:sldId id="334" r:id="rId56"/>
    <p:sldId id="335" r:id="rId57"/>
    <p:sldId id="336" r:id="rId58"/>
    <p:sldId id="337" r:id="rId59"/>
    <p:sldId id="349" r:id="rId60"/>
    <p:sldId id="350" r:id="rId61"/>
    <p:sldId id="351" r:id="rId62"/>
    <p:sldId id="352" r:id="rId63"/>
    <p:sldId id="353" r:id="rId64"/>
    <p:sldId id="354" r:id="rId65"/>
    <p:sldId id="345" r:id="rId66"/>
    <p:sldId id="346" r:id="rId67"/>
    <p:sldId id="347" r:id="rId68"/>
    <p:sldId id="348" r:id="rId69"/>
    <p:sldId id="301" r:id="rId70"/>
    <p:sldId id="297" r:id="rId71"/>
    <p:sldId id="300" r:id="rId72"/>
    <p:sldId id="298" r:id="rId73"/>
    <p:sldId id="299" r:id="rId74"/>
    <p:sldId id="302" r:id="rId75"/>
  </p:sldIdLst>
  <p:sldSz cx="9144000" cy="6858000" type="screen4x3"/>
  <p:notesSz cx="6858000" cy="9144000"/>
  <p:custDataLst>
    <p:tags r:id="rId7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527"/>
    <a:srgbClr val="3ECE45"/>
    <a:srgbClr val="0268C4"/>
    <a:srgbClr val="4A7EBB"/>
    <a:srgbClr val="75B404"/>
    <a:srgbClr val="057DE9"/>
    <a:srgbClr val="004687"/>
    <a:srgbClr val="FFFF66"/>
    <a:srgbClr val="F6F48C"/>
    <a:srgbClr val="415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 autoAdjust="0"/>
    <p:restoredTop sz="99657" autoAdjust="0"/>
  </p:normalViewPr>
  <p:slideViewPr>
    <p:cSldViewPr>
      <p:cViewPr>
        <p:scale>
          <a:sx n="100" d="100"/>
          <a:sy n="100" d="100"/>
        </p:scale>
        <p:origin x="-214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5795-73ED-4FC4-8C67-378E8A35EC49}" type="datetimeFigureOut">
              <a:rPr lang="ru-RU" smtClean="0"/>
              <a:t>13.07.2016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D7491-1694-4CB4-92FB-1FC60239ED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31882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1147-98FD-435B-AFE5-20D64FFC80EC}" type="datetimeFigureOut">
              <a:rPr lang="ru-RU" smtClean="0"/>
              <a:t>13.07.2016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1280-FB6E-462E-B6D7-C53CB93DC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61925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1280-FB6E-462E-B6D7-C53CB93DC0E4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74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781-013A-4526-8533-E456B98F3CF7}" type="datetime6">
              <a:rPr lang="ru-RU" smtClean="0"/>
              <a:t>июль 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7996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ДДС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10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Модуль Администратор ДДС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мо режим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1520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E8527"/>
                </a:solidFill>
              </a:rPr>
              <a:t>food@rarus.ru </a:t>
            </a:r>
            <a:r>
              <a:rPr lang="ru-RU" dirty="0" smtClean="0">
                <a:solidFill>
                  <a:srgbClr val="2E8527"/>
                </a:solidFill>
              </a:rPr>
              <a:t>тел.:  +7(495) 231-20-02</a:t>
            </a:r>
            <a:endParaRPr lang="ru-RU" dirty="0">
              <a:solidFill>
                <a:srgbClr val="2E8527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16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12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тежный терминал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Модуль Платежный терминал 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0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 центр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Модуль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Call-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центр 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4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ализ бизнеса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Анализ бизнеса 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7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ронт фиолетовый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Фронт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8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ронт оранжевый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Фронт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2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ронт голубо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Фронт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2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ронт зеленый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E8527"/>
                </a:solidFill>
              </a:rPr>
              <a:t>food@rarus.ru </a:t>
            </a:r>
            <a:r>
              <a:rPr lang="ru-RU" dirty="0" smtClean="0">
                <a:solidFill>
                  <a:srgbClr val="2E8527"/>
                </a:solidFill>
              </a:rPr>
              <a:t>тел.:  +7(495) 231-20-02</a:t>
            </a:r>
            <a:endParaRPr lang="ru-RU" dirty="0">
              <a:solidFill>
                <a:srgbClr val="2E8527"/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Фронт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8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180" y="296652"/>
            <a:ext cx="2674640" cy="27000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03648" y="6505200"/>
            <a:ext cx="1080120" cy="153368"/>
          </a:xfrm>
        </p:spPr>
        <p:txBody>
          <a:bodyPr/>
          <a:lstStyle>
            <a:lvl1pPr>
              <a:defRPr b="1" spc="100" baseline="0">
                <a:solidFill>
                  <a:srgbClr val="F03010"/>
                </a:solidFill>
                <a:latin typeface="Arial Narrow" pitchFamily="34" charset="0"/>
              </a:defRPr>
            </a:lvl1pPr>
          </a:lstStyle>
          <a:p>
            <a:pPr algn="r"/>
            <a:r>
              <a:rPr lang="ru-RU" dirty="0" smtClean="0"/>
              <a:t>Март 2014</a:t>
            </a:r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84000" y="6505200"/>
            <a:ext cx="3024336" cy="149101"/>
          </a:xfrm>
        </p:spPr>
        <p:txBody>
          <a:bodyPr lIns="108000"/>
          <a:lstStyle>
            <a:lvl1pPr algn="l">
              <a:defRPr spc="1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ронт синий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тел.:  +7(495) 231-20-02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Фронт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4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тор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Модуль Администратор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3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И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2485236" y="6500702"/>
            <a:ext cx="6407244" cy="188640"/>
          </a:xfrm>
          <a:prstGeom prst="rect">
            <a:avLst/>
          </a:prstGeom>
          <a:gradFill flip="none" rotWithShape="1">
            <a:gsLst>
              <a:gs pos="64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  <a:gs pos="9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3724" y="346851"/>
            <a:ext cx="10801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483768" y="597449"/>
            <a:ext cx="6408712" cy="4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Нижний колонтитул 4"/>
          <p:cNvSpPr txBox="1">
            <a:spLocks/>
          </p:cNvSpPr>
          <p:nvPr userDrawn="1"/>
        </p:nvSpPr>
        <p:spPr>
          <a:xfrm>
            <a:off x="1835696" y="6412247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food@rarus.ru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тел.:  +7(495) 231-20-02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367154" y="234000"/>
            <a:ext cx="1154847" cy="458672"/>
            <a:chOff x="1367154" y="234000"/>
            <a:chExt cx="1154847" cy="458672"/>
          </a:xfrm>
        </p:grpSpPr>
        <p:pic>
          <p:nvPicPr>
            <p:cNvPr id="2053" name="Picture 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476672"/>
              <a:ext cx="746355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Модуль Интерфейс интеграции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DFE58-8707-47F4-9BA2-EE6591A42041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3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AA9F-709D-4400-978C-9E11191F693F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140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E0F8-76EC-45EA-9EEE-B98F4642FD71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135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43381-E7CB-4269-8FA2-01B06178F58D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7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A81F-412B-48F0-856A-9E3249E12021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36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2D85-AA75-4EE6-BBC0-BE96968EE325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587B-6AC9-4711-B529-770329312D5A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54B-B7DA-4214-A893-01EEB3D2981B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A973-4BEF-4CF3-9857-A6431CC4245B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5A14-4EC2-44EC-9C10-A21B600F1CEB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B7B9-A686-4148-B96D-386143C60D52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F29B-9A4E-4A9D-A996-35485E309BFF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5EF7-A3FC-45E4-B68B-1370522CB710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24086" y="319450"/>
            <a:ext cx="511728" cy="25879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ple\Desktop\Фон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73874" r="14855"/>
          <a:stretch/>
        </p:blipFill>
        <p:spPr bwMode="auto">
          <a:xfrm>
            <a:off x="2473829" y="5733750"/>
            <a:ext cx="6670171" cy="7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808" y="307063"/>
            <a:ext cx="2674640" cy="27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2E1E-383F-49C2-BA50-77F8ECDF4C52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771800" y="6357703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46851"/>
            <a:ext cx="1080120" cy="45719"/>
          </a:xfrm>
          <a:prstGeom prst="rect">
            <a:avLst/>
          </a:prstGeom>
          <a:gradFill>
            <a:gsLst>
              <a:gs pos="0">
                <a:srgbClr val="F03010"/>
              </a:gs>
              <a:gs pos="100000">
                <a:srgbClr val="F03010">
                  <a:lumMod val="69000"/>
                  <a:lumOff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598159"/>
            <a:ext cx="6048672" cy="45719"/>
          </a:xfrm>
          <a:prstGeom prst="rect">
            <a:avLst/>
          </a:prstGeom>
          <a:gradFill>
            <a:gsLst>
              <a:gs pos="0">
                <a:srgbClr val="F03010"/>
              </a:gs>
              <a:gs pos="100000">
                <a:srgbClr val="F03010">
                  <a:lumMod val="69000"/>
                  <a:lumOff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5236" y="6500702"/>
            <a:ext cx="6191220" cy="188640"/>
          </a:xfrm>
          <a:prstGeom prst="rect">
            <a:avLst/>
          </a:prstGeom>
          <a:gradFill flip="none" rotWithShape="1">
            <a:gsLst>
              <a:gs pos="64000">
                <a:srgbClr val="F79282"/>
              </a:gs>
              <a:gs pos="0">
                <a:srgbClr val="F0301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rgbClr val="F03010"/>
                  </a:gs>
                  <a:gs pos="100000">
                    <a:srgbClr val="F03010">
                      <a:lumMod val="69000"/>
                      <a:lumOff val="31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1"/>
          <a:stretch/>
        </p:blipFill>
        <p:spPr bwMode="auto">
          <a:xfrm>
            <a:off x="8244408" y="6476976"/>
            <a:ext cx="897286" cy="23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 userDrawn="1"/>
        </p:nvGrpSpPr>
        <p:grpSpPr>
          <a:xfrm>
            <a:off x="1367154" y="234000"/>
            <a:ext cx="1445449" cy="458672"/>
            <a:chOff x="1367154" y="234000"/>
            <a:chExt cx="1445449" cy="458672"/>
          </a:xfrm>
        </p:grpSpPr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7154" y="234000"/>
              <a:ext cx="408492" cy="40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:\РестАрт2\Бренд\лого.png"/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/>
            <a:stretch/>
          </p:blipFill>
          <p:spPr bwMode="auto">
            <a:xfrm>
              <a:off x="1775646" y="392570"/>
              <a:ext cx="1036957" cy="30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E09E-B312-41AC-A839-E91B9E14AE38}" type="datetime6">
              <a:rPr lang="ru-RU" smtClean="0"/>
              <a:t>июль 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0A8F-34C5-4169-B09A-F6F57A9B10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78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0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9.png"/><Relationship Id="rId3" Type="http://schemas.openxmlformats.org/officeDocument/2006/relationships/slide" Target="slide15.xml"/><Relationship Id="rId7" Type="http://schemas.openxmlformats.org/officeDocument/2006/relationships/image" Target="../media/image51.png"/><Relationship Id="rId12" Type="http://schemas.openxmlformats.org/officeDocument/2006/relationships/slide" Target="slide2.xml"/><Relationship Id="rId17" Type="http://schemas.openxmlformats.org/officeDocument/2006/relationships/image" Target="../media/image57.png"/><Relationship Id="rId2" Type="http://schemas.openxmlformats.org/officeDocument/2006/relationships/image" Target="../media/image6.jp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1.xml"/><Relationship Id="rId11" Type="http://schemas.openxmlformats.org/officeDocument/2006/relationships/image" Target="../media/image54.png"/><Relationship Id="rId5" Type="http://schemas.openxmlformats.org/officeDocument/2006/relationships/slide" Target="slide12.xml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slide" Target="slide13.xml"/><Relationship Id="rId9" Type="http://schemas.openxmlformats.org/officeDocument/2006/relationships/image" Target="../media/image52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18" Type="http://schemas.openxmlformats.org/officeDocument/2006/relationships/image" Target="../media/image62.png"/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12" Type="http://schemas.openxmlformats.org/officeDocument/2006/relationships/image" Target="../media/image49.png"/><Relationship Id="rId17" Type="http://schemas.openxmlformats.org/officeDocument/2006/relationships/image" Target="../media/image61.png"/><Relationship Id="rId2" Type="http://schemas.openxmlformats.org/officeDocument/2006/relationships/image" Target="../media/image6.jp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0.xml"/><Relationship Id="rId11" Type="http://schemas.openxmlformats.org/officeDocument/2006/relationships/slide" Target="slide2.xml"/><Relationship Id="rId5" Type="http://schemas.openxmlformats.org/officeDocument/2006/relationships/slide" Target="slide12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slide" Target="slide13.xml"/><Relationship Id="rId9" Type="http://schemas.openxmlformats.org/officeDocument/2006/relationships/image" Target="../media/image53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.xml"/><Relationship Id="rId18" Type="http://schemas.openxmlformats.org/officeDocument/2006/relationships/image" Target="../media/image67.png"/><Relationship Id="rId3" Type="http://schemas.openxmlformats.org/officeDocument/2006/relationships/image" Target="../media/image65.png"/><Relationship Id="rId21" Type="http://schemas.openxmlformats.org/officeDocument/2006/relationships/image" Target="../media/image70.png"/><Relationship Id="rId7" Type="http://schemas.openxmlformats.org/officeDocument/2006/relationships/slide" Target="slide10.xml"/><Relationship Id="rId12" Type="http://schemas.openxmlformats.org/officeDocument/2006/relationships/image" Target="../media/image54.png"/><Relationship Id="rId17" Type="http://schemas.openxmlformats.org/officeDocument/2006/relationships/image" Target="../media/image66.png"/><Relationship Id="rId2" Type="http://schemas.openxmlformats.org/officeDocument/2006/relationships/image" Target="../media/image6.jpg"/><Relationship Id="rId16" Type="http://schemas.openxmlformats.org/officeDocument/2006/relationships/image" Target="../media/image5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1.xml"/><Relationship Id="rId11" Type="http://schemas.openxmlformats.org/officeDocument/2006/relationships/image" Target="../media/image52.png"/><Relationship Id="rId5" Type="http://schemas.openxmlformats.org/officeDocument/2006/relationships/slide" Target="slide13.xml"/><Relationship Id="rId15" Type="http://schemas.openxmlformats.org/officeDocument/2006/relationships/image" Target="../media/image50.png"/><Relationship Id="rId23" Type="http://schemas.openxmlformats.org/officeDocument/2006/relationships/image" Target="../media/image72.png"/><Relationship Id="rId10" Type="http://schemas.openxmlformats.org/officeDocument/2006/relationships/image" Target="../media/image58.png"/><Relationship Id="rId19" Type="http://schemas.openxmlformats.org/officeDocument/2006/relationships/image" Target="../media/image68.png"/><Relationship Id="rId4" Type="http://schemas.openxmlformats.org/officeDocument/2006/relationships/slide" Target="slide15.xml"/><Relationship Id="rId9" Type="http://schemas.openxmlformats.org/officeDocument/2006/relationships/image" Target="../media/image51.png"/><Relationship Id="rId14" Type="http://schemas.openxmlformats.org/officeDocument/2006/relationships/image" Target="../media/image49.png"/><Relationship Id="rId22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slide" Target="slide15.xml"/><Relationship Id="rId21" Type="http://schemas.openxmlformats.org/officeDocument/2006/relationships/image" Target="../media/image78.png"/><Relationship Id="rId7" Type="http://schemas.openxmlformats.org/officeDocument/2006/relationships/image" Target="../media/image52.png"/><Relationship Id="rId12" Type="http://schemas.openxmlformats.org/officeDocument/2006/relationships/slide" Target="slide2.xml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6.jp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0.xml"/><Relationship Id="rId11" Type="http://schemas.openxmlformats.org/officeDocument/2006/relationships/image" Target="../media/image54.png"/><Relationship Id="rId24" Type="http://schemas.openxmlformats.org/officeDocument/2006/relationships/image" Target="../media/image81.png"/><Relationship Id="rId5" Type="http://schemas.openxmlformats.org/officeDocument/2006/relationships/slide" Target="slide11.xml"/><Relationship Id="rId15" Type="http://schemas.openxmlformats.org/officeDocument/2006/relationships/image" Target="../media/image55.png"/><Relationship Id="rId23" Type="http://schemas.openxmlformats.org/officeDocument/2006/relationships/image" Target="../media/image80.png"/><Relationship Id="rId10" Type="http://schemas.openxmlformats.org/officeDocument/2006/relationships/image" Target="../media/image53.png"/><Relationship Id="rId19" Type="http://schemas.openxmlformats.org/officeDocument/2006/relationships/image" Target="../media/image76.png"/><Relationship Id="rId4" Type="http://schemas.openxmlformats.org/officeDocument/2006/relationships/slide" Target="slide12.xml"/><Relationship Id="rId9" Type="http://schemas.openxmlformats.org/officeDocument/2006/relationships/image" Target="../media/image58.png"/><Relationship Id="rId14" Type="http://schemas.openxmlformats.org/officeDocument/2006/relationships/image" Target="../media/image50.png"/><Relationship Id="rId22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png"/><Relationship Id="rId18" Type="http://schemas.openxmlformats.org/officeDocument/2006/relationships/image" Target="../media/image85.png"/><Relationship Id="rId3" Type="http://schemas.openxmlformats.org/officeDocument/2006/relationships/slide" Target="slide15.xml"/><Relationship Id="rId21" Type="http://schemas.openxmlformats.org/officeDocument/2006/relationships/image" Target="../media/image87.png"/><Relationship Id="rId7" Type="http://schemas.openxmlformats.org/officeDocument/2006/relationships/image" Target="../media/image52.png"/><Relationship Id="rId12" Type="http://schemas.openxmlformats.org/officeDocument/2006/relationships/slide" Target="slide2.xml"/><Relationship Id="rId17" Type="http://schemas.openxmlformats.org/officeDocument/2006/relationships/image" Target="../media/image84.png"/><Relationship Id="rId25" Type="http://schemas.openxmlformats.org/officeDocument/2006/relationships/image" Target="../media/image90.png"/><Relationship Id="rId2" Type="http://schemas.openxmlformats.org/officeDocument/2006/relationships/image" Target="../media/image6.jpg"/><Relationship Id="rId16" Type="http://schemas.openxmlformats.org/officeDocument/2006/relationships/image" Target="../media/image73.png"/><Relationship Id="rId20" Type="http://schemas.openxmlformats.org/officeDocument/2006/relationships/slide" Target="slide4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0.xml"/><Relationship Id="rId11" Type="http://schemas.openxmlformats.org/officeDocument/2006/relationships/image" Target="../media/image54.png"/><Relationship Id="rId24" Type="http://schemas.openxmlformats.org/officeDocument/2006/relationships/image" Target="../media/image89.png"/><Relationship Id="rId5" Type="http://schemas.openxmlformats.org/officeDocument/2006/relationships/slide" Target="slide11.xml"/><Relationship Id="rId15" Type="http://schemas.openxmlformats.org/officeDocument/2006/relationships/image" Target="../media/image55.png"/><Relationship Id="rId23" Type="http://schemas.openxmlformats.org/officeDocument/2006/relationships/image" Target="../media/image88.png"/><Relationship Id="rId10" Type="http://schemas.openxmlformats.org/officeDocument/2006/relationships/image" Target="../media/image53.png"/><Relationship Id="rId19" Type="http://schemas.openxmlformats.org/officeDocument/2006/relationships/image" Target="../media/image86.png"/><Relationship Id="rId4" Type="http://schemas.openxmlformats.org/officeDocument/2006/relationships/slide" Target="slide12.xml"/><Relationship Id="rId9" Type="http://schemas.openxmlformats.org/officeDocument/2006/relationships/image" Target="../media/image58.png"/><Relationship Id="rId14" Type="http://schemas.openxmlformats.org/officeDocument/2006/relationships/image" Target="../media/image50.png"/><Relationship Id="rId2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slide" Target="slide13.xml"/><Relationship Id="rId21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17" Type="http://schemas.openxmlformats.org/officeDocument/2006/relationships/image" Target="../media/image95.png"/><Relationship Id="rId2" Type="http://schemas.openxmlformats.org/officeDocument/2006/relationships/image" Target="../media/image6.jpg"/><Relationship Id="rId16" Type="http://schemas.openxmlformats.org/officeDocument/2006/relationships/image" Target="../media/image9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0.xml"/><Relationship Id="rId11" Type="http://schemas.openxmlformats.org/officeDocument/2006/relationships/slide" Target="slide2.xml"/><Relationship Id="rId5" Type="http://schemas.openxmlformats.org/officeDocument/2006/relationships/slide" Target="slide11.xml"/><Relationship Id="rId15" Type="http://schemas.openxmlformats.org/officeDocument/2006/relationships/image" Target="../media/image93.png"/><Relationship Id="rId23" Type="http://schemas.openxmlformats.org/officeDocument/2006/relationships/image" Target="../media/image55.png"/><Relationship Id="rId10" Type="http://schemas.openxmlformats.org/officeDocument/2006/relationships/image" Target="../media/image53.png"/><Relationship Id="rId19" Type="http://schemas.openxmlformats.org/officeDocument/2006/relationships/image" Target="../media/image97.png"/><Relationship Id="rId4" Type="http://schemas.openxmlformats.org/officeDocument/2006/relationships/slide" Target="slide12.xml"/><Relationship Id="rId9" Type="http://schemas.openxmlformats.org/officeDocument/2006/relationships/image" Target="../media/image58.png"/><Relationship Id="rId14" Type="http://schemas.openxmlformats.org/officeDocument/2006/relationships/image" Target="../media/image92.png"/><Relationship Id="rId22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3" Type="http://schemas.openxmlformats.org/officeDocument/2006/relationships/slide" Target="slide20.xml"/><Relationship Id="rId7" Type="http://schemas.openxmlformats.org/officeDocument/2006/relationships/image" Target="../media/image51.png"/><Relationship Id="rId12" Type="http://schemas.openxmlformats.org/officeDocument/2006/relationships/image" Target="../media/image100.png"/><Relationship Id="rId2" Type="http://schemas.openxmlformats.org/officeDocument/2006/relationships/image" Target="../media/image6.jp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7.xml"/><Relationship Id="rId11" Type="http://schemas.openxmlformats.org/officeDocument/2006/relationships/image" Target="../media/image99.png"/><Relationship Id="rId5" Type="http://schemas.openxmlformats.org/officeDocument/2006/relationships/slide" Target="slide18.xml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slide" Target="slide19.xml"/><Relationship Id="rId9" Type="http://schemas.openxmlformats.org/officeDocument/2006/relationships/image" Target="../media/image49.png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9.png"/><Relationship Id="rId18" Type="http://schemas.openxmlformats.org/officeDocument/2006/relationships/image" Target="../media/image81.png"/><Relationship Id="rId3" Type="http://schemas.openxmlformats.org/officeDocument/2006/relationships/slide" Target="slide20.xml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104.png"/><Relationship Id="rId2" Type="http://schemas.openxmlformats.org/officeDocument/2006/relationships/image" Target="../media/image6.jp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slide" Target="slide46.xml"/><Relationship Id="rId5" Type="http://schemas.openxmlformats.org/officeDocument/2006/relationships/slide" Target="slide18.xml"/><Relationship Id="rId15" Type="http://schemas.openxmlformats.org/officeDocument/2006/relationships/image" Target="../media/image101.png"/><Relationship Id="rId10" Type="http://schemas.openxmlformats.org/officeDocument/2006/relationships/image" Target="../media/image49.png"/><Relationship Id="rId4" Type="http://schemas.openxmlformats.org/officeDocument/2006/relationships/slide" Target="slide19.xml"/><Relationship Id="rId9" Type="http://schemas.openxmlformats.org/officeDocument/2006/relationships/slide" Target="slide2.xml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slide" Target="slide20.xml"/><Relationship Id="rId21" Type="http://schemas.openxmlformats.org/officeDocument/2006/relationships/image" Target="../media/image110.png"/><Relationship Id="rId7" Type="http://schemas.openxmlformats.org/officeDocument/2006/relationships/image" Target="../media/image58.png"/><Relationship Id="rId12" Type="http://schemas.openxmlformats.org/officeDocument/2006/relationships/image" Target="../media/image100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6.jp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99.png"/><Relationship Id="rId24" Type="http://schemas.openxmlformats.org/officeDocument/2006/relationships/image" Target="../media/image113.png"/><Relationship Id="rId5" Type="http://schemas.openxmlformats.org/officeDocument/2006/relationships/slide" Target="slide17.xml"/><Relationship Id="rId15" Type="http://schemas.openxmlformats.org/officeDocument/2006/relationships/image" Target="../media/image59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54.png"/><Relationship Id="rId19" Type="http://schemas.openxmlformats.org/officeDocument/2006/relationships/image" Target="../media/image108.png"/><Relationship Id="rId4" Type="http://schemas.openxmlformats.org/officeDocument/2006/relationships/slide" Target="slide19.xml"/><Relationship Id="rId9" Type="http://schemas.openxmlformats.org/officeDocument/2006/relationships/image" Target="../media/image49.png"/><Relationship Id="rId14" Type="http://schemas.openxmlformats.org/officeDocument/2006/relationships/image" Target="../media/image101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0.png"/><Relationship Id="rId18" Type="http://schemas.openxmlformats.org/officeDocument/2006/relationships/image" Target="../media/image122.png"/><Relationship Id="rId3" Type="http://schemas.openxmlformats.org/officeDocument/2006/relationships/slide" Target="slide20.xml"/><Relationship Id="rId21" Type="http://schemas.openxmlformats.org/officeDocument/2006/relationships/image" Target="../media/image125.png"/><Relationship Id="rId7" Type="http://schemas.openxmlformats.org/officeDocument/2006/relationships/image" Target="../media/image51.png"/><Relationship Id="rId12" Type="http://schemas.openxmlformats.org/officeDocument/2006/relationships/image" Target="../media/image100.png"/><Relationship Id="rId17" Type="http://schemas.openxmlformats.org/officeDocument/2006/relationships/image" Target="../media/image121.png"/><Relationship Id="rId2" Type="http://schemas.openxmlformats.org/officeDocument/2006/relationships/image" Target="../media/image6.jp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54.png"/><Relationship Id="rId5" Type="http://schemas.openxmlformats.org/officeDocument/2006/relationships/slide" Target="slide17.xml"/><Relationship Id="rId15" Type="http://schemas.openxmlformats.org/officeDocument/2006/relationships/image" Target="../media/image119.png"/><Relationship Id="rId10" Type="http://schemas.openxmlformats.org/officeDocument/2006/relationships/image" Target="../media/image49.png"/><Relationship Id="rId19" Type="http://schemas.openxmlformats.org/officeDocument/2006/relationships/image" Target="../media/image123.png"/><Relationship Id="rId4" Type="http://schemas.openxmlformats.org/officeDocument/2006/relationships/slide" Target="slide18.xml"/><Relationship Id="rId9" Type="http://schemas.openxmlformats.org/officeDocument/2006/relationships/slide" Target="slide2.xml"/><Relationship Id="rId14" Type="http://schemas.openxmlformats.org/officeDocument/2006/relationships/image" Target="../media/image101.png"/><Relationship Id="rId22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52.xml"/><Relationship Id="rId18" Type="http://schemas.openxmlformats.org/officeDocument/2006/relationships/slide" Target="slide24.xml"/><Relationship Id="rId26" Type="http://schemas.microsoft.com/office/2007/relationships/hdphoto" Target="../media/hdphoto2.wdp"/><Relationship Id="rId39" Type="http://schemas.openxmlformats.org/officeDocument/2006/relationships/image" Target="../media/image30.png"/><Relationship Id="rId21" Type="http://schemas.openxmlformats.org/officeDocument/2006/relationships/image" Target="../media/image21.png"/><Relationship Id="rId34" Type="http://schemas.openxmlformats.org/officeDocument/2006/relationships/image" Target="../media/image27.png"/><Relationship Id="rId42" Type="http://schemas.openxmlformats.org/officeDocument/2006/relationships/image" Target="../media/image33.png"/><Relationship Id="rId47" Type="http://schemas.openxmlformats.org/officeDocument/2006/relationships/image" Target="../media/image38.png"/><Relationship Id="rId50" Type="http://schemas.openxmlformats.org/officeDocument/2006/relationships/slide" Target="slide8.xml"/><Relationship Id="rId55" Type="http://schemas.openxmlformats.org/officeDocument/2006/relationships/image" Target="../media/image42.png"/><Relationship Id="rId7" Type="http://schemas.openxmlformats.org/officeDocument/2006/relationships/slide" Target="slide26.xml"/><Relationship Id="rId12" Type="http://schemas.openxmlformats.org/officeDocument/2006/relationships/slide" Target="slide29.xml"/><Relationship Id="rId17" Type="http://schemas.openxmlformats.org/officeDocument/2006/relationships/slide" Target="slide42.xml"/><Relationship Id="rId25" Type="http://schemas.openxmlformats.org/officeDocument/2006/relationships/image" Target="../media/image23.png"/><Relationship Id="rId33" Type="http://schemas.openxmlformats.org/officeDocument/2006/relationships/slide" Target="slide5.xml"/><Relationship Id="rId38" Type="http://schemas.openxmlformats.org/officeDocument/2006/relationships/image" Target="../media/image29.png"/><Relationship Id="rId46" Type="http://schemas.openxmlformats.org/officeDocument/2006/relationships/image" Target="../media/image37.png"/><Relationship Id="rId2" Type="http://schemas.openxmlformats.org/officeDocument/2006/relationships/image" Target="../media/image15.jpg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29" Type="http://schemas.openxmlformats.org/officeDocument/2006/relationships/slide" Target="slide3.xml"/><Relationship Id="rId41" Type="http://schemas.openxmlformats.org/officeDocument/2006/relationships/image" Target="../media/image32.png"/><Relationship Id="rId54" Type="http://schemas.openxmlformats.org/officeDocument/2006/relationships/slide" Target="slide6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slide" Target="slide33.xml"/><Relationship Id="rId24" Type="http://schemas.openxmlformats.org/officeDocument/2006/relationships/slide" Target="slide1.xml"/><Relationship Id="rId32" Type="http://schemas.openxmlformats.org/officeDocument/2006/relationships/image" Target="../media/image26.png"/><Relationship Id="rId37" Type="http://schemas.openxmlformats.org/officeDocument/2006/relationships/slide" Target="slide7.xml"/><Relationship Id="rId40" Type="http://schemas.openxmlformats.org/officeDocument/2006/relationships/image" Target="../media/image31.png"/><Relationship Id="rId45" Type="http://schemas.openxmlformats.org/officeDocument/2006/relationships/image" Target="../media/image36.png"/><Relationship Id="rId53" Type="http://schemas.openxmlformats.org/officeDocument/2006/relationships/slide" Target="slide9.xml"/><Relationship Id="rId5" Type="http://schemas.openxmlformats.org/officeDocument/2006/relationships/slide" Target="slide46.xml"/><Relationship Id="rId15" Type="http://schemas.openxmlformats.org/officeDocument/2006/relationships/slide" Target="slide73.xml"/><Relationship Id="rId23" Type="http://schemas.openxmlformats.org/officeDocument/2006/relationships/slide" Target="slide68.xml"/><Relationship Id="rId28" Type="http://schemas.microsoft.com/office/2007/relationships/hdphoto" Target="../media/hdphoto3.wdp"/><Relationship Id="rId36" Type="http://schemas.openxmlformats.org/officeDocument/2006/relationships/image" Target="../media/image28.png"/><Relationship Id="rId49" Type="http://schemas.openxmlformats.org/officeDocument/2006/relationships/slide" Target="slide58.xml"/><Relationship Id="rId10" Type="http://schemas.openxmlformats.org/officeDocument/2006/relationships/slide" Target="slide21.xml"/><Relationship Id="rId19" Type="http://schemas.openxmlformats.org/officeDocument/2006/relationships/slide" Target="slide38.xml"/><Relationship Id="rId31" Type="http://schemas.openxmlformats.org/officeDocument/2006/relationships/slide" Target="slide4.xml"/><Relationship Id="rId44" Type="http://schemas.openxmlformats.org/officeDocument/2006/relationships/image" Target="../media/image35.png"/><Relationship Id="rId52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slide" Target="slide10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slide" Target="slide6.xml"/><Relationship Id="rId43" Type="http://schemas.openxmlformats.org/officeDocument/2006/relationships/image" Target="../media/image34.png"/><Relationship Id="rId48" Type="http://schemas.openxmlformats.org/officeDocument/2006/relationships/image" Target="../media/image39.png"/><Relationship Id="rId56" Type="http://schemas.openxmlformats.org/officeDocument/2006/relationships/image" Target="../media/image43.png"/><Relationship Id="rId8" Type="http://schemas.openxmlformats.org/officeDocument/2006/relationships/slide" Target="slide16.xml"/><Relationship Id="rId51" Type="http://schemas.openxmlformats.org/officeDocument/2006/relationships/image" Target="../media/image40.png"/><Relationship Id="rId3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9.png"/><Relationship Id="rId18" Type="http://schemas.openxmlformats.org/officeDocument/2006/relationships/image" Target="../media/image22.png"/><Relationship Id="rId3" Type="http://schemas.openxmlformats.org/officeDocument/2006/relationships/image" Target="../media/image127.png"/><Relationship Id="rId21" Type="http://schemas.openxmlformats.org/officeDocument/2006/relationships/image" Target="../media/image95.png"/><Relationship Id="rId7" Type="http://schemas.openxmlformats.org/officeDocument/2006/relationships/slide" Target="slide17.xml"/><Relationship Id="rId12" Type="http://schemas.openxmlformats.org/officeDocument/2006/relationships/slide" Target="slide2.xml"/><Relationship Id="rId17" Type="http://schemas.openxmlformats.org/officeDocument/2006/relationships/image" Target="../media/image97.png"/><Relationship Id="rId25" Type="http://schemas.openxmlformats.org/officeDocument/2006/relationships/image" Target="../media/image98.png"/><Relationship Id="rId2" Type="http://schemas.openxmlformats.org/officeDocument/2006/relationships/image" Target="../media/image6.jpg"/><Relationship Id="rId16" Type="http://schemas.openxmlformats.org/officeDocument/2006/relationships/image" Target="../media/image5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3.xml"/><Relationship Id="rId11" Type="http://schemas.openxmlformats.org/officeDocument/2006/relationships/image" Target="../media/image58.png"/><Relationship Id="rId24" Type="http://schemas.openxmlformats.org/officeDocument/2006/relationships/image" Target="../media/image101.png"/><Relationship Id="rId5" Type="http://schemas.openxmlformats.org/officeDocument/2006/relationships/slide" Target="slide19.xml"/><Relationship Id="rId15" Type="http://schemas.openxmlformats.org/officeDocument/2006/relationships/image" Target="../media/image99.png"/><Relationship Id="rId23" Type="http://schemas.openxmlformats.org/officeDocument/2006/relationships/image" Target="../media/image129.png"/><Relationship Id="rId10" Type="http://schemas.openxmlformats.org/officeDocument/2006/relationships/image" Target="../media/image51.png"/><Relationship Id="rId19" Type="http://schemas.openxmlformats.org/officeDocument/2006/relationships/image" Target="../media/image93.png"/><Relationship Id="rId4" Type="http://schemas.microsoft.com/office/2007/relationships/hdphoto" Target="../media/hdphoto4.wdp"/><Relationship Id="rId9" Type="http://schemas.openxmlformats.org/officeDocument/2006/relationships/slide" Target="slide18.xml"/><Relationship Id="rId14" Type="http://schemas.openxmlformats.org/officeDocument/2006/relationships/image" Target="../media/image100.png"/><Relationship Id="rId22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33.png"/><Relationship Id="rId3" Type="http://schemas.openxmlformats.org/officeDocument/2006/relationships/slide" Target="slide24.xml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132.png"/><Relationship Id="rId5" Type="http://schemas.openxmlformats.org/officeDocument/2006/relationships/slide" Target="slide2.xml"/><Relationship Id="rId10" Type="http://schemas.openxmlformats.org/officeDocument/2006/relationships/image" Target="../media/image131.png"/><Relationship Id="rId4" Type="http://schemas.openxmlformats.org/officeDocument/2006/relationships/slide" Target="slide22.xml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1.pn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3" Type="http://schemas.openxmlformats.org/officeDocument/2006/relationships/slide" Target="slide24.xml"/><Relationship Id="rId21" Type="http://schemas.openxmlformats.org/officeDocument/2006/relationships/image" Target="../media/image141.png"/><Relationship Id="rId7" Type="http://schemas.openxmlformats.org/officeDocument/2006/relationships/image" Target="../media/image49.png"/><Relationship Id="rId12" Type="http://schemas.openxmlformats.org/officeDocument/2006/relationships/image" Target="../media/image134.pn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2" Type="http://schemas.openxmlformats.org/officeDocument/2006/relationships/slide" Target="slide25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132.png"/><Relationship Id="rId24" Type="http://schemas.openxmlformats.org/officeDocument/2006/relationships/image" Target="../media/image144.png"/><Relationship Id="rId5" Type="http://schemas.openxmlformats.org/officeDocument/2006/relationships/image" Target="../media/image58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10" Type="http://schemas.openxmlformats.org/officeDocument/2006/relationships/image" Target="../media/image131.png"/><Relationship Id="rId19" Type="http://schemas.openxmlformats.org/officeDocument/2006/relationships/image" Target="../media/image139.png"/><Relationship Id="rId4" Type="http://schemas.openxmlformats.org/officeDocument/2006/relationships/slide" Target="slide21.xml"/><Relationship Id="rId9" Type="http://schemas.openxmlformats.org/officeDocument/2006/relationships/image" Target="../media/image50.png"/><Relationship Id="rId14" Type="http://schemas.openxmlformats.org/officeDocument/2006/relationships/slide" Target="slide23.xml"/><Relationship Id="rId22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2.xml"/><Relationship Id="rId18" Type="http://schemas.openxmlformats.org/officeDocument/2006/relationships/image" Target="../media/image151.png"/><Relationship Id="rId3" Type="http://schemas.openxmlformats.org/officeDocument/2006/relationships/slide" Target="slide24.xml"/><Relationship Id="rId21" Type="http://schemas.openxmlformats.org/officeDocument/2006/relationships/image" Target="../media/image154.png"/><Relationship Id="rId7" Type="http://schemas.openxmlformats.org/officeDocument/2006/relationships/image" Target="../media/image49.png"/><Relationship Id="rId12" Type="http://schemas.openxmlformats.org/officeDocument/2006/relationships/image" Target="../media/image134.png"/><Relationship Id="rId17" Type="http://schemas.openxmlformats.org/officeDocument/2006/relationships/image" Target="../media/image150.png"/><Relationship Id="rId2" Type="http://schemas.openxmlformats.org/officeDocument/2006/relationships/slide" Target="slide25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132.png"/><Relationship Id="rId5" Type="http://schemas.openxmlformats.org/officeDocument/2006/relationships/image" Target="../media/image58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10" Type="http://schemas.openxmlformats.org/officeDocument/2006/relationships/image" Target="../media/image131.png"/><Relationship Id="rId19" Type="http://schemas.openxmlformats.org/officeDocument/2006/relationships/image" Target="../media/image152.png"/><Relationship Id="rId4" Type="http://schemas.openxmlformats.org/officeDocument/2006/relationships/slide" Target="slide21.xml"/><Relationship Id="rId9" Type="http://schemas.openxmlformats.org/officeDocument/2006/relationships/image" Target="../media/image50.pn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58.png"/><Relationship Id="rId3" Type="http://schemas.openxmlformats.org/officeDocument/2006/relationships/slide" Target="slide22.xml"/><Relationship Id="rId7" Type="http://schemas.openxmlformats.org/officeDocument/2006/relationships/image" Target="../media/image49.png"/><Relationship Id="rId12" Type="http://schemas.openxmlformats.org/officeDocument/2006/relationships/image" Target="../media/image15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132.png"/><Relationship Id="rId5" Type="http://schemas.openxmlformats.org/officeDocument/2006/relationships/image" Target="../media/image58.png"/><Relationship Id="rId10" Type="http://schemas.openxmlformats.org/officeDocument/2006/relationships/image" Target="../media/image130.png"/><Relationship Id="rId4" Type="http://schemas.openxmlformats.org/officeDocument/2006/relationships/slide" Target="slide21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4.png"/><Relationship Id="rId18" Type="http://schemas.microsoft.com/office/2007/relationships/hdphoto" Target="../media/hdphoto5.wdp"/><Relationship Id="rId3" Type="http://schemas.openxmlformats.org/officeDocument/2006/relationships/slide" Target="slide22.xml"/><Relationship Id="rId21" Type="http://schemas.openxmlformats.org/officeDocument/2006/relationships/image" Target="../media/image98.png"/><Relationship Id="rId7" Type="http://schemas.openxmlformats.org/officeDocument/2006/relationships/image" Target="../media/image49.png"/><Relationship Id="rId12" Type="http://schemas.openxmlformats.org/officeDocument/2006/relationships/image" Target="../media/image97.png"/><Relationship Id="rId17" Type="http://schemas.openxmlformats.org/officeDocument/2006/relationships/image" Target="../media/image159.png"/><Relationship Id="rId2" Type="http://schemas.openxmlformats.org/officeDocument/2006/relationships/slide" Target="slide24.xml"/><Relationship Id="rId16" Type="http://schemas.openxmlformats.org/officeDocument/2006/relationships/image" Target="../media/image129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22.png"/><Relationship Id="rId5" Type="http://schemas.openxmlformats.org/officeDocument/2006/relationships/image" Target="../media/image58.png"/><Relationship Id="rId15" Type="http://schemas.openxmlformats.org/officeDocument/2006/relationships/image" Target="../media/image128.png"/><Relationship Id="rId10" Type="http://schemas.openxmlformats.org/officeDocument/2006/relationships/image" Target="../media/image131.png"/><Relationship Id="rId19" Type="http://schemas.openxmlformats.org/officeDocument/2006/relationships/image" Target="../media/image160.png"/><Relationship Id="rId4" Type="http://schemas.openxmlformats.org/officeDocument/2006/relationships/slide" Target="slide21.xml"/><Relationship Id="rId9" Type="http://schemas.openxmlformats.org/officeDocument/2006/relationships/image" Target="../media/image130.png"/><Relationship Id="rId1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162.png"/><Relationship Id="rId5" Type="http://schemas.openxmlformats.org/officeDocument/2006/relationships/slide" Target="slide28.xml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65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slide" Target="slide26.xml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8.xml"/><Relationship Id="rId11" Type="http://schemas.openxmlformats.org/officeDocument/2006/relationships/image" Target="../media/image163.png"/><Relationship Id="rId5" Type="http://schemas.openxmlformats.org/officeDocument/2006/relationships/image" Target="../media/image49.png"/><Relationship Id="rId15" Type="http://schemas.openxmlformats.org/officeDocument/2006/relationships/image" Target="../media/image167.png"/><Relationship Id="rId10" Type="http://schemas.openxmlformats.org/officeDocument/2006/relationships/image" Target="../media/image103.png"/><Relationship Id="rId4" Type="http://schemas.openxmlformats.org/officeDocument/2006/relationships/slide" Target="slide2.xml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26" Type="http://schemas.openxmlformats.org/officeDocument/2006/relationships/image" Target="../media/image96.png"/><Relationship Id="rId3" Type="http://schemas.openxmlformats.org/officeDocument/2006/relationships/slide" Target="slide26.xml"/><Relationship Id="rId21" Type="http://schemas.openxmlformats.org/officeDocument/2006/relationships/image" Target="../media/image95.png"/><Relationship Id="rId7" Type="http://schemas.openxmlformats.org/officeDocument/2006/relationships/image" Target="../media/image50.png"/><Relationship Id="rId12" Type="http://schemas.openxmlformats.org/officeDocument/2006/relationships/image" Target="../media/image93.png"/><Relationship Id="rId17" Type="http://schemas.openxmlformats.org/officeDocument/2006/relationships/image" Target="../media/image171.png"/><Relationship Id="rId25" Type="http://schemas.openxmlformats.org/officeDocument/2006/relationships/image" Target="../media/image98.png"/><Relationship Id="rId2" Type="http://schemas.openxmlformats.org/officeDocument/2006/relationships/slide" Target="slide27.xml"/><Relationship Id="rId16" Type="http://schemas.microsoft.com/office/2007/relationships/hdphoto" Target="../media/hdphoto5.wdp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170.png"/><Relationship Id="rId24" Type="http://schemas.openxmlformats.org/officeDocument/2006/relationships/image" Target="../media/image174.png"/><Relationship Id="rId5" Type="http://schemas.openxmlformats.org/officeDocument/2006/relationships/slide" Target="slide2.xml"/><Relationship Id="rId15" Type="http://schemas.openxmlformats.org/officeDocument/2006/relationships/image" Target="../media/image159.png"/><Relationship Id="rId23" Type="http://schemas.microsoft.com/office/2007/relationships/hdphoto" Target="../media/hdphoto6.wdp"/><Relationship Id="rId10" Type="http://schemas.openxmlformats.org/officeDocument/2006/relationships/image" Target="../media/image161.png"/><Relationship Id="rId19" Type="http://schemas.openxmlformats.org/officeDocument/2006/relationships/image" Target="../media/image160.png"/><Relationship Id="rId4" Type="http://schemas.openxmlformats.org/officeDocument/2006/relationships/image" Target="../media/image58.png"/><Relationship Id="rId9" Type="http://schemas.openxmlformats.org/officeDocument/2006/relationships/image" Target="../media/image100.png"/><Relationship Id="rId14" Type="http://schemas.openxmlformats.org/officeDocument/2006/relationships/image" Target="../media/image128.png"/><Relationship Id="rId22" Type="http://schemas.openxmlformats.org/officeDocument/2006/relationships/image" Target="../media/image1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38.xml"/><Relationship Id="rId12" Type="http://schemas.openxmlformats.org/officeDocument/2006/relationships/image" Target="../media/image175.png"/><Relationship Id="rId2" Type="http://schemas.openxmlformats.org/officeDocument/2006/relationships/slide" Target="slide32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56.png"/><Relationship Id="rId10" Type="http://schemas.openxmlformats.org/officeDocument/2006/relationships/image" Target="../media/image130.png"/><Relationship Id="rId4" Type="http://schemas.openxmlformats.org/officeDocument/2006/relationships/slide" Target="slide30.xml"/><Relationship Id="rId9" Type="http://schemas.openxmlformats.org/officeDocument/2006/relationships/image" Target="../media/image50.png"/><Relationship Id="rId14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34.png"/><Relationship Id="rId18" Type="http://schemas.openxmlformats.org/officeDocument/2006/relationships/image" Target="../media/image181.png"/><Relationship Id="rId3" Type="http://schemas.openxmlformats.org/officeDocument/2006/relationships/slide" Target="slide31.xml"/><Relationship Id="rId7" Type="http://schemas.openxmlformats.org/officeDocument/2006/relationships/image" Target="../media/image49.png"/><Relationship Id="rId12" Type="http://schemas.openxmlformats.org/officeDocument/2006/relationships/image" Target="../media/image176.png"/><Relationship Id="rId17" Type="http://schemas.openxmlformats.org/officeDocument/2006/relationships/image" Target="../media/image180.png"/><Relationship Id="rId2" Type="http://schemas.openxmlformats.org/officeDocument/2006/relationships/slide" Target="slide32.xml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175.png"/><Relationship Id="rId5" Type="http://schemas.openxmlformats.org/officeDocument/2006/relationships/image" Target="../media/image58.png"/><Relationship Id="rId15" Type="http://schemas.openxmlformats.org/officeDocument/2006/relationships/image" Target="../media/image178.png"/><Relationship Id="rId10" Type="http://schemas.openxmlformats.org/officeDocument/2006/relationships/slide" Target="slide21.xml"/><Relationship Id="rId19" Type="http://schemas.openxmlformats.org/officeDocument/2006/relationships/image" Target="../media/image182.png"/><Relationship Id="rId4" Type="http://schemas.openxmlformats.org/officeDocument/2006/relationships/slide" Target="slide29.xml"/><Relationship Id="rId9" Type="http://schemas.openxmlformats.org/officeDocument/2006/relationships/image" Target="../media/image50.png"/><Relationship Id="rId14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83.png"/><Relationship Id="rId3" Type="http://schemas.openxmlformats.org/officeDocument/2006/relationships/slide" Target="slide30.xml"/><Relationship Id="rId7" Type="http://schemas.openxmlformats.org/officeDocument/2006/relationships/image" Target="../media/image49.png"/><Relationship Id="rId12" Type="http://schemas.openxmlformats.org/officeDocument/2006/relationships/image" Target="../media/image132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11" Type="http://schemas.openxmlformats.org/officeDocument/2006/relationships/image" Target="../media/image176.png"/><Relationship Id="rId5" Type="http://schemas.openxmlformats.org/officeDocument/2006/relationships/image" Target="../media/image58.png"/><Relationship Id="rId10" Type="http://schemas.openxmlformats.org/officeDocument/2006/relationships/image" Target="../media/image130.png"/><Relationship Id="rId4" Type="http://schemas.openxmlformats.org/officeDocument/2006/relationships/slide" Target="slide29.xml"/><Relationship Id="rId9" Type="http://schemas.openxmlformats.org/officeDocument/2006/relationships/image" Target="../media/image50.png"/><Relationship Id="rId14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85.png"/><Relationship Id="rId18" Type="http://schemas.openxmlformats.org/officeDocument/2006/relationships/image" Target="../media/image96.png"/><Relationship Id="rId26" Type="http://schemas.openxmlformats.org/officeDocument/2006/relationships/image" Target="../media/image171.png"/><Relationship Id="rId3" Type="http://schemas.openxmlformats.org/officeDocument/2006/relationships/slide" Target="slide30.xml"/><Relationship Id="rId21" Type="http://schemas.openxmlformats.org/officeDocument/2006/relationships/image" Target="../media/image93.png"/><Relationship Id="rId7" Type="http://schemas.openxmlformats.org/officeDocument/2006/relationships/image" Target="../media/image130.png"/><Relationship Id="rId12" Type="http://schemas.openxmlformats.org/officeDocument/2006/relationships/image" Target="../media/image98.png"/><Relationship Id="rId17" Type="http://schemas.openxmlformats.org/officeDocument/2006/relationships/image" Target="../media/image160.png"/><Relationship Id="rId25" Type="http://schemas.microsoft.com/office/2007/relationships/hdphoto" Target="../media/hdphoto5.wdp"/><Relationship Id="rId2" Type="http://schemas.openxmlformats.org/officeDocument/2006/relationships/slide" Target="slide31.xml"/><Relationship Id="rId16" Type="http://schemas.openxmlformats.org/officeDocument/2006/relationships/image" Target="../media/image22.png"/><Relationship Id="rId20" Type="http://schemas.openxmlformats.org/officeDocument/2006/relationships/image" Target="../media/image95.png"/><Relationship Id="rId29" Type="http://schemas.openxmlformats.org/officeDocument/2006/relationships/image" Target="../media/image1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11" Type="http://schemas.openxmlformats.org/officeDocument/2006/relationships/image" Target="../media/image20.png"/><Relationship Id="rId24" Type="http://schemas.openxmlformats.org/officeDocument/2006/relationships/image" Target="../media/image159.png"/><Relationship Id="rId5" Type="http://schemas.openxmlformats.org/officeDocument/2006/relationships/image" Target="../media/image58.png"/><Relationship Id="rId15" Type="http://schemas.openxmlformats.org/officeDocument/2006/relationships/image" Target="../media/image49.png"/><Relationship Id="rId23" Type="http://schemas.openxmlformats.org/officeDocument/2006/relationships/image" Target="../media/image128.png"/><Relationship Id="rId28" Type="http://schemas.microsoft.com/office/2007/relationships/hdphoto" Target="../media/hdphoto6.wdp"/><Relationship Id="rId10" Type="http://schemas.openxmlformats.org/officeDocument/2006/relationships/image" Target="../media/image176.png"/><Relationship Id="rId19" Type="http://schemas.openxmlformats.org/officeDocument/2006/relationships/image" Target="../media/image172.png"/><Relationship Id="rId4" Type="http://schemas.openxmlformats.org/officeDocument/2006/relationships/slide" Target="slide29.xml"/><Relationship Id="rId9" Type="http://schemas.openxmlformats.org/officeDocument/2006/relationships/image" Target="../media/image175.png"/><Relationship Id="rId14" Type="http://schemas.openxmlformats.org/officeDocument/2006/relationships/slide" Target="slide2.xml"/><Relationship Id="rId22" Type="http://schemas.openxmlformats.org/officeDocument/2006/relationships/image" Target="../media/image94.png"/><Relationship Id="rId27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image" Target="../media/image54.png"/><Relationship Id="rId3" Type="http://schemas.openxmlformats.org/officeDocument/2006/relationships/slide" Target="slide34.xml"/><Relationship Id="rId7" Type="http://schemas.openxmlformats.org/officeDocument/2006/relationships/slide" Target="slide10.xml"/><Relationship Id="rId12" Type="http://schemas.openxmlformats.org/officeDocument/2006/relationships/slide" Target="slide37.xml"/><Relationship Id="rId2" Type="http://schemas.openxmlformats.org/officeDocument/2006/relationships/slide" Target="slide36.xml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21.xml"/><Relationship Id="rId11" Type="http://schemas.openxmlformats.org/officeDocument/2006/relationships/image" Target="../media/image100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slide" Target="slide2.xml"/><Relationship Id="rId9" Type="http://schemas.openxmlformats.org/officeDocument/2006/relationships/image" Target="../media/image50.png"/><Relationship Id="rId14" Type="http://schemas.openxmlformats.org/officeDocument/2006/relationships/image" Target="../media/image1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www.sms4b.ru/" TargetMode="External"/><Relationship Id="rId18" Type="http://schemas.openxmlformats.org/officeDocument/2006/relationships/image" Target="../media/image191.png"/><Relationship Id="rId3" Type="http://schemas.openxmlformats.org/officeDocument/2006/relationships/slide" Target="slide33.xml"/><Relationship Id="rId21" Type="http://schemas.openxmlformats.org/officeDocument/2006/relationships/image" Target="../media/image194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190.png"/><Relationship Id="rId2" Type="http://schemas.openxmlformats.org/officeDocument/2006/relationships/slide" Target="slide36.xml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slide" Target="slide37.xml"/><Relationship Id="rId24" Type="http://schemas.openxmlformats.org/officeDocument/2006/relationships/image" Target="../media/image197.png"/><Relationship Id="rId5" Type="http://schemas.openxmlformats.org/officeDocument/2006/relationships/slide" Target="slide2.xml"/><Relationship Id="rId15" Type="http://schemas.openxmlformats.org/officeDocument/2006/relationships/slide" Target="slide35.xml"/><Relationship Id="rId23" Type="http://schemas.openxmlformats.org/officeDocument/2006/relationships/image" Target="../media/image196.png"/><Relationship Id="rId10" Type="http://schemas.openxmlformats.org/officeDocument/2006/relationships/image" Target="../media/image103.png"/><Relationship Id="rId19" Type="http://schemas.openxmlformats.org/officeDocument/2006/relationships/image" Target="../media/image192.png"/><Relationship Id="rId4" Type="http://schemas.openxmlformats.org/officeDocument/2006/relationships/image" Target="../media/image58.png"/><Relationship Id="rId9" Type="http://schemas.openxmlformats.org/officeDocument/2006/relationships/image" Target="../media/image186.png"/><Relationship Id="rId14" Type="http://schemas.openxmlformats.org/officeDocument/2006/relationships/image" Target="../media/image188.png"/><Relationship Id="rId22" Type="http://schemas.openxmlformats.org/officeDocument/2006/relationships/image" Target="../media/image1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98.png"/><Relationship Id="rId18" Type="http://schemas.openxmlformats.org/officeDocument/2006/relationships/image" Target="../media/image201.png"/><Relationship Id="rId3" Type="http://schemas.openxmlformats.org/officeDocument/2006/relationships/slide" Target="slide33.xml"/><Relationship Id="rId21" Type="http://schemas.openxmlformats.org/officeDocument/2006/relationships/image" Target="../media/image195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200.png"/><Relationship Id="rId25" Type="http://schemas.openxmlformats.org/officeDocument/2006/relationships/hyperlink" Target="https://www.sms4b.ru/" TargetMode="External"/><Relationship Id="rId2" Type="http://schemas.openxmlformats.org/officeDocument/2006/relationships/slide" Target="slide36.xml"/><Relationship Id="rId16" Type="http://schemas.openxmlformats.org/officeDocument/2006/relationships/image" Target="../media/image199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slide" Target="slide37.xml"/><Relationship Id="rId24" Type="http://schemas.openxmlformats.org/officeDocument/2006/relationships/image" Target="../media/image203.png"/><Relationship Id="rId5" Type="http://schemas.openxmlformats.org/officeDocument/2006/relationships/slide" Target="slide2.xml"/><Relationship Id="rId15" Type="http://schemas.openxmlformats.org/officeDocument/2006/relationships/slide" Target="slide34.xml"/><Relationship Id="rId23" Type="http://schemas.openxmlformats.org/officeDocument/2006/relationships/image" Target="../media/image202.png"/><Relationship Id="rId10" Type="http://schemas.openxmlformats.org/officeDocument/2006/relationships/image" Target="../media/image103.png"/><Relationship Id="rId19" Type="http://schemas.openxmlformats.org/officeDocument/2006/relationships/image" Target="../media/image193.png"/><Relationship Id="rId4" Type="http://schemas.openxmlformats.org/officeDocument/2006/relationships/image" Target="../media/image58.png"/><Relationship Id="rId9" Type="http://schemas.openxmlformats.org/officeDocument/2006/relationships/image" Target="../media/image186.png"/><Relationship Id="rId14" Type="http://schemas.openxmlformats.org/officeDocument/2006/relationships/image" Target="../media/image192.png"/><Relationship Id="rId22" Type="http://schemas.openxmlformats.org/officeDocument/2006/relationships/image" Target="../media/image1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07.png"/><Relationship Id="rId18" Type="http://schemas.openxmlformats.org/officeDocument/2006/relationships/image" Target="../media/image209.png"/><Relationship Id="rId3" Type="http://schemas.openxmlformats.org/officeDocument/2006/relationships/slide" Target="slide34.xml"/><Relationship Id="rId21" Type="http://schemas.openxmlformats.org/officeDocument/2006/relationships/image" Target="../media/image212.png"/><Relationship Id="rId7" Type="http://schemas.openxmlformats.org/officeDocument/2006/relationships/image" Target="../media/image49.png"/><Relationship Id="rId12" Type="http://schemas.openxmlformats.org/officeDocument/2006/relationships/image" Target="../media/image206.png"/><Relationship Id="rId17" Type="http://schemas.openxmlformats.org/officeDocument/2006/relationships/image" Target="../media/image208.png"/><Relationship Id="rId25" Type="http://schemas.openxmlformats.org/officeDocument/2006/relationships/image" Target="../media/image216.png"/><Relationship Id="rId2" Type="http://schemas.openxmlformats.org/officeDocument/2006/relationships/image" Target="../media/image204.png"/><Relationship Id="rId16" Type="http://schemas.openxmlformats.org/officeDocument/2006/relationships/image" Target="../media/image54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11" Type="http://schemas.openxmlformats.org/officeDocument/2006/relationships/image" Target="../media/image205.png"/><Relationship Id="rId24" Type="http://schemas.openxmlformats.org/officeDocument/2006/relationships/image" Target="../media/image215.png"/><Relationship Id="rId5" Type="http://schemas.openxmlformats.org/officeDocument/2006/relationships/image" Target="../media/image58.png"/><Relationship Id="rId15" Type="http://schemas.openxmlformats.org/officeDocument/2006/relationships/slide" Target="slide37.xml"/><Relationship Id="rId23" Type="http://schemas.openxmlformats.org/officeDocument/2006/relationships/image" Target="../media/image214.png"/><Relationship Id="rId10" Type="http://schemas.openxmlformats.org/officeDocument/2006/relationships/image" Target="../media/image186.png"/><Relationship Id="rId19" Type="http://schemas.openxmlformats.org/officeDocument/2006/relationships/image" Target="../media/image210.png"/><Relationship Id="rId4" Type="http://schemas.openxmlformats.org/officeDocument/2006/relationships/slide" Target="slide33.xml"/><Relationship Id="rId9" Type="http://schemas.openxmlformats.org/officeDocument/2006/relationships/image" Target="../media/image100.png"/><Relationship Id="rId14" Type="http://schemas.openxmlformats.org/officeDocument/2006/relationships/image" Target="../media/image59.png"/><Relationship Id="rId22" Type="http://schemas.openxmlformats.org/officeDocument/2006/relationships/image" Target="../media/image2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8.png"/><Relationship Id="rId18" Type="http://schemas.openxmlformats.org/officeDocument/2006/relationships/slide" Target="slide2.xml"/><Relationship Id="rId26" Type="http://schemas.openxmlformats.org/officeDocument/2006/relationships/image" Target="../media/image173.png"/><Relationship Id="rId3" Type="http://schemas.openxmlformats.org/officeDocument/2006/relationships/image" Target="../media/image186.png"/><Relationship Id="rId21" Type="http://schemas.openxmlformats.org/officeDocument/2006/relationships/image" Target="../media/image97.png"/><Relationship Id="rId7" Type="http://schemas.openxmlformats.org/officeDocument/2006/relationships/image" Target="../media/image58.png"/><Relationship Id="rId12" Type="http://schemas.openxmlformats.org/officeDocument/2006/relationships/image" Target="../media/image95.png"/><Relationship Id="rId17" Type="http://schemas.openxmlformats.org/officeDocument/2006/relationships/image" Target="../media/image218.png"/><Relationship Id="rId25" Type="http://schemas.openxmlformats.org/officeDocument/2006/relationships/image" Target="../media/image219.png"/><Relationship Id="rId2" Type="http://schemas.openxmlformats.org/officeDocument/2006/relationships/image" Target="../media/image217.png"/><Relationship Id="rId16" Type="http://schemas.microsoft.com/office/2007/relationships/hdphoto" Target="../media/hdphoto5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33.xml"/><Relationship Id="rId11" Type="http://schemas.openxmlformats.org/officeDocument/2006/relationships/image" Target="../media/image98.png"/><Relationship Id="rId24" Type="http://schemas.openxmlformats.org/officeDocument/2006/relationships/image" Target="../media/image172.png"/><Relationship Id="rId5" Type="http://schemas.openxmlformats.org/officeDocument/2006/relationships/slide" Target="slide34.xml"/><Relationship Id="rId15" Type="http://schemas.openxmlformats.org/officeDocument/2006/relationships/image" Target="../media/image159.png"/><Relationship Id="rId23" Type="http://schemas.openxmlformats.org/officeDocument/2006/relationships/image" Target="../media/image96.png"/><Relationship Id="rId28" Type="http://schemas.openxmlformats.org/officeDocument/2006/relationships/image" Target="../media/image174.png"/><Relationship Id="rId10" Type="http://schemas.openxmlformats.org/officeDocument/2006/relationships/image" Target="../media/image100.png"/><Relationship Id="rId19" Type="http://schemas.openxmlformats.org/officeDocument/2006/relationships/image" Target="../media/image49.png"/><Relationship Id="rId4" Type="http://schemas.openxmlformats.org/officeDocument/2006/relationships/slide" Target="slide36.xml"/><Relationship Id="rId9" Type="http://schemas.openxmlformats.org/officeDocument/2006/relationships/image" Target="../media/image51.png"/><Relationship Id="rId14" Type="http://schemas.openxmlformats.org/officeDocument/2006/relationships/image" Target="../media/image129.png"/><Relationship Id="rId22" Type="http://schemas.openxmlformats.org/officeDocument/2006/relationships/image" Target="../media/image160.png"/><Relationship Id="rId27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3" Type="http://schemas.openxmlformats.org/officeDocument/2006/relationships/slide" Target="slide41.xml"/><Relationship Id="rId7" Type="http://schemas.openxmlformats.org/officeDocument/2006/relationships/image" Target="../media/image49.png"/><Relationship Id="rId12" Type="http://schemas.openxmlformats.org/officeDocument/2006/relationships/image" Target="../media/image2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11" Type="http://schemas.openxmlformats.org/officeDocument/2006/relationships/image" Target="../media/image222.png"/><Relationship Id="rId5" Type="http://schemas.openxmlformats.org/officeDocument/2006/relationships/slide" Target="slide39.xml"/><Relationship Id="rId10" Type="http://schemas.openxmlformats.org/officeDocument/2006/relationships/image" Target="../media/image221.png"/><Relationship Id="rId4" Type="http://schemas.openxmlformats.org/officeDocument/2006/relationships/slide" Target="slide40.xml"/><Relationship Id="rId9" Type="http://schemas.openxmlformats.org/officeDocument/2006/relationships/image" Target="../media/image220.png"/><Relationship Id="rId14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27.png"/><Relationship Id="rId18" Type="http://schemas.openxmlformats.org/officeDocument/2006/relationships/image" Target="../media/image232.png"/><Relationship Id="rId3" Type="http://schemas.openxmlformats.org/officeDocument/2006/relationships/slide" Target="slide40.xml"/><Relationship Id="rId7" Type="http://schemas.openxmlformats.org/officeDocument/2006/relationships/image" Target="../media/image50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slide" Target="slide41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image" Target="../media/image223.png"/><Relationship Id="rId5" Type="http://schemas.openxmlformats.org/officeDocument/2006/relationships/slide" Target="slide2.xml"/><Relationship Id="rId15" Type="http://schemas.openxmlformats.org/officeDocument/2006/relationships/image" Target="../media/image229.png"/><Relationship Id="rId10" Type="http://schemas.openxmlformats.org/officeDocument/2006/relationships/image" Target="../media/image222.png"/><Relationship Id="rId19" Type="http://schemas.openxmlformats.org/officeDocument/2006/relationships/image" Target="../media/image233.png"/><Relationship Id="rId4" Type="http://schemas.openxmlformats.org/officeDocument/2006/relationships/slide" Target="slide38.xml"/><Relationship Id="rId9" Type="http://schemas.openxmlformats.org/officeDocument/2006/relationships/image" Target="../media/image220.png"/><Relationship Id="rId14" Type="http://schemas.openxmlformats.org/officeDocument/2006/relationships/image" Target="../media/image2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35.png"/><Relationship Id="rId3" Type="http://schemas.openxmlformats.org/officeDocument/2006/relationships/slide" Target="slide39.xml"/><Relationship Id="rId7" Type="http://schemas.openxmlformats.org/officeDocument/2006/relationships/image" Target="../media/image50.png"/><Relationship Id="rId12" Type="http://schemas.openxmlformats.org/officeDocument/2006/relationships/image" Target="../media/image234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image" Target="../media/image226.png"/><Relationship Id="rId5" Type="http://schemas.openxmlformats.org/officeDocument/2006/relationships/slide" Target="slide2.xml"/><Relationship Id="rId15" Type="http://schemas.openxmlformats.org/officeDocument/2006/relationships/image" Target="../media/image237.png"/><Relationship Id="rId10" Type="http://schemas.openxmlformats.org/officeDocument/2006/relationships/image" Target="../media/image223.png"/><Relationship Id="rId4" Type="http://schemas.openxmlformats.org/officeDocument/2006/relationships/slide" Target="slide38.xml"/><Relationship Id="rId9" Type="http://schemas.openxmlformats.org/officeDocument/2006/relationships/image" Target="../media/image221.png"/><Relationship Id="rId14" Type="http://schemas.openxmlformats.org/officeDocument/2006/relationships/image" Target="../media/image2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39.png"/><Relationship Id="rId1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12" Type="http://schemas.openxmlformats.org/officeDocument/2006/relationships/image" Target="../media/image98.png"/><Relationship Id="rId17" Type="http://schemas.openxmlformats.org/officeDocument/2006/relationships/image" Target="../media/image49.png"/><Relationship Id="rId2" Type="http://schemas.openxmlformats.org/officeDocument/2006/relationships/image" Target="../media/image238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8.xml"/><Relationship Id="rId11" Type="http://schemas.openxmlformats.org/officeDocument/2006/relationships/image" Target="../media/image226.png"/><Relationship Id="rId5" Type="http://schemas.openxmlformats.org/officeDocument/2006/relationships/slide" Target="slide39.xml"/><Relationship Id="rId15" Type="http://schemas.openxmlformats.org/officeDocument/2006/relationships/image" Target="../media/image241.png"/><Relationship Id="rId10" Type="http://schemas.openxmlformats.org/officeDocument/2006/relationships/image" Target="../media/image222.png"/><Relationship Id="rId4" Type="http://schemas.openxmlformats.org/officeDocument/2006/relationships/slide" Target="slide40.xml"/><Relationship Id="rId9" Type="http://schemas.openxmlformats.org/officeDocument/2006/relationships/image" Target="../media/image221.png"/><Relationship Id="rId14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245.png"/><Relationship Id="rId3" Type="http://schemas.openxmlformats.org/officeDocument/2006/relationships/image" Target="../media/image242.png"/><Relationship Id="rId7" Type="http://schemas.openxmlformats.org/officeDocument/2006/relationships/image" Target="../media/image54.png"/><Relationship Id="rId12" Type="http://schemas.openxmlformats.org/officeDocument/2006/relationships/image" Target="../media/image2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5.xml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243.png"/><Relationship Id="rId4" Type="http://schemas.openxmlformats.org/officeDocument/2006/relationships/slide" Target="slide2.xml"/><Relationship Id="rId9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44.png"/><Relationship Id="rId18" Type="http://schemas.openxmlformats.org/officeDocument/2006/relationships/image" Target="../media/image252.png"/><Relationship Id="rId3" Type="http://schemas.openxmlformats.org/officeDocument/2006/relationships/image" Target="../media/image242.png"/><Relationship Id="rId7" Type="http://schemas.openxmlformats.org/officeDocument/2006/relationships/slide" Target="slide45.xml"/><Relationship Id="rId12" Type="http://schemas.openxmlformats.org/officeDocument/2006/relationships/image" Target="../media/image247.png"/><Relationship Id="rId17" Type="http://schemas.openxmlformats.org/officeDocument/2006/relationships/image" Target="../media/image251.png"/><Relationship Id="rId2" Type="http://schemas.openxmlformats.org/officeDocument/2006/relationships/image" Target="../media/image50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8.xml"/><Relationship Id="rId11" Type="http://schemas.openxmlformats.org/officeDocument/2006/relationships/image" Target="../media/image246.png"/><Relationship Id="rId5" Type="http://schemas.openxmlformats.org/officeDocument/2006/relationships/image" Target="../media/image49.png"/><Relationship Id="rId15" Type="http://schemas.openxmlformats.org/officeDocument/2006/relationships/image" Target="../media/image249.png"/><Relationship Id="rId10" Type="http://schemas.openxmlformats.org/officeDocument/2006/relationships/slide" Target="slide42.xml"/><Relationship Id="rId4" Type="http://schemas.openxmlformats.org/officeDocument/2006/relationships/slide" Target="slide2.xml"/><Relationship Id="rId9" Type="http://schemas.openxmlformats.org/officeDocument/2006/relationships/slide" Target="slide44.xml"/><Relationship Id="rId14" Type="http://schemas.openxmlformats.org/officeDocument/2006/relationships/image" Target="../media/image2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54.png"/><Relationship Id="rId3" Type="http://schemas.openxmlformats.org/officeDocument/2006/relationships/image" Target="../media/image242.png"/><Relationship Id="rId7" Type="http://schemas.openxmlformats.org/officeDocument/2006/relationships/slide" Target="slide45.xml"/><Relationship Id="rId12" Type="http://schemas.openxmlformats.org/officeDocument/2006/relationships/image" Target="../media/image247.png"/><Relationship Id="rId2" Type="http://schemas.openxmlformats.org/officeDocument/2006/relationships/image" Target="../media/image50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11" Type="http://schemas.openxmlformats.org/officeDocument/2006/relationships/image" Target="../media/image253.png"/><Relationship Id="rId5" Type="http://schemas.openxmlformats.org/officeDocument/2006/relationships/image" Target="../media/image49.png"/><Relationship Id="rId15" Type="http://schemas.openxmlformats.org/officeDocument/2006/relationships/image" Target="../media/image256.png"/><Relationship Id="rId10" Type="http://schemas.openxmlformats.org/officeDocument/2006/relationships/slide" Target="slide42.xml"/><Relationship Id="rId4" Type="http://schemas.openxmlformats.org/officeDocument/2006/relationships/slide" Target="slide2.xml"/><Relationship Id="rId9" Type="http://schemas.openxmlformats.org/officeDocument/2006/relationships/slide" Target="slide43.xml"/><Relationship Id="rId14" Type="http://schemas.openxmlformats.org/officeDocument/2006/relationships/image" Target="../media/image2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244.png"/><Relationship Id="rId3" Type="http://schemas.openxmlformats.org/officeDocument/2006/relationships/image" Target="../media/image242.png"/><Relationship Id="rId7" Type="http://schemas.openxmlformats.org/officeDocument/2006/relationships/image" Target="../media/image258.png"/><Relationship Id="rId12" Type="http://schemas.openxmlformats.org/officeDocument/2006/relationships/image" Target="../media/image2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43.png"/><Relationship Id="rId5" Type="http://schemas.openxmlformats.org/officeDocument/2006/relationships/image" Target="../media/image49.png"/><Relationship Id="rId15" Type="http://schemas.openxmlformats.org/officeDocument/2006/relationships/image" Target="../media/image260.png"/><Relationship Id="rId10" Type="http://schemas.openxmlformats.org/officeDocument/2006/relationships/slide" Target="slide42.xml"/><Relationship Id="rId4" Type="http://schemas.openxmlformats.org/officeDocument/2006/relationships/slide" Target="slide2.xml"/><Relationship Id="rId9" Type="http://schemas.openxmlformats.org/officeDocument/2006/relationships/slide" Target="slide43.xml"/><Relationship Id="rId14" Type="http://schemas.openxmlformats.org/officeDocument/2006/relationships/image" Target="../media/image2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26" Type="http://schemas.openxmlformats.org/officeDocument/2006/relationships/image" Target="../media/image276.png"/><Relationship Id="rId39" Type="http://schemas.openxmlformats.org/officeDocument/2006/relationships/image" Target="../media/image288.png"/><Relationship Id="rId3" Type="http://schemas.openxmlformats.org/officeDocument/2006/relationships/slide" Target="slide50.xml"/><Relationship Id="rId21" Type="http://schemas.openxmlformats.org/officeDocument/2006/relationships/image" Target="../media/image271.png"/><Relationship Id="rId34" Type="http://schemas.openxmlformats.org/officeDocument/2006/relationships/image" Target="../media/image283.png"/><Relationship Id="rId42" Type="http://schemas.openxmlformats.org/officeDocument/2006/relationships/image" Target="../media/image291.png"/><Relationship Id="rId7" Type="http://schemas.openxmlformats.org/officeDocument/2006/relationships/slide" Target="slide2.xml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5" Type="http://schemas.openxmlformats.org/officeDocument/2006/relationships/image" Target="../media/image275.png"/><Relationship Id="rId33" Type="http://schemas.openxmlformats.org/officeDocument/2006/relationships/image" Target="../media/image282.png"/><Relationship Id="rId38" Type="http://schemas.openxmlformats.org/officeDocument/2006/relationships/image" Target="../media/image287.png"/><Relationship Id="rId2" Type="http://schemas.openxmlformats.org/officeDocument/2006/relationships/image" Target="../media/image6.jpg"/><Relationship Id="rId16" Type="http://schemas.openxmlformats.org/officeDocument/2006/relationships/image" Target="../media/image266.png"/><Relationship Id="rId20" Type="http://schemas.openxmlformats.org/officeDocument/2006/relationships/image" Target="../media/image270.png"/><Relationship Id="rId29" Type="http://schemas.openxmlformats.org/officeDocument/2006/relationships/image" Target="../media/image278.png"/><Relationship Id="rId41" Type="http://schemas.openxmlformats.org/officeDocument/2006/relationships/image" Target="../media/image290.png"/><Relationship Id="rId1" Type="http://schemas.openxmlformats.org/officeDocument/2006/relationships/slideLayout" Target="../slideLayouts/slideLayout21.xml"/><Relationship Id="rId6" Type="http://schemas.openxmlformats.org/officeDocument/2006/relationships/slide" Target="slide47.xml"/><Relationship Id="rId11" Type="http://schemas.openxmlformats.org/officeDocument/2006/relationships/image" Target="../media/image261.png"/><Relationship Id="rId24" Type="http://schemas.openxmlformats.org/officeDocument/2006/relationships/image" Target="../media/image274.png"/><Relationship Id="rId32" Type="http://schemas.openxmlformats.org/officeDocument/2006/relationships/image" Target="../media/image281.png"/><Relationship Id="rId37" Type="http://schemas.openxmlformats.org/officeDocument/2006/relationships/image" Target="../media/image286.png"/><Relationship Id="rId40" Type="http://schemas.openxmlformats.org/officeDocument/2006/relationships/image" Target="../media/image289.png"/><Relationship Id="rId5" Type="http://schemas.openxmlformats.org/officeDocument/2006/relationships/slide" Target="slide48.xml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28" Type="http://schemas.openxmlformats.org/officeDocument/2006/relationships/image" Target="../media/image277.png"/><Relationship Id="rId36" Type="http://schemas.openxmlformats.org/officeDocument/2006/relationships/image" Target="../media/image285.png"/><Relationship Id="rId10" Type="http://schemas.openxmlformats.org/officeDocument/2006/relationships/image" Target="../media/image50.png"/><Relationship Id="rId19" Type="http://schemas.openxmlformats.org/officeDocument/2006/relationships/image" Target="../media/image269.png"/><Relationship Id="rId31" Type="http://schemas.openxmlformats.org/officeDocument/2006/relationships/image" Target="../media/image280.png"/><Relationship Id="rId4" Type="http://schemas.openxmlformats.org/officeDocument/2006/relationships/slide" Target="slide49.xml"/><Relationship Id="rId9" Type="http://schemas.openxmlformats.org/officeDocument/2006/relationships/image" Target="../media/image54.png"/><Relationship Id="rId14" Type="http://schemas.openxmlformats.org/officeDocument/2006/relationships/image" Target="../media/image264.png"/><Relationship Id="rId22" Type="http://schemas.openxmlformats.org/officeDocument/2006/relationships/image" Target="../media/image272.png"/><Relationship Id="rId27" Type="http://schemas.microsoft.com/office/2007/relationships/hdphoto" Target="../media/hdphoto8.wdp"/><Relationship Id="rId30" Type="http://schemas.openxmlformats.org/officeDocument/2006/relationships/image" Target="../media/image279.png"/><Relationship Id="rId35" Type="http://schemas.openxmlformats.org/officeDocument/2006/relationships/image" Target="../media/image284.png"/><Relationship Id="rId4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91.png"/><Relationship Id="rId18" Type="http://schemas.openxmlformats.org/officeDocument/2006/relationships/image" Target="../media/image296.png"/><Relationship Id="rId3" Type="http://schemas.openxmlformats.org/officeDocument/2006/relationships/slide" Target="slide49.xml"/><Relationship Id="rId7" Type="http://schemas.openxmlformats.org/officeDocument/2006/relationships/slide" Target="slide2.xml"/><Relationship Id="rId12" Type="http://schemas.openxmlformats.org/officeDocument/2006/relationships/image" Target="../media/image263.png"/><Relationship Id="rId17" Type="http://schemas.openxmlformats.org/officeDocument/2006/relationships/image" Target="../media/image295.png"/><Relationship Id="rId2" Type="http://schemas.openxmlformats.org/officeDocument/2006/relationships/slide" Target="slide50.xml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261.png"/><Relationship Id="rId5" Type="http://schemas.openxmlformats.org/officeDocument/2006/relationships/slide" Target="slide46.xml"/><Relationship Id="rId15" Type="http://schemas.openxmlformats.org/officeDocument/2006/relationships/image" Target="../media/image293.png"/><Relationship Id="rId10" Type="http://schemas.openxmlformats.org/officeDocument/2006/relationships/image" Target="../media/image50.png"/><Relationship Id="rId4" Type="http://schemas.openxmlformats.org/officeDocument/2006/relationships/slide" Target="slide48.xml"/><Relationship Id="rId9" Type="http://schemas.openxmlformats.org/officeDocument/2006/relationships/image" Target="../media/image54.png"/><Relationship Id="rId14" Type="http://schemas.openxmlformats.org/officeDocument/2006/relationships/image" Target="../media/image2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97.png"/><Relationship Id="rId18" Type="http://schemas.openxmlformats.org/officeDocument/2006/relationships/image" Target="../media/image234.png"/><Relationship Id="rId3" Type="http://schemas.openxmlformats.org/officeDocument/2006/relationships/slide" Target="slide49.xml"/><Relationship Id="rId7" Type="http://schemas.openxmlformats.org/officeDocument/2006/relationships/slide" Target="slide2.xml"/><Relationship Id="rId12" Type="http://schemas.openxmlformats.org/officeDocument/2006/relationships/image" Target="../media/image263.png"/><Relationship Id="rId17" Type="http://schemas.openxmlformats.org/officeDocument/2006/relationships/image" Target="../media/image291.png"/><Relationship Id="rId2" Type="http://schemas.openxmlformats.org/officeDocument/2006/relationships/slide" Target="slide50.xml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262.png"/><Relationship Id="rId5" Type="http://schemas.openxmlformats.org/officeDocument/2006/relationships/slide" Target="slide46.xml"/><Relationship Id="rId15" Type="http://schemas.openxmlformats.org/officeDocument/2006/relationships/image" Target="../media/image299.jpeg"/><Relationship Id="rId10" Type="http://schemas.openxmlformats.org/officeDocument/2006/relationships/image" Target="../media/image50.png"/><Relationship Id="rId4" Type="http://schemas.openxmlformats.org/officeDocument/2006/relationships/slide" Target="slide47.xml"/><Relationship Id="rId9" Type="http://schemas.openxmlformats.org/officeDocument/2006/relationships/image" Target="../media/image54.png"/><Relationship Id="rId14" Type="http://schemas.openxmlformats.org/officeDocument/2006/relationships/image" Target="../media/image2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01.png"/><Relationship Id="rId18" Type="http://schemas.openxmlformats.org/officeDocument/2006/relationships/image" Target="../media/image291.png"/><Relationship Id="rId3" Type="http://schemas.openxmlformats.org/officeDocument/2006/relationships/slide" Target="slide48.xml"/><Relationship Id="rId7" Type="http://schemas.openxmlformats.org/officeDocument/2006/relationships/slide" Target="slide2.xml"/><Relationship Id="rId12" Type="http://schemas.openxmlformats.org/officeDocument/2006/relationships/image" Target="../media/image262.png"/><Relationship Id="rId17" Type="http://schemas.openxmlformats.org/officeDocument/2006/relationships/image" Target="../media/image305.png"/><Relationship Id="rId2" Type="http://schemas.openxmlformats.org/officeDocument/2006/relationships/slide" Target="slide50.xml"/><Relationship Id="rId16" Type="http://schemas.openxmlformats.org/officeDocument/2006/relationships/image" Target="../media/image304.png"/><Relationship Id="rId20" Type="http://schemas.openxmlformats.org/officeDocument/2006/relationships/image" Target="../media/image30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261.png"/><Relationship Id="rId5" Type="http://schemas.openxmlformats.org/officeDocument/2006/relationships/slide" Target="slide46.xml"/><Relationship Id="rId15" Type="http://schemas.openxmlformats.org/officeDocument/2006/relationships/image" Target="../media/image303.png"/><Relationship Id="rId10" Type="http://schemas.openxmlformats.org/officeDocument/2006/relationships/image" Target="../media/image50.png"/><Relationship Id="rId19" Type="http://schemas.openxmlformats.org/officeDocument/2006/relationships/image" Target="../media/image306.png"/><Relationship Id="rId4" Type="http://schemas.openxmlformats.org/officeDocument/2006/relationships/slide" Target="slide47.xml"/><Relationship Id="rId9" Type="http://schemas.openxmlformats.org/officeDocument/2006/relationships/image" Target="../media/image54.png"/><Relationship Id="rId14" Type="http://schemas.openxmlformats.org/officeDocument/2006/relationships/image" Target="../media/image3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63.png"/><Relationship Id="rId18" Type="http://schemas.openxmlformats.org/officeDocument/2006/relationships/image" Target="../media/image95.png"/><Relationship Id="rId3" Type="http://schemas.openxmlformats.org/officeDocument/2006/relationships/slide" Target="slide49.xml"/><Relationship Id="rId21" Type="http://schemas.microsoft.com/office/2007/relationships/hdphoto" Target="../media/hdphoto5.wdp"/><Relationship Id="rId7" Type="http://schemas.openxmlformats.org/officeDocument/2006/relationships/image" Target="../media/image58.png"/><Relationship Id="rId12" Type="http://schemas.openxmlformats.org/officeDocument/2006/relationships/image" Target="../media/image262.png"/><Relationship Id="rId17" Type="http://schemas.openxmlformats.org/officeDocument/2006/relationships/image" Target="../media/image128.png"/><Relationship Id="rId2" Type="http://schemas.openxmlformats.org/officeDocument/2006/relationships/image" Target="../media/image291.png"/><Relationship Id="rId16" Type="http://schemas.openxmlformats.org/officeDocument/2006/relationships/image" Target="../media/image93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1.xml"/><Relationship Id="rId6" Type="http://schemas.openxmlformats.org/officeDocument/2006/relationships/slide" Target="slide46.xml"/><Relationship Id="rId11" Type="http://schemas.openxmlformats.org/officeDocument/2006/relationships/image" Target="../media/image261.png"/><Relationship Id="rId5" Type="http://schemas.openxmlformats.org/officeDocument/2006/relationships/slide" Target="slide47.xml"/><Relationship Id="rId15" Type="http://schemas.openxmlformats.org/officeDocument/2006/relationships/image" Target="../media/image22.png"/><Relationship Id="rId23" Type="http://schemas.openxmlformats.org/officeDocument/2006/relationships/image" Target="../media/image308.png"/><Relationship Id="rId10" Type="http://schemas.openxmlformats.org/officeDocument/2006/relationships/image" Target="../media/image50.png"/><Relationship Id="rId19" Type="http://schemas.openxmlformats.org/officeDocument/2006/relationships/image" Target="../media/image94.png"/><Relationship Id="rId4" Type="http://schemas.openxmlformats.org/officeDocument/2006/relationships/slide" Target="slide48.xml"/><Relationship Id="rId9" Type="http://schemas.openxmlformats.org/officeDocument/2006/relationships/image" Target="../media/image49.png"/><Relationship Id="rId14" Type="http://schemas.openxmlformats.org/officeDocument/2006/relationships/image" Target="../media/image97.png"/><Relationship Id="rId22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13.png"/><Relationship Id="rId18" Type="http://schemas.microsoft.com/office/2007/relationships/hdphoto" Target="../media/hdphoto9.wdp"/><Relationship Id="rId3" Type="http://schemas.openxmlformats.org/officeDocument/2006/relationships/slide" Target="slide2.xml"/><Relationship Id="rId7" Type="http://schemas.openxmlformats.org/officeDocument/2006/relationships/slide" Target="slide53.xml"/><Relationship Id="rId12" Type="http://schemas.openxmlformats.org/officeDocument/2006/relationships/image" Target="../media/image56.png"/><Relationship Id="rId17" Type="http://schemas.openxmlformats.org/officeDocument/2006/relationships/image" Target="../media/image316.png"/><Relationship Id="rId2" Type="http://schemas.openxmlformats.org/officeDocument/2006/relationships/slide" Target="slide57.xml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54.xml"/><Relationship Id="rId11" Type="http://schemas.openxmlformats.org/officeDocument/2006/relationships/image" Target="../media/image312.png"/><Relationship Id="rId5" Type="http://schemas.openxmlformats.org/officeDocument/2006/relationships/slide" Target="slide55.xml"/><Relationship Id="rId15" Type="http://schemas.openxmlformats.org/officeDocument/2006/relationships/image" Target="../media/image315.png"/><Relationship Id="rId10" Type="http://schemas.openxmlformats.org/officeDocument/2006/relationships/image" Target="../media/image54.png"/><Relationship Id="rId19" Type="http://schemas.openxmlformats.org/officeDocument/2006/relationships/image" Target="../media/image317.png"/><Relationship Id="rId4" Type="http://schemas.openxmlformats.org/officeDocument/2006/relationships/slide" Target="slide56.xml"/><Relationship Id="rId9" Type="http://schemas.openxmlformats.org/officeDocument/2006/relationships/image" Target="../media/image50.png"/><Relationship Id="rId14" Type="http://schemas.openxmlformats.org/officeDocument/2006/relationships/image" Target="../media/image3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54.png"/><Relationship Id="rId18" Type="http://schemas.microsoft.com/office/2007/relationships/hdphoto" Target="../media/hdphoto9.wdp"/><Relationship Id="rId26" Type="http://schemas.openxmlformats.org/officeDocument/2006/relationships/image" Target="../media/image326.png"/><Relationship Id="rId3" Type="http://schemas.openxmlformats.org/officeDocument/2006/relationships/image" Target="../media/image319.png"/><Relationship Id="rId21" Type="http://schemas.openxmlformats.org/officeDocument/2006/relationships/image" Target="../media/image321.png"/><Relationship Id="rId7" Type="http://schemas.openxmlformats.org/officeDocument/2006/relationships/image" Target="../media/image312.png"/><Relationship Id="rId12" Type="http://schemas.openxmlformats.org/officeDocument/2006/relationships/slide" Target="slide57.xml"/><Relationship Id="rId17" Type="http://schemas.openxmlformats.org/officeDocument/2006/relationships/image" Target="../media/image316.png"/><Relationship Id="rId25" Type="http://schemas.openxmlformats.org/officeDocument/2006/relationships/image" Target="../media/image325.png"/><Relationship Id="rId2" Type="http://schemas.openxmlformats.org/officeDocument/2006/relationships/image" Target="../media/image318.png"/><Relationship Id="rId16" Type="http://schemas.openxmlformats.org/officeDocument/2006/relationships/image" Target="../media/image220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slide" Target="slide52.xml"/><Relationship Id="rId24" Type="http://schemas.openxmlformats.org/officeDocument/2006/relationships/image" Target="../media/image324.png"/><Relationship Id="rId5" Type="http://schemas.openxmlformats.org/officeDocument/2006/relationships/image" Target="../media/image49.png"/><Relationship Id="rId15" Type="http://schemas.openxmlformats.org/officeDocument/2006/relationships/image" Target="../media/image314.png"/><Relationship Id="rId23" Type="http://schemas.openxmlformats.org/officeDocument/2006/relationships/image" Target="../media/image323.png"/><Relationship Id="rId10" Type="http://schemas.openxmlformats.org/officeDocument/2006/relationships/slide" Target="slide54.xml"/><Relationship Id="rId19" Type="http://schemas.openxmlformats.org/officeDocument/2006/relationships/image" Target="../media/image320.png"/><Relationship Id="rId4" Type="http://schemas.openxmlformats.org/officeDocument/2006/relationships/slide" Target="slide2.xml"/><Relationship Id="rId9" Type="http://schemas.openxmlformats.org/officeDocument/2006/relationships/slide" Target="slide55.xml"/><Relationship Id="rId14" Type="http://schemas.openxmlformats.org/officeDocument/2006/relationships/image" Target="../media/image313.png"/><Relationship Id="rId22" Type="http://schemas.openxmlformats.org/officeDocument/2006/relationships/image" Target="../media/image3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slide" Target="slide57.xml"/><Relationship Id="rId18" Type="http://schemas.openxmlformats.org/officeDocument/2006/relationships/image" Target="../media/image220.png"/><Relationship Id="rId26" Type="http://schemas.openxmlformats.org/officeDocument/2006/relationships/image" Target="../media/image333.png"/><Relationship Id="rId3" Type="http://schemas.openxmlformats.org/officeDocument/2006/relationships/image" Target="../media/image328.png"/><Relationship Id="rId21" Type="http://schemas.openxmlformats.org/officeDocument/2006/relationships/image" Target="../media/image320.png"/><Relationship Id="rId7" Type="http://schemas.openxmlformats.org/officeDocument/2006/relationships/image" Target="../media/image50.png"/><Relationship Id="rId12" Type="http://schemas.openxmlformats.org/officeDocument/2006/relationships/slide" Target="slide54.xml"/><Relationship Id="rId17" Type="http://schemas.openxmlformats.org/officeDocument/2006/relationships/image" Target="../media/image315.png"/><Relationship Id="rId25" Type="http://schemas.openxmlformats.org/officeDocument/2006/relationships/image" Target="../media/image332.png"/><Relationship Id="rId2" Type="http://schemas.openxmlformats.org/officeDocument/2006/relationships/image" Target="../media/image327.png"/><Relationship Id="rId16" Type="http://schemas.openxmlformats.org/officeDocument/2006/relationships/image" Target="../media/image313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slide" Target="slide52.xml"/><Relationship Id="rId24" Type="http://schemas.openxmlformats.org/officeDocument/2006/relationships/image" Target="../media/image331.png"/><Relationship Id="rId5" Type="http://schemas.openxmlformats.org/officeDocument/2006/relationships/slide" Target="slide2.xml"/><Relationship Id="rId15" Type="http://schemas.openxmlformats.org/officeDocument/2006/relationships/slide" Target="slide53.xml"/><Relationship Id="rId23" Type="http://schemas.openxmlformats.org/officeDocument/2006/relationships/image" Target="../media/image330.png"/><Relationship Id="rId10" Type="http://schemas.openxmlformats.org/officeDocument/2006/relationships/slide" Target="slide55.xml"/><Relationship Id="rId19" Type="http://schemas.openxmlformats.org/officeDocument/2006/relationships/image" Target="../media/image316.png"/><Relationship Id="rId4" Type="http://schemas.openxmlformats.org/officeDocument/2006/relationships/image" Target="../media/image329.png"/><Relationship Id="rId9" Type="http://schemas.openxmlformats.org/officeDocument/2006/relationships/slide" Target="slide56.xml"/><Relationship Id="rId14" Type="http://schemas.openxmlformats.org/officeDocument/2006/relationships/image" Target="../media/image54.png"/><Relationship Id="rId22" Type="http://schemas.microsoft.com/office/2007/relationships/hdphoto" Target="../media/hdphoto10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image" Target="../media/image315.png"/><Relationship Id="rId18" Type="http://schemas.microsoft.com/office/2007/relationships/hdphoto" Target="../media/hdphoto10.wdp"/><Relationship Id="rId3" Type="http://schemas.openxmlformats.org/officeDocument/2006/relationships/image" Target="../media/image49.png"/><Relationship Id="rId21" Type="http://schemas.openxmlformats.org/officeDocument/2006/relationships/image" Target="../media/image336.png"/><Relationship Id="rId7" Type="http://schemas.openxmlformats.org/officeDocument/2006/relationships/slide" Target="slide54.xml"/><Relationship Id="rId12" Type="http://schemas.openxmlformats.org/officeDocument/2006/relationships/image" Target="../media/image314.png"/><Relationship Id="rId17" Type="http://schemas.openxmlformats.org/officeDocument/2006/relationships/image" Target="../media/image320.png"/><Relationship Id="rId2" Type="http://schemas.openxmlformats.org/officeDocument/2006/relationships/slide" Target="slide2.xml"/><Relationship Id="rId16" Type="http://schemas.microsoft.com/office/2007/relationships/hdphoto" Target="../media/hdphoto9.wdp"/><Relationship Id="rId20" Type="http://schemas.openxmlformats.org/officeDocument/2006/relationships/image" Target="../media/image33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56.xml"/><Relationship Id="rId11" Type="http://schemas.openxmlformats.org/officeDocument/2006/relationships/slide" Target="slide53.xml"/><Relationship Id="rId5" Type="http://schemas.openxmlformats.org/officeDocument/2006/relationships/image" Target="../media/image312.png"/><Relationship Id="rId15" Type="http://schemas.openxmlformats.org/officeDocument/2006/relationships/image" Target="../media/image316.png"/><Relationship Id="rId10" Type="http://schemas.openxmlformats.org/officeDocument/2006/relationships/image" Target="../media/image54.png"/><Relationship Id="rId19" Type="http://schemas.openxmlformats.org/officeDocument/2006/relationships/image" Target="../media/image334.png"/><Relationship Id="rId4" Type="http://schemas.openxmlformats.org/officeDocument/2006/relationships/image" Target="../media/image50.png"/><Relationship Id="rId9" Type="http://schemas.openxmlformats.org/officeDocument/2006/relationships/slide" Target="slide57.xml"/><Relationship Id="rId14" Type="http://schemas.openxmlformats.org/officeDocument/2006/relationships/image" Target="../media/image220.png"/><Relationship Id="rId22" Type="http://schemas.openxmlformats.org/officeDocument/2006/relationships/image" Target="../media/image33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56.xml"/><Relationship Id="rId18" Type="http://schemas.openxmlformats.org/officeDocument/2006/relationships/image" Target="../media/image314.png"/><Relationship Id="rId3" Type="http://schemas.openxmlformats.org/officeDocument/2006/relationships/image" Target="../media/image339.png"/><Relationship Id="rId21" Type="http://schemas.openxmlformats.org/officeDocument/2006/relationships/image" Target="../media/image320.png"/><Relationship Id="rId7" Type="http://schemas.openxmlformats.org/officeDocument/2006/relationships/image" Target="../media/image49.png"/><Relationship Id="rId12" Type="http://schemas.openxmlformats.org/officeDocument/2006/relationships/slide" Target="slide52.xml"/><Relationship Id="rId17" Type="http://schemas.openxmlformats.org/officeDocument/2006/relationships/image" Target="../media/image313.png"/><Relationship Id="rId25" Type="http://schemas.openxmlformats.org/officeDocument/2006/relationships/image" Target="../media/image343.png"/><Relationship Id="rId2" Type="http://schemas.openxmlformats.org/officeDocument/2006/relationships/image" Target="../media/image338.png"/><Relationship Id="rId16" Type="http://schemas.openxmlformats.org/officeDocument/2006/relationships/slide" Target="slide53.xml"/><Relationship Id="rId20" Type="http://schemas.openxmlformats.org/officeDocument/2006/relationships/image" Target="../media/image22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11" Type="http://schemas.openxmlformats.org/officeDocument/2006/relationships/slide" Target="slide54.xml"/><Relationship Id="rId24" Type="http://schemas.openxmlformats.org/officeDocument/2006/relationships/image" Target="../media/image342.png"/><Relationship Id="rId5" Type="http://schemas.openxmlformats.org/officeDocument/2006/relationships/image" Target="../media/image340.png"/><Relationship Id="rId15" Type="http://schemas.openxmlformats.org/officeDocument/2006/relationships/image" Target="../media/image54.png"/><Relationship Id="rId23" Type="http://schemas.openxmlformats.org/officeDocument/2006/relationships/image" Target="../media/image341.png"/><Relationship Id="rId10" Type="http://schemas.openxmlformats.org/officeDocument/2006/relationships/slide" Target="slide55.xml"/><Relationship Id="rId19" Type="http://schemas.openxmlformats.org/officeDocument/2006/relationships/image" Target="../media/image315.png"/><Relationship Id="rId4" Type="http://schemas.microsoft.com/office/2007/relationships/hdphoto" Target="../media/hdphoto11.wdp"/><Relationship Id="rId9" Type="http://schemas.openxmlformats.org/officeDocument/2006/relationships/image" Target="../media/image312.png"/><Relationship Id="rId14" Type="http://schemas.openxmlformats.org/officeDocument/2006/relationships/slide" Target="slide57.xml"/><Relationship Id="rId22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316.png"/><Relationship Id="rId18" Type="http://schemas.openxmlformats.org/officeDocument/2006/relationships/image" Target="../media/image344.png"/><Relationship Id="rId26" Type="http://schemas.openxmlformats.org/officeDocument/2006/relationships/image" Target="../media/image22.png"/><Relationship Id="rId3" Type="http://schemas.openxmlformats.org/officeDocument/2006/relationships/image" Target="../media/image312.png"/><Relationship Id="rId21" Type="http://schemas.microsoft.com/office/2007/relationships/hdphoto" Target="../media/hdphoto12.wdp"/><Relationship Id="rId7" Type="http://schemas.openxmlformats.org/officeDocument/2006/relationships/slide" Target="slide52.xml"/><Relationship Id="rId12" Type="http://schemas.openxmlformats.org/officeDocument/2006/relationships/image" Target="../media/image220.png"/><Relationship Id="rId17" Type="http://schemas.openxmlformats.org/officeDocument/2006/relationships/image" Target="../media/image98.png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microsoft.com/office/2007/relationships/hdphoto" Target="../media/hdphoto10.wdp"/><Relationship Id="rId20" Type="http://schemas.openxmlformats.org/officeDocument/2006/relationships/image" Target="../media/image34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54.xml"/><Relationship Id="rId11" Type="http://schemas.openxmlformats.org/officeDocument/2006/relationships/image" Target="../media/image315.png"/><Relationship Id="rId24" Type="http://schemas.openxmlformats.org/officeDocument/2006/relationships/slide" Target="slide2.xml"/><Relationship Id="rId5" Type="http://schemas.openxmlformats.org/officeDocument/2006/relationships/slide" Target="slide55.xml"/><Relationship Id="rId15" Type="http://schemas.openxmlformats.org/officeDocument/2006/relationships/image" Target="../media/image320.png"/><Relationship Id="rId23" Type="http://schemas.microsoft.com/office/2007/relationships/hdphoto" Target="../media/hdphoto13.wdp"/><Relationship Id="rId10" Type="http://schemas.openxmlformats.org/officeDocument/2006/relationships/image" Target="../media/image314.png"/><Relationship Id="rId19" Type="http://schemas.openxmlformats.org/officeDocument/2006/relationships/slide" Target="slide68.xml"/><Relationship Id="rId4" Type="http://schemas.openxmlformats.org/officeDocument/2006/relationships/slide" Target="slide56.xml"/><Relationship Id="rId9" Type="http://schemas.openxmlformats.org/officeDocument/2006/relationships/image" Target="../media/image313.png"/><Relationship Id="rId14" Type="http://schemas.microsoft.com/office/2007/relationships/hdphoto" Target="../media/hdphoto9.wdp"/><Relationship Id="rId22" Type="http://schemas.openxmlformats.org/officeDocument/2006/relationships/image" Target="../media/image34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3" Type="http://schemas.openxmlformats.org/officeDocument/2006/relationships/slide" Target="slide62.xml"/><Relationship Id="rId7" Type="http://schemas.openxmlformats.org/officeDocument/2006/relationships/image" Target="../media/image347.png"/><Relationship Id="rId12" Type="http://schemas.openxmlformats.org/officeDocument/2006/relationships/image" Target="../media/image348.png"/><Relationship Id="rId17" Type="http://schemas.openxmlformats.org/officeDocument/2006/relationships/image" Target="../media/image351.png"/><Relationship Id="rId2" Type="http://schemas.openxmlformats.org/officeDocument/2006/relationships/slide" Target="slide63.xml"/><Relationship Id="rId16" Type="http://schemas.openxmlformats.org/officeDocument/2006/relationships/image" Target="../media/image350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59.xml"/><Relationship Id="rId11" Type="http://schemas.openxmlformats.org/officeDocument/2006/relationships/image" Target="../media/image3.png"/><Relationship Id="rId5" Type="http://schemas.openxmlformats.org/officeDocument/2006/relationships/slide" Target="slide60.xml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slide" Target="slide61.xml"/><Relationship Id="rId9" Type="http://schemas.openxmlformats.org/officeDocument/2006/relationships/image" Target="../media/image49.png"/><Relationship Id="rId14" Type="http://schemas.openxmlformats.org/officeDocument/2006/relationships/image" Target="../media/image3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18" Type="http://schemas.openxmlformats.org/officeDocument/2006/relationships/hyperlink" Target="https://itunes.apple.com/ru/app/restart-mobil-nyj-oficiant/id886646375?mt=8" TargetMode="External"/><Relationship Id="rId3" Type="http://schemas.openxmlformats.org/officeDocument/2006/relationships/slide" Target="slide62.xml"/><Relationship Id="rId21" Type="http://schemas.openxmlformats.org/officeDocument/2006/relationships/image" Target="../media/image354.png"/><Relationship Id="rId7" Type="http://schemas.openxmlformats.org/officeDocument/2006/relationships/image" Target="../media/image347.png"/><Relationship Id="rId12" Type="http://schemas.openxmlformats.org/officeDocument/2006/relationships/image" Target="../media/image348.png"/><Relationship Id="rId17" Type="http://schemas.openxmlformats.org/officeDocument/2006/relationships/hyperlink" Target="https://play.google.com/store/apps/details?id=ru.rarus.restaurant" TargetMode="External"/><Relationship Id="rId2" Type="http://schemas.openxmlformats.org/officeDocument/2006/relationships/slide" Target="slide63.xml"/><Relationship Id="rId16" Type="http://schemas.openxmlformats.org/officeDocument/2006/relationships/image" Target="../media/image350.png"/><Relationship Id="rId20" Type="http://schemas.openxmlformats.org/officeDocument/2006/relationships/image" Target="../media/image353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60.xml"/><Relationship Id="rId11" Type="http://schemas.openxmlformats.org/officeDocument/2006/relationships/image" Target="../media/image3.png"/><Relationship Id="rId24" Type="http://schemas.openxmlformats.org/officeDocument/2006/relationships/image" Target="../media/image357.png"/><Relationship Id="rId5" Type="http://schemas.openxmlformats.org/officeDocument/2006/relationships/slide" Target="slide58.xml"/><Relationship Id="rId15" Type="http://schemas.openxmlformats.org/officeDocument/2006/relationships/image" Target="../media/image247.png"/><Relationship Id="rId23" Type="http://schemas.openxmlformats.org/officeDocument/2006/relationships/image" Target="../media/image356.png"/><Relationship Id="rId10" Type="http://schemas.openxmlformats.org/officeDocument/2006/relationships/image" Target="../media/image54.png"/><Relationship Id="rId19" Type="http://schemas.openxmlformats.org/officeDocument/2006/relationships/image" Target="../media/image352.png"/><Relationship Id="rId4" Type="http://schemas.openxmlformats.org/officeDocument/2006/relationships/slide" Target="slide61.xml"/><Relationship Id="rId9" Type="http://schemas.openxmlformats.org/officeDocument/2006/relationships/image" Target="../media/image49.png"/><Relationship Id="rId14" Type="http://schemas.openxmlformats.org/officeDocument/2006/relationships/image" Target="../media/image349.png"/><Relationship Id="rId22" Type="http://schemas.openxmlformats.org/officeDocument/2006/relationships/image" Target="../media/image3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18" Type="http://schemas.openxmlformats.org/officeDocument/2006/relationships/image" Target="../media/image358.png"/><Relationship Id="rId3" Type="http://schemas.openxmlformats.org/officeDocument/2006/relationships/slide" Target="slide62.xml"/><Relationship Id="rId21" Type="http://schemas.openxmlformats.org/officeDocument/2006/relationships/image" Target="../media/image361.png"/><Relationship Id="rId7" Type="http://schemas.openxmlformats.org/officeDocument/2006/relationships/image" Target="../media/image347.png"/><Relationship Id="rId12" Type="http://schemas.openxmlformats.org/officeDocument/2006/relationships/image" Target="../media/image348.png"/><Relationship Id="rId17" Type="http://schemas.openxmlformats.org/officeDocument/2006/relationships/hyperlink" Target="https://play.google.com/store/apps/details?id=ru.rarus.restaurant" TargetMode="External"/><Relationship Id="rId2" Type="http://schemas.openxmlformats.org/officeDocument/2006/relationships/slide" Target="slide63.xml"/><Relationship Id="rId16" Type="http://schemas.openxmlformats.org/officeDocument/2006/relationships/image" Target="../media/image350.png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59.xml"/><Relationship Id="rId11" Type="http://schemas.openxmlformats.org/officeDocument/2006/relationships/image" Target="../media/image3.png"/><Relationship Id="rId5" Type="http://schemas.openxmlformats.org/officeDocument/2006/relationships/slide" Target="slide58.xml"/><Relationship Id="rId15" Type="http://schemas.openxmlformats.org/officeDocument/2006/relationships/image" Target="../media/image247.png"/><Relationship Id="rId23" Type="http://schemas.openxmlformats.org/officeDocument/2006/relationships/image" Target="../media/image363.png"/><Relationship Id="rId10" Type="http://schemas.openxmlformats.org/officeDocument/2006/relationships/image" Target="../media/image54.png"/><Relationship Id="rId19" Type="http://schemas.openxmlformats.org/officeDocument/2006/relationships/image" Target="../media/image359.png"/><Relationship Id="rId4" Type="http://schemas.openxmlformats.org/officeDocument/2006/relationships/slide" Target="slide61.xml"/><Relationship Id="rId9" Type="http://schemas.openxmlformats.org/officeDocument/2006/relationships/image" Target="../media/image49.png"/><Relationship Id="rId14" Type="http://schemas.openxmlformats.org/officeDocument/2006/relationships/image" Target="../media/image349.png"/><Relationship Id="rId22" Type="http://schemas.openxmlformats.org/officeDocument/2006/relationships/image" Target="../media/image36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3" Type="http://schemas.openxmlformats.org/officeDocument/2006/relationships/slide" Target="slide62.xml"/><Relationship Id="rId7" Type="http://schemas.openxmlformats.org/officeDocument/2006/relationships/image" Target="../media/image347.png"/><Relationship Id="rId12" Type="http://schemas.openxmlformats.org/officeDocument/2006/relationships/image" Target="../media/image348.png"/><Relationship Id="rId17" Type="http://schemas.openxmlformats.org/officeDocument/2006/relationships/image" Target="../media/image364.png"/><Relationship Id="rId2" Type="http://schemas.openxmlformats.org/officeDocument/2006/relationships/slide" Target="slide63.xml"/><Relationship Id="rId16" Type="http://schemas.openxmlformats.org/officeDocument/2006/relationships/image" Target="../media/image350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59.xml"/><Relationship Id="rId11" Type="http://schemas.openxmlformats.org/officeDocument/2006/relationships/image" Target="../media/image3.png"/><Relationship Id="rId5" Type="http://schemas.openxmlformats.org/officeDocument/2006/relationships/slide" Target="slide60.xml"/><Relationship Id="rId15" Type="http://schemas.openxmlformats.org/officeDocument/2006/relationships/image" Target="../media/image247.png"/><Relationship Id="rId10" Type="http://schemas.openxmlformats.org/officeDocument/2006/relationships/image" Target="../media/image54.png"/><Relationship Id="rId4" Type="http://schemas.openxmlformats.org/officeDocument/2006/relationships/slide" Target="slide58.xml"/><Relationship Id="rId9" Type="http://schemas.openxmlformats.org/officeDocument/2006/relationships/image" Target="../media/image49.png"/><Relationship Id="rId14" Type="http://schemas.openxmlformats.org/officeDocument/2006/relationships/image" Target="../media/image34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18" Type="http://schemas.openxmlformats.org/officeDocument/2006/relationships/image" Target="../media/image365.png"/><Relationship Id="rId3" Type="http://schemas.openxmlformats.org/officeDocument/2006/relationships/slide" Target="slide61.xml"/><Relationship Id="rId7" Type="http://schemas.openxmlformats.org/officeDocument/2006/relationships/image" Target="../media/image347.png"/><Relationship Id="rId12" Type="http://schemas.openxmlformats.org/officeDocument/2006/relationships/image" Target="../media/image348.png"/><Relationship Id="rId17" Type="http://schemas.openxmlformats.org/officeDocument/2006/relationships/image" Target="../media/image350.png"/><Relationship Id="rId2" Type="http://schemas.openxmlformats.org/officeDocument/2006/relationships/slide" Target="slide63.xml"/><Relationship Id="rId16" Type="http://schemas.openxmlformats.org/officeDocument/2006/relationships/image" Target="../media/image247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59.xml"/><Relationship Id="rId11" Type="http://schemas.openxmlformats.org/officeDocument/2006/relationships/image" Target="../media/image3.png"/><Relationship Id="rId5" Type="http://schemas.openxmlformats.org/officeDocument/2006/relationships/slide" Target="slide60.xml"/><Relationship Id="rId15" Type="http://schemas.openxmlformats.org/officeDocument/2006/relationships/image" Target="../media/image349.png"/><Relationship Id="rId10" Type="http://schemas.openxmlformats.org/officeDocument/2006/relationships/image" Target="../media/image54.png"/><Relationship Id="rId19" Type="http://schemas.openxmlformats.org/officeDocument/2006/relationships/image" Target="../media/image366.png"/><Relationship Id="rId4" Type="http://schemas.openxmlformats.org/officeDocument/2006/relationships/slide" Target="slide58.xml"/><Relationship Id="rId9" Type="http://schemas.openxmlformats.org/officeDocument/2006/relationships/image" Target="../media/image49.png"/><Relationship Id="rId14" Type="http://schemas.openxmlformats.org/officeDocument/2006/relationships/hyperlink" Target="https://play.google.com/store/apps/details?id=ru.rarus.restartmenu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47.png"/><Relationship Id="rId18" Type="http://schemas.openxmlformats.org/officeDocument/2006/relationships/image" Target="../media/image128.png"/><Relationship Id="rId26" Type="http://schemas.openxmlformats.org/officeDocument/2006/relationships/image" Target="../media/image22.png"/><Relationship Id="rId3" Type="http://schemas.openxmlformats.org/officeDocument/2006/relationships/slide" Target="slide61.xml"/><Relationship Id="rId21" Type="http://schemas.openxmlformats.org/officeDocument/2006/relationships/image" Target="../media/image171.png"/><Relationship Id="rId7" Type="http://schemas.openxmlformats.org/officeDocument/2006/relationships/image" Target="../media/image347.png"/><Relationship Id="rId12" Type="http://schemas.openxmlformats.org/officeDocument/2006/relationships/image" Target="../media/image349.png"/><Relationship Id="rId17" Type="http://schemas.openxmlformats.org/officeDocument/2006/relationships/image" Target="../media/image94.png"/><Relationship Id="rId25" Type="http://schemas.openxmlformats.org/officeDocument/2006/relationships/image" Target="../media/image49.png"/><Relationship Id="rId2" Type="http://schemas.openxmlformats.org/officeDocument/2006/relationships/slide" Target="slide62.xml"/><Relationship Id="rId16" Type="http://schemas.openxmlformats.org/officeDocument/2006/relationships/image" Target="../media/image93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2.xml"/><Relationship Id="rId6" Type="http://schemas.openxmlformats.org/officeDocument/2006/relationships/slide" Target="slide59.xml"/><Relationship Id="rId11" Type="http://schemas.openxmlformats.org/officeDocument/2006/relationships/image" Target="../media/image50.png"/><Relationship Id="rId24" Type="http://schemas.openxmlformats.org/officeDocument/2006/relationships/slide" Target="slide2.xml"/><Relationship Id="rId5" Type="http://schemas.openxmlformats.org/officeDocument/2006/relationships/slide" Target="slide60.xml"/><Relationship Id="rId15" Type="http://schemas.openxmlformats.org/officeDocument/2006/relationships/image" Target="../media/image368.png"/><Relationship Id="rId23" Type="http://schemas.openxmlformats.org/officeDocument/2006/relationships/image" Target="../media/image370.png"/><Relationship Id="rId10" Type="http://schemas.openxmlformats.org/officeDocument/2006/relationships/image" Target="../media/image348.png"/><Relationship Id="rId19" Type="http://schemas.openxmlformats.org/officeDocument/2006/relationships/image" Target="../media/image159.png"/><Relationship Id="rId4" Type="http://schemas.openxmlformats.org/officeDocument/2006/relationships/slide" Target="slide58.xml"/><Relationship Id="rId9" Type="http://schemas.openxmlformats.org/officeDocument/2006/relationships/image" Target="../media/image3.png"/><Relationship Id="rId14" Type="http://schemas.openxmlformats.org/officeDocument/2006/relationships/image" Target="../media/image350.png"/><Relationship Id="rId22" Type="http://schemas.openxmlformats.org/officeDocument/2006/relationships/image" Target="../media/image3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372.png"/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slide" Target="slide66.xml"/><Relationship Id="rId5" Type="http://schemas.openxmlformats.org/officeDocument/2006/relationships/slide" Target="slide67.xml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37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18" Type="http://schemas.openxmlformats.org/officeDocument/2006/relationships/image" Target="../media/image378.png"/><Relationship Id="rId3" Type="http://schemas.openxmlformats.org/officeDocument/2006/relationships/slide" Target="slide64.xml"/><Relationship Id="rId7" Type="http://schemas.openxmlformats.org/officeDocument/2006/relationships/image" Target="../media/image54.png"/><Relationship Id="rId12" Type="http://schemas.openxmlformats.org/officeDocument/2006/relationships/slide" Target="slide66.xml"/><Relationship Id="rId17" Type="http://schemas.openxmlformats.org/officeDocument/2006/relationships/image" Target="../media/image377.png"/><Relationship Id="rId2" Type="http://schemas.openxmlformats.org/officeDocument/2006/relationships/slide" Target="slide27.xml"/><Relationship Id="rId16" Type="http://schemas.openxmlformats.org/officeDocument/2006/relationships/image" Target="../media/image37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67.xml"/><Relationship Id="rId11" Type="http://schemas.openxmlformats.org/officeDocument/2006/relationships/image" Target="../media/image247.png"/><Relationship Id="rId5" Type="http://schemas.openxmlformats.org/officeDocument/2006/relationships/image" Target="../media/image49.png"/><Relationship Id="rId15" Type="http://schemas.openxmlformats.org/officeDocument/2006/relationships/image" Target="../media/image375.png"/><Relationship Id="rId10" Type="http://schemas.openxmlformats.org/officeDocument/2006/relationships/image" Target="../media/image371.png"/><Relationship Id="rId19" Type="http://schemas.openxmlformats.org/officeDocument/2006/relationships/image" Target="../media/image379.png"/><Relationship Id="rId4" Type="http://schemas.openxmlformats.org/officeDocument/2006/relationships/slide" Target="slide2.xml"/><Relationship Id="rId9" Type="http://schemas.openxmlformats.org/officeDocument/2006/relationships/image" Target="../media/image373.png"/><Relationship Id="rId14" Type="http://schemas.openxmlformats.org/officeDocument/2006/relationships/image" Target="../media/image37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png"/><Relationship Id="rId18" Type="http://schemas.openxmlformats.org/officeDocument/2006/relationships/image" Target="../media/image205.png"/><Relationship Id="rId3" Type="http://schemas.openxmlformats.org/officeDocument/2006/relationships/slide" Target="slide64.xml"/><Relationship Id="rId21" Type="http://schemas.openxmlformats.org/officeDocument/2006/relationships/image" Target="../media/image385.png"/><Relationship Id="rId7" Type="http://schemas.openxmlformats.org/officeDocument/2006/relationships/image" Target="../media/image54.png"/><Relationship Id="rId12" Type="http://schemas.openxmlformats.org/officeDocument/2006/relationships/slide" Target="slide18.xml"/><Relationship Id="rId17" Type="http://schemas.openxmlformats.org/officeDocument/2006/relationships/image" Target="../media/image383.png"/><Relationship Id="rId2" Type="http://schemas.openxmlformats.org/officeDocument/2006/relationships/slide" Target="slide65.xml"/><Relationship Id="rId16" Type="http://schemas.openxmlformats.org/officeDocument/2006/relationships/image" Target="../media/image382.png"/><Relationship Id="rId20" Type="http://schemas.openxmlformats.org/officeDocument/2006/relationships/image" Target="../media/image38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67.xml"/><Relationship Id="rId11" Type="http://schemas.openxmlformats.org/officeDocument/2006/relationships/image" Target="../media/image247.png"/><Relationship Id="rId5" Type="http://schemas.openxmlformats.org/officeDocument/2006/relationships/image" Target="../media/image49.png"/><Relationship Id="rId15" Type="http://schemas.openxmlformats.org/officeDocument/2006/relationships/image" Target="../media/image381.png"/><Relationship Id="rId23" Type="http://schemas.openxmlformats.org/officeDocument/2006/relationships/image" Target="../media/image387.png"/><Relationship Id="rId10" Type="http://schemas.openxmlformats.org/officeDocument/2006/relationships/image" Target="../media/image371.png"/><Relationship Id="rId19" Type="http://schemas.openxmlformats.org/officeDocument/2006/relationships/image" Target="../media/image206.png"/><Relationship Id="rId4" Type="http://schemas.openxmlformats.org/officeDocument/2006/relationships/slide" Target="slide2.xml"/><Relationship Id="rId9" Type="http://schemas.openxmlformats.org/officeDocument/2006/relationships/image" Target="../media/image100.png"/><Relationship Id="rId14" Type="http://schemas.openxmlformats.org/officeDocument/2006/relationships/image" Target="../media/image380.png"/><Relationship Id="rId22" Type="http://schemas.openxmlformats.org/officeDocument/2006/relationships/image" Target="../media/image38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160.png"/><Relationship Id="rId18" Type="http://schemas.openxmlformats.org/officeDocument/2006/relationships/image" Target="../media/image49.png"/><Relationship Id="rId3" Type="http://schemas.openxmlformats.org/officeDocument/2006/relationships/slide" Target="slide64.xml"/><Relationship Id="rId7" Type="http://schemas.openxmlformats.org/officeDocument/2006/relationships/image" Target="../media/image100.png"/><Relationship Id="rId12" Type="http://schemas.openxmlformats.org/officeDocument/2006/relationships/image" Target="../media/image388.png"/><Relationship Id="rId17" Type="http://schemas.openxmlformats.org/officeDocument/2006/relationships/slide" Target="slide2.xml"/><Relationship Id="rId2" Type="http://schemas.openxmlformats.org/officeDocument/2006/relationships/slide" Target="slide65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slide" Target="slide28.xml"/><Relationship Id="rId15" Type="http://schemas.openxmlformats.org/officeDocument/2006/relationships/image" Target="../media/image96.png"/><Relationship Id="rId10" Type="http://schemas.openxmlformats.org/officeDocument/2006/relationships/slide" Target="slide66.xml"/><Relationship Id="rId19" Type="http://schemas.openxmlformats.org/officeDocument/2006/relationships/image" Target="../media/image22.png"/><Relationship Id="rId4" Type="http://schemas.openxmlformats.org/officeDocument/2006/relationships/image" Target="../media/image258.png"/><Relationship Id="rId9" Type="http://schemas.openxmlformats.org/officeDocument/2006/relationships/image" Target="../media/image247.png"/><Relationship Id="rId14" Type="http://schemas.openxmlformats.org/officeDocument/2006/relationships/image" Target="../media/image17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13" Type="http://schemas.openxmlformats.org/officeDocument/2006/relationships/image" Target="../media/image393.png"/><Relationship Id="rId18" Type="http://schemas.openxmlformats.org/officeDocument/2006/relationships/image" Target="../media/image395.png"/><Relationship Id="rId26" Type="http://schemas.openxmlformats.org/officeDocument/2006/relationships/image" Target="../media/image399.png"/><Relationship Id="rId39" Type="http://schemas.openxmlformats.org/officeDocument/2006/relationships/image" Target="../media/image406.png"/><Relationship Id="rId3" Type="http://schemas.openxmlformats.org/officeDocument/2006/relationships/slide" Target="slide2.xml"/><Relationship Id="rId21" Type="http://schemas.openxmlformats.org/officeDocument/2006/relationships/image" Target="../media/image396.png"/><Relationship Id="rId34" Type="http://schemas.openxmlformats.org/officeDocument/2006/relationships/image" Target="../media/image403.png"/><Relationship Id="rId42" Type="http://schemas.openxmlformats.org/officeDocument/2006/relationships/image" Target="../media/image407.png"/><Relationship Id="rId7" Type="http://schemas.openxmlformats.org/officeDocument/2006/relationships/image" Target="../media/image390.png"/><Relationship Id="rId12" Type="http://schemas.openxmlformats.org/officeDocument/2006/relationships/slide" Target="slide46.xml"/><Relationship Id="rId17" Type="http://schemas.openxmlformats.org/officeDocument/2006/relationships/slide" Target="slide42.xml"/><Relationship Id="rId25" Type="http://schemas.openxmlformats.org/officeDocument/2006/relationships/slide" Target="slide16.xml"/><Relationship Id="rId33" Type="http://schemas.openxmlformats.org/officeDocument/2006/relationships/image" Target="../media/image402.png"/><Relationship Id="rId38" Type="http://schemas.openxmlformats.org/officeDocument/2006/relationships/image" Target="../media/image405.png"/><Relationship Id="rId2" Type="http://schemas.openxmlformats.org/officeDocument/2006/relationships/notesSlide" Target="../notesSlides/notesSlide1.xml"/><Relationship Id="rId16" Type="http://schemas.microsoft.com/office/2007/relationships/hdphoto" Target="../media/hdphoto15.wdp"/><Relationship Id="rId20" Type="http://schemas.openxmlformats.org/officeDocument/2006/relationships/slide" Target="slide69.xml"/><Relationship Id="rId29" Type="http://schemas.openxmlformats.org/officeDocument/2006/relationships/image" Target="../media/image400.png"/><Relationship Id="rId41" Type="http://schemas.openxmlformats.org/officeDocument/2006/relationships/slide" Target="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9.png"/><Relationship Id="rId11" Type="http://schemas.microsoft.com/office/2007/relationships/hdphoto" Target="../media/hdphoto14.wdp"/><Relationship Id="rId24" Type="http://schemas.microsoft.com/office/2007/relationships/hdphoto" Target="../media/hdphoto17.wdp"/><Relationship Id="rId32" Type="http://schemas.openxmlformats.org/officeDocument/2006/relationships/slide" Target="slide26.xml"/><Relationship Id="rId37" Type="http://schemas.openxmlformats.org/officeDocument/2006/relationships/slide" Target="slide21.xml"/><Relationship Id="rId40" Type="http://schemas.openxmlformats.org/officeDocument/2006/relationships/image" Target="../media/image50.png"/><Relationship Id="rId5" Type="http://schemas.openxmlformats.org/officeDocument/2006/relationships/slide" Target="slide33.xml"/><Relationship Id="rId15" Type="http://schemas.openxmlformats.org/officeDocument/2006/relationships/image" Target="../media/image394.png"/><Relationship Id="rId23" Type="http://schemas.openxmlformats.org/officeDocument/2006/relationships/image" Target="../media/image398.png"/><Relationship Id="rId28" Type="http://schemas.openxmlformats.org/officeDocument/2006/relationships/slide" Target="slide19.xml"/><Relationship Id="rId36" Type="http://schemas.openxmlformats.org/officeDocument/2006/relationships/image" Target="../media/image404.png"/><Relationship Id="rId10" Type="http://schemas.openxmlformats.org/officeDocument/2006/relationships/image" Target="../media/image392.png"/><Relationship Id="rId19" Type="http://schemas.microsoft.com/office/2007/relationships/hdphoto" Target="../media/hdphoto16.wdp"/><Relationship Id="rId31" Type="http://schemas.openxmlformats.org/officeDocument/2006/relationships/image" Target="../media/image312.png"/><Relationship Id="rId4" Type="http://schemas.openxmlformats.org/officeDocument/2006/relationships/image" Target="../media/image49.png"/><Relationship Id="rId9" Type="http://schemas.openxmlformats.org/officeDocument/2006/relationships/image" Target="../media/image391.png"/><Relationship Id="rId14" Type="http://schemas.openxmlformats.org/officeDocument/2006/relationships/slide" Target="slide10.xml"/><Relationship Id="rId22" Type="http://schemas.openxmlformats.org/officeDocument/2006/relationships/image" Target="../media/image397.png"/><Relationship Id="rId27" Type="http://schemas.microsoft.com/office/2007/relationships/hdphoto" Target="../media/hdphoto18.wdp"/><Relationship Id="rId30" Type="http://schemas.openxmlformats.org/officeDocument/2006/relationships/image" Target="../media/image401.png"/><Relationship Id="rId35" Type="http://schemas.openxmlformats.org/officeDocument/2006/relationships/slide" Target="slide29.xml"/><Relationship Id="rId43" Type="http://schemas.openxmlformats.org/officeDocument/2006/relationships/image" Target="../media/image40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241.png"/><Relationship Id="rId18" Type="http://schemas.openxmlformats.org/officeDocument/2006/relationships/image" Target="../media/image346.png"/><Relationship Id="rId3" Type="http://schemas.openxmlformats.org/officeDocument/2006/relationships/slide" Target="slide2.xml"/><Relationship Id="rId21" Type="http://schemas.openxmlformats.org/officeDocument/2006/relationships/image" Target="../media/image240.png"/><Relationship Id="rId7" Type="http://schemas.openxmlformats.org/officeDocument/2006/relationships/slide" Target="slide71.xml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image" Target="../media/image6.jpg"/><Relationship Id="rId16" Type="http://schemas.openxmlformats.org/officeDocument/2006/relationships/image" Target="../media/image412.png"/><Relationship Id="rId20" Type="http://schemas.openxmlformats.org/officeDocument/2006/relationships/slide" Target="slide7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9.png"/><Relationship Id="rId11" Type="http://schemas.openxmlformats.org/officeDocument/2006/relationships/image" Target="../media/image22.png"/><Relationship Id="rId5" Type="http://schemas.openxmlformats.org/officeDocument/2006/relationships/slide" Target="slide70.xml"/><Relationship Id="rId15" Type="http://schemas.openxmlformats.org/officeDocument/2006/relationships/slide" Target="slide68.xml"/><Relationship Id="rId10" Type="http://schemas.openxmlformats.org/officeDocument/2006/relationships/image" Target="../media/image411.png"/><Relationship Id="rId19" Type="http://schemas.microsoft.com/office/2007/relationships/hdphoto" Target="../media/hdphoto13.wdp"/><Relationship Id="rId4" Type="http://schemas.openxmlformats.org/officeDocument/2006/relationships/image" Target="../media/image49.png"/><Relationship Id="rId9" Type="http://schemas.openxmlformats.org/officeDocument/2006/relationships/slide" Target="slide72.xml"/><Relationship Id="rId14" Type="http://schemas.openxmlformats.org/officeDocument/2006/relationships/image" Target="../media/image4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13" Type="http://schemas.openxmlformats.org/officeDocument/2006/relationships/slide" Target="slide72.xml"/><Relationship Id="rId18" Type="http://schemas.openxmlformats.org/officeDocument/2006/relationships/image" Target="../media/image240.png"/><Relationship Id="rId3" Type="http://schemas.openxmlformats.org/officeDocument/2006/relationships/slide" Target="slide2.xml"/><Relationship Id="rId7" Type="http://schemas.microsoft.com/office/2007/relationships/hdphoto" Target="../media/hdphoto12.wdp"/><Relationship Id="rId12" Type="http://schemas.openxmlformats.org/officeDocument/2006/relationships/image" Target="../media/image410.png"/><Relationship Id="rId17" Type="http://schemas.openxmlformats.org/officeDocument/2006/relationships/slide" Target="slide73.xml"/><Relationship Id="rId2" Type="http://schemas.openxmlformats.org/officeDocument/2006/relationships/image" Target="../media/image6.jp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2.png"/><Relationship Id="rId11" Type="http://schemas.openxmlformats.org/officeDocument/2006/relationships/slide" Target="slide71.xml"/><Relationship Id="rId5" Type="http://schemas.openxmlformats.org/officeDocument/2006/relationships/slide" Target="slide68.xml"/><Relationship Id="rId15" Type="http://schemas.openxmlformats.org/officeDocument/2006/relationships/image" Target="../media/image50.png"/><Relationship Id="rId10" Type="http://schemas.openxmlformats.org/officeDocument/2006/relationships/image" Target="../media/image409.png"/><Relationship Id="rId19" Type="http://schemas.openxmlformats.org/officeDocument/2006/relationships/image" Target="../media/image408.png"/><Relationship Id="rId4" Type="http://schemas.openxmlformats.org/officeDocument/2006/relationships/image" Target="../media/image49.png"/><Relationship Id="rId9" Type="http://schemas.microsoft.com/office/2007/relationships/hdphoto" Target="../media/hdphoto13.wdp"/><Relationship Id="rId14" Type="http://schemas.openxmlformats.org/officeDocument/2006/relationships/image" Target="../media/image4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13" Type="http://schemas.openxmlformats.org/officeDocument/2006/relationships/slide" Target="slide68.xml"/><Relationship Id="rId18" Type="http://schemas.openxmlformats.org/officeDocument/2006/relationships/slide" Target="slide73.xml"/><Relationship Id="rId3" Type="http://schemas.openxmlformats.org/officeDocument/2006/relationships/slide" Target="slide2.xml"/><Relationship Id="rId7" Type="http://schemas.openxmlformats.org/officeDocument/2006/relationships/image" Target="../media/image410.png"/><Relationship Id="rId12" Type="http://schemas.openxmlformats.org/officeDocument/2006/relationships/image" Target="../media/image408.png"/><Relationship Id="rId17" Type="http://schemas.microsoft.com/office/2007/relationships/hdphoto" Target="../media/hdphoto13.wdp"/><Relationship Id="rId2" Type="http://schemas.openxmlformats.org/officeDocument/2006/relationships/image" Target="../media/image6.jpg"/><Relationship Id="rId16" Type="http://schemas.openxmlformats.org/officeDocument/2006/relationships/image" Target="../media/image3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9.png"/><Relationship Id="rId11" Type="http://schemas.openxmlformats.org/officeDocument/2006/relationships/image" Target="../media/image241.png"/><Relationship Id="rId5" Type="http://schemas.openxmlformats.org/officeDocument/2006/relationships/slide" Target="slide70.xml"/><Relationship Id="rId15" Type="http://schemas.microsoft.com/office/2007/relationships/hdphoto" Target="../media/hdphoto12.wdp"/><Relationship Id="rId10" Type="http://schemas.openxmlformats.org/officeDocument/2006/relationships/image" Target="../media/image50.png"/><Relationship Id="rId19" Type="http://schemas.openxmlformats.org/officeDocument/2006/relationships/image" Target="../media/image240.png"/><Relationship Id="rId4" Type="http://schemas.openxmlformats.org/officeDocument/2006/relationships/image" Target="../media/image49.png"/><Relationship Id="rId9" Type="http://schemas.openxmlformats.org/officeDocument/2006/relationships/image" Target="../media/image411.png"/><Relationship Id="rId14" Type="http://schemas.openxmlformats.org/officeDocument/2006/relationships/image" Target="../media/image4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image" Target="../media/image408.png"/><Relationship Id="rId18" Type="http://schemas.microsoft.com/office/2007/relationships/hdphoto" Target="../media/hdphoto13.wdp"/><Relationship Id="rId3" Type="http://schemas.openxmlformats.org/officeDocument/2006/relationships/slide" Target="slide2.xml"/><Relationship Id="rId7" Type="http://schemas.openxmlformats.org/officeDocument/2006/relationships/slide" Target="slide70.xml"/><Relationship Id="rId12" Type="http://schemas.openxmlformats.org/officeDocument/2006/relationships/image" Target="../media/image241.png"/><Relationship Id="rId17" Type="http://schemas.openxmlformats.org/officeDocument/2006/relationships/image" Target="../media/image346.png"/><Relationship Id="rId2" Type="http://schemas.openxmlformats.org/officeDocument/2006/relationships/image" Target="../media/image6.jpg"/><Relationship Id="rId16" Type="http://schemas.microsoft.com/office/2007/relationships/hdphoto" Target="../media/hdphoto12.wdp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9.png"/><Relationship Id="rId11" Type="http://schemas.openxmlformats.org/officeDocument/2006/relationships/image" Target="../media/image50.png"/><Relationship Id="rId5" Type="http://schemas.openxmlformats.org/officeDocument/2006/relationships/slide" Target="slide69.xml"/><Relationship Id="rId15" Type="http://schemas.openxmlformats.org/officeDocument/2006/relationships/image" Target="../media/image412.png"/><Relationship Id="rId10" Type="http://schemas.openxmlformats.org/officeDocument/2006/relationships/image" Target="../media/image411.png"/><Relationship Id="rId19" Type="http://schemas.openxmlformats.org/officeDocument/2006/relationships/slide" Target="slide73.xml"/><Relationship Id="rId4" Type="http://schemas.openxmlformats.org/officeDocument/2006/relationships/image" Target="../media/image49.png"/><Relationship Id="rId9" Type="http://schemas.openxmlformats.org/officeDocument/2006/relationships/image" Target="../media/image410.png"/><Relationship Id="rId14" Type="http://schemas.openxmlformats.org/officeDocument/2006/relationships/slide" Target="slide6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image" Target="../media/image22.png"/><Relationship Id="rId18" Type="http://schemas.openxmlformats.org/officeDocument/2006/relationships/image" Target="../media/image346.png"/><Relationship Id="rId3" Type="http://schemas.openxmlformats.org/officeDocument/2006/relationships/slide" Target="slide2.xml"/><Relationship Id="rId21" Type="http://schemas.openxmlformats.org/officeDocument/2006/relationships/image" Target="../media/image240.png"/><Relationship Id="rId7" Type="http://schemas.openxmlformats.org/officeDocument/2006/relationships/slide" Target="slide70.xml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image" Target="../media/image6.jpg"/><Relationship Id="rId16" Type="http://schemas.openxmlformats.org/officeDocument/2006/relationships/image" Target="../media/image412.png"/><Relationship Id="rId20" Type="http://schemas.openxmlformats.org/officeDocument/2006/relationships/slide" Target="slide7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9.png"/><Relationship Id="rId11" Type="http://schemas.openxmlformats.org/officeDocument/2006/relationships/image" Target="../media/image241.png"/><Relationship Id="rId5" Type="http://schemas.openxmlformats.org/officeDocument/2006/relationships/slide" Target="slide69.xml"/><Relationship Id="rId15" Type="http://schemas.openxmlformats.org/officeDocument/2006/relationships/slide" Target="slide68.xml"/><Relationship Id="rId10" Type="http://schemas.openxmlformats.org/officeDocument/2006/relationships/image" Target="../media/image411.png"/><Relationship Id="rId19" Type="http://schemas.microsoft.com/office/2007/relationships/hdphoto" Target="../media/hdphoto13.wdp"/><Relationship Id="rId4" Type="http://schemas.openxmlformats.org/officeDocument/2006/relationships/image" Target="../media/image49.png"/><Relationship Id="rId9" Type="http://schemas.openxmlformats.org/officeDocument/2006/relationships/image" Target="../media/image410.png"/><Relationship Id="rId14" Type="http://schemas.openxmlformats.org/officeDocument/2006/relationships/image" Target="../media/image4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480427"/>
            <a:ext cx="936104" cy="19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92896"/>
            <a:ext cx="4409461" cy="12327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59832" y="3320988"/>
            <a:ext cx="2459954" cy="374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solidFill>
                  <a:srgbClr val="540000"/>
                </a:solidFill>
              </a:rPr>
              <a:t>Автоматизация предприятий питания</a:t>
            </a:r>
            <a:endParaRPr lang="ru-RU" sz="1000" b="1" dirty="0">
              <a:solidFill>
                <a:srgbClr val="5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968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7" y="320018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25"/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4687"/>
              </a:gs>
              <a:gs pos="50000">
                <a:srgbClr val="0268C4"/>
              </a:gs>
              <a:gs pos="100000">
                <a:srgbClr val="057DE9"/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0" name="Picture 2" descr="C:\Users\Apple\Desktop\1323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000" y="3903778"/>
            <a:ext cx="107717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28000" y="2062791"/>
            <a:ext cx="13817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000" y="2852806"/>
            <a:ext cx="10771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0" name="Нашивка 79"/>
          <p:cNvSpPr/>
          <p:nvPr/>
        </p:nvSpPr>
        <p:spPr>
          <a:xfrm flipH="1">
            <a:off x="2293200" y="2080482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880000" y="4365104"/>
            <a:ext cx="60117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 algn="just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скорости обслуживания:</a:t>
            </a:r>
          </a:p>
          <a:p>
            <a:pPr algn="just"/>
            <a:endParaRPr lang="ru-RU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Основная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проблема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предприятий быстрого питания  –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низкая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скорость работы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just" defTabSz="358775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АРМ Фаст-фуд не нужно переключаться из режима в режим и совершать лишние действия. Кассир легко из меню перейдёт в форму оплаты для печати  чека, взвесит блюдо и назначит скидку постоянным гостям. </a:t>
            </a:r>
          </a:p>
          <a:p>
            <a:pPr algn="just" defTabSz="358775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58775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Остаётся только улыбнуться)</a:t>
            </a:r>
          </a:p>
          <a:p>
            <a:pPr algn="just" defTabSz="358775"/>
            <a:endParaRPr lang="ru-RU" sz="5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300" b="1" dirty="0" smtClean="0">
                <a:solidFill>
                  <a:srgbClr val="C00000"/>
                </a:solidFill>
              </a:rPr>
              <a:t>Сократи время – увеличь продажи!</a:t>
            </a:r>
            <a:endParaRPr lang="ru-RU" sz="1300" b="1" dirty="0">
              <a:solidFill>
                <a:srgbClr val="C00000"/>
              </a:solidFill>
            </a:endParaRPr>
          </a:p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1861045" y="2825131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Users\Apple\Desktop\22265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1861045" y="335724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C:\Users\Apple\Dropbox\2407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pple\Dropbox\3432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9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Управляющая кнопка: настраиваемая 4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Picture 2" descr="C:\Users\Apple\Desktop\1135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pple\Desktop\428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ReadME\Вебинары, доки, мануалы\РестАрт 3\Презенташки\ФФ_стартовое меню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0000"/>
            <a:ext cx="3600000" cy="2028866"/>
          </a:xfrm>
          <a:prstGeom prst="rect">
            <a:avLst/>
          </a:prstGeom>
          <a:noFill/>
          <a:effectLst>
            <a:outerShdw blurRad="50800" dist="127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056276" y="1620000"/>
            <a:ext cx="1836812" cy="833663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фаст-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фуда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столовой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ассир-бармен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57364" y="2908368"/>
            <a:ext cx="1835724" cy="114143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«РестАрт:Фаст-фуд»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работать с АРМ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 Фаст-фуд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3. Метрдотель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5. Депозитные карты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6. Доставка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4687"/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7" y="320018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Управляющая кнопка: настраиваемая 25"/>
          <p:cNvSpPr/>
          <p:nvPr/>
        </p:nvSpPr>
        <p:spPr>
          <a:xfrm>
            <a:off x="262578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4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626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285987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8000" y="28528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pple\Desktop\2226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pple\Dropbox\240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hlinkClick r:id="rId3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3" name="Picture 2" descr="C:\Users\Apple\Dropbox\214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Управляющая кнопка: настраиваемая 6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Picture 2" descr="C:\Users\Apple\Desktop\11350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pple\Desktop\1323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27000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2880001" y="4514458"/>
            <a:ext cx="2843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Автоматическое открытие нового заказа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Продажа по коду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Поиск элементов меню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Использование модификаторов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Продажа бизнес-</a:t>
            </a: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</a:rPr>
              <a:t>ланчей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и наборов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Продажа весового товара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Работа со стоп-листом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Управление счётчиком остатков</a:t>
            </a:r>
            <a:endParaRPr lang="uk-UA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56000" y="1620000"/>
            <a:ext cx="1836000" cy="1765474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857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Новинки: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тображение лимитов карты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оментальная отмена дисконта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онтроль питания по тарифам в гостиницах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ввод метки заказов (номерок для гостя)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использование мобильных устройств для обслуживания конца очереди</a:t>
            </a:r>
          </a:p>
          <a:p>
            <a:pPr marL="85725" indent="-85725" defTabSz="180975">
              <a:buFont typeface="Arial" pitchFamily="34" charset="0"/>
              <a:buChar char="•"/>
              <a:tabLst>
                <a:tab pos="85725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использование второго монитора</a:t>
            </a:r>
          </a:p>
        </p:txBody>
      </p:sp>
      <p:pic>
        <p:nvPicPr>
          <p:cNvPr id="1026" name="Picture 2" descr="D:\ReadME\Вебинары, доки, мануалы\РестАрт 3\Презенташки\ФФ_основной режим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1" y="1621511"/>
            <a:ext cx="3600000" cy="2699854"/>
          </a:xfrm>
          <a:prstGeom prst="rect">
            <a:avLst/>
          </a:prstGeom>
          <a:noFill/>
          <a:effectLst>
            <a:outerShdw blurRad="50800" dist="127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5723873" y="4514458"/>
            <a:ext cx="2843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Быстрая смена меню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Удобный переход в режим оплаты и работы с кассой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Управление цветовой гаммой </a:t>
            </a: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</a:rPr>
              <a:t>скина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и элементов меню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Визуализация отдельных категорий товаров в заказе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Вызов службы удаленного доступа для техподдержки</a:t>
            </a:r>
          </a:p>
        </p:txBody>
      </p:sp>
      <p:pic>
        <p:nvPicPr>
          <p:cNvPr id="8194" name="Скинстоплист" descr="D:\ReadME\Вебинары, доки, мануалы\РестАрт 3\Презенташки\ФФ_основной режим_стоплист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"/>
          <p:cNvSpPr txBox="1"/>
          <p:nvPr/>
        </p:nvSpPr>
        <p:spPr>
          <a:xfrm>
            <a:off x="7056000" y="3814477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редактирование стоп-листа</a:t>
            </a:r>
          </a:p>
        </p:txBody>
      </p:sp>
      <p:pic>
        <p:nvPicPr>
          <p:cNvPr id="55" name="КнСтоплист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1251" y="3848572"/>
            <a:ext cx="344960" cy="158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СкринПоиск" descr="D:\ReadME\Вебинары, доки, мануалы\РестАрт 3\Презенташки\ФФ_основной режим_поиск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7056000" y="4093262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контекстный поиск блюд</a:t>
            </a:r>
          </a:p>
        </p:txBody>
      </p:sp>
      <p:pic>
        <p:nvPicPr>
          <p:cNvPr id="59" name="КнПоиск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331" y="4129117"/>
            <a:ext cx="344958" cy="1548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ReadME\Вебинары, доки, мануалы\РестАрт 3\Презенташки\ФФ_режим опла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/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1131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TextBox 43">
            <a:hlinkClick r:id="rId5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7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Режим ввода сумм оплат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9" name="Picture 2" descr="C:\Users\Apple\Dropbox\240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pple\Desktop\1323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pple\Desktop\428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pple\Desktop\22265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3432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4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 descr="C:\Users\Apple\Dropbox\214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Управляющая кнопка: настраиваемая 4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 descr="C:\Users\Apple\Desktop\11350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2880000" y="4680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сокращения времени обслуживания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повышения пропускной способности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на предприятиях быстрого питания предусмотрена возможность быстрой продажи - нажатие кнопки «Пробить чек» закрывает чек в оплату. </a:t>
            </a:r>
          </a:p>
          <a:p>
            <a:pPr marL="92075" indent="-92075" algn="just" defTabSz="363538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 необходимости кассир переходит в режим ввода сумм оплаты и выбирает способ расчета:</a:t>
            </a:r>
          </a:p>
          <a:p>
            <a:pPr marL="171450" indent="-171450" algn="just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наличными или банковской картой</a:t>
            </a:r>
          </a:p>
          <a:p>
            <a:pPr marL="171450" indent="-171450" algn="just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талонами\купонами</a:t>
            </a:r>
          </a:p>
          <a:p>
            <a:pPr marL="171450" indent="-171450" algn="just" defTabSz="361950">
              <a:buFont typeface="Arial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балансной картой, картой питания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сотрудников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7056000" y="1620000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режим ввода 	заказа</a:t>
            </a:r>
          </a:p>
        </p:txBody>
      </p:sp>
      <p:pic>
        <p:nvPicPr>
          <p:cNvPr id="13" name="КнМеню" descr="D:\ReadME\Вебинары, доки, мануалы\РестАрт 3\Презенташки\ФФ_кнопка_меню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31" y="1731040"/>
            <a:ext cx="356400" cy="158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4"/>
          <p:cNvSpPr txBox="1"/>
          <p:nvPr/>
        </p:nvSpPr>
        <p:spPr>
          <a:xfrm>
            <a:off x="7056000" y="2670860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ввод оплаты купюрами и 	монетами</a:t>
            </a:r>
          </a:p>
        </p:txBody>
      </p:sp>
      <p:pic>
        <p:nvPicPr>
          <p:cNvPr id="1028" name="КнТипоплаты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8249" y="2780928"/>
            <a:ext cx="346643" cy="158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7056000" y="3196290"/>
            <a:ext cx="1836000" cy="226591"/>
            <a:chOff x="7056000" y="3159051"/>
            <a:chExt cx="1836000" cy="226591"/>
          </a:xfrm>
        </p:grpSpPr>
        <p:sp>
          <p:nvSpPr>
            <p:cNvPr id="57" name="TextBox 5"/>
            <p:cNvSpPr txBox="1"/>
            <p:nvPr/>
          </p:nvSpPr>
          <p:spPr>
            <a:xfrm>
              <a:off x="7056000" y="3159051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   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назначение \ сброс скидок </a:t>
              </a:r>
            </a:p>
          </p:txBody>
        </p:sp>
        <p:pic>
          <p:nvPicPr>
            <p:cNvPr id="14" name="Picture 5" descr="D:\ReadME\Вебинары, доки, мануалы\РестАрт 3\Презенташки\ФФ_кнопка_скидка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331" y="3193146"/>
              <a:ext cx="352800" cy="1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7056000" y="3567831"/>
            <a:ext cx="1836000" cy="226591"/>
            <a:chOff x="7056000" y="3672068"/>
            <a:chExt cx="1836000" cy="226591"/>
          </a:xfrm>
        </p:grpSpPr>
        <p:sp>
          <p:nvSpPr>
            <p:cNvPr id="58" name="TextBox 6"/>
            <p:cNvSpPr txBox="1"/>
            <p:nvPr/>
          </p:nvSpPr>
          <p:spPr>
            <a:xfrm>
              <a:off x="7056000" y="3672068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   назначение \ сброс карт </a:t>
              </a:r>
            </a:p>
          </p:txBody>
        </p:sp>
        <p:pic>
          <p:nvPicPr>
            <p:cNvPr id="15" name="Picture 6" descr="D:\ReadME\Вебинары, доки, мануалы\РестАрт 3\Презенташки\ФФ_кнопка_карта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331" y="3706163"/>
              <a:ext cx="344958" cy="1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7055776" y="3939374"/>
            <a:ext cx="1836000" cy="380480"/>
            <a:chOff x="7056000" y="4185084"/>
            <a:chExt cx="1836000" cy="380480"/>
          </a:xfrm>
        </p:grpSpPr>
        <p:sp>
          <p:nvSpPr>
            <p:cNvPr id="55" name="TextBox 3"/>
            <p:cNvSpPr txBox="1"/>
            <p:nvPr/>
          </p:nvSpPr>
          <p:spPr>
            <a:xfrm>
              <a:off x="7056000" y="4185084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4508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быстрая продажа с пере-</a:t>
              </a:r>
            </a:p>
            <a:p>
              <a:pPr defTabSz="4508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ходом на новый заказ</a:t>
              </a:r>
            </a:p>
          </p:txBody>
        </p:sp>
        <p:pic>
          <p:nvPicPr>
            <p:cNvPr id="1031" name="Picture 7" descr="D:\ReadME\Вебинары, доки, мануалы\РестАрт 3\Презенташки\ФФ_кнопка_пробить чек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331" y="4296124"/>
              <a:ext cx="344958" cy="1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7056000" y="2145430"/>
            <a:ext cx="1836000" cy="380480"/>
            <a:chOff x="7056000" y="2133017"/>
            <a:chExt cx="1836000" cy="380480"/>
          </a:xfrm>
        </p:grpSpPr>
        <p:sp>
          <p:nvSpPr>
            <p:cNvPr id="54" name="TextBox 2"/>
            <p:cNvSpPr txBox="1"/>
            <p:nvPr/>
          </p:nvSpPr>
          <p:spPr>
            <a:xfrm>
              <a:off x="7056000" y="2133017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переход в режим работы с 	кассой</a:t>
              </a:r>
            </a:p>
          </p:txBody>
        </p:sp>
        <p:pic>
          <p:nvPicPr>
            <p:cNvPr id="16" name="Picture 8" descr="D:\ReadME\Вебинары, доки, мануалы\РестАрт 3\Презенташки\ФФ_кнопка_сервис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331" y="2244057"/>
              <a:ext cx="344960" cy="1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2" name="Picture 2" descr="D:\ReadME\Вебинары, доки, мануалы\РестАрт 3\Презенташки\ФФ_режим оплаты_сумма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2880000" y="4680000"/>
            <a:ext cx="6011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Сервисный режим позволяет  производить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необходимые операции  с кассой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При чем не имеет значение будет это фискальный регистратор или принтер печати чеков.</a:t>
            </a:r>
          </a:p>
          <a:p>
            <a:pPr marL="92075" indent="-92075" algn="just" defTabSz="363538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 фаст-фуда , при определённых настройках прав пользователя, сможет отложить чек, сверить итоги на банковском терминале, распечатать баланс депозитной карты (прокатать карту или ввести код карты вручную), проверить состояние денежных счётчиков ККМ и многое другое.</a:t>
            </a:r>
          </a:p>
        </p:txBody>
      </p:sp>
      <p:sp>
        <p:nvSpPr>
          <p:cNvPr id="49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/>
          <p:cNvSpPr/>
          <p:nvPr/>
        </p:nvSpPr>
        <p:spPr>
          <a:xfrm>
            <a:off x="262578" y="372337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0411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8000" y="3903778"/>
            <a:ext cx="11851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89657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" name="Picture 2" descr="C:\Users\Apple\Desktop\2226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2407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Управляющая кнопка: настраиваемая 4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Picture 2" descr="C:\Users\Apple\Desktop\1135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056000" y="1620000"/>
            <a:ext cx="1836000" cy="226591"/>
            <a:chOff x="7056000" y="2366585"/>
            <a:chExt cx="1836000" cy="226591"/>
          </a:xfrm>
        </p:grpSpPr>
        <p:sp>
          <p:nvSpPr>
            <p:cNvPr id="58" name="TextBox 4"/>
            <p:cNvSpPr txBox="1"/>
            <p:nvPr/>
          </p:nvSpPr>
          <p:spPr>
            <a:xfrm>
              <a:off x="7056000" y="2366585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выбор ККМ для печати чека</a:t>
              </a:r>
            </a:p>
          </p:txBody>
        </p:sp>
        <p:pic>
          <p:nvPicPr>
            <p:cNvPr id="2052" name="Picture 4" descr="D:\ReadME\Вебинары, доки, мануалы\РестАрт 3\Презенташки\ФФ_кнопка_выбратькассу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2382680"/>
              <a:ext cx="34992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056000" y="1907371"/>
            <a:ext cx="1836000" cy="380480"/>
            <a:chOff x="7056000" y="2715366"/>
            <a:chExt cx="1836000" cy="380480"/>
          </a:xfrm>
        </p:grpSpPr>
        <p:sp>
          <p:nvSpPr>
            <p:cNvPr id="60" name="TextBox 7"/>
            <p:cNvSpPr txBox="1"/>
            <p:nvPr/>
          </p:nvSpPr>
          <p:spPr>
            <a:xfrm>
              <a:off x="7056000" y="2715366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текущее состояние </a:t>
              </a:r>
            </a:p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денежных счётчиков ФРа</a:t>
              </a:r>
            </a:p>
          </p:txBody>
        </p:sp>
        <p:pic>
          <p:nvPicPr>
            <p:cNvPr id="2053" name="Picture 5" descr="D:\ReadME\Вебинары, доки, мануалы\РестАрт 3\Презенташки\ФФ_кнопка_статус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2808406"/>
              <a:ext cx="353454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056000" y="3077262"/>
            <a:ext cx="1836000" cy="380480"/>
            <a:chOff x="7056000" y="3080488"/>
            <a:chExt cx="1836000" cy="380480"/>
          </a:xfrm>
        </p:grpSpPr>
        <p:sp>
          <p:nvSpPr>
            <p:cNvPr id="63" name="TextBox 9"/>
            <p:cNvSpPr txBox="1"/>
            <p:nvPr/>
          </p:nvSpPr>
          <p:spPr>
            <a:xfrm>
              <a:off x="7056000" y="3080488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marL="539750"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выбор действий с</a:t>
              </a:r>
            </a:p>
            <a:p>
              <a:pPr marL="539750"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банковским терминалом</a:t>
              </a:r>
            </a:p>
          </p:txBody>
        </p:sp>
        <p:pic>
          <p:nvPicPr>
            <p:cNvPr id="2054" name="Picture 6" descr="D:\ReadME\Вебинары, доки, мануалы\РестАрт 3\Презенташки\ФФ_кнопка_управлениеавторизатором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1" y="3173528"/>
              <a:ext cx="518736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7056000" y="2789891"/>
            <a:ext cx="1836000" cy="226591"/>
            <a:chOff x="7056000" y="3456555"/>
            <a:chExt cx="1836000" cy="226591"/>
          </a:xfrm>
        </p:grpSpPr>
        <p:sp>
          <p:nvSpPr>
            <p:cNvPr id="66" name="TextBox 10"/>
            <p:cNvSpPr txBox="1"/>
            <p:nvPr/>
          </p:nvSpPr>
          <p:spPr>
            <a:xfrm>
              <a:off x="7056000" y="3456555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печать баланса карты</a:t>
              </a:r>
            </a:p>
          </p:txBody>
        </p:sp>
        <p:pic>
          <p:nvPicPr>
            <p:cNvPr id="2055" name="Picture 7" descr="D:\ReadME\Вебинары, доки, мануалы\РестАрт 3\Презенташки\ФФ_кнопка_отчетпокарте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3472650"/>
              <a:ext cx="353455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11"/>
          <p:cNvSpPr txBox="1"/>
          <p:nvPr/>
        </p:nvSpPr>
        <p:spPr>
          <a:xfrm>
            <a:off x="7056000" y="2348631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отчёта по кассирам и </a:t>
            </a:r>
          </a:p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ККМ за смену</a:t>
            </a:r>
          </a:p>
        </p:txBody>
      </p:sp>
      <p:pic>
        <p:nvPicPr>
          <p:cNvPr id="2056" name="КнОтчетпокассе" descr="D:\ReadME\Вебинары, доки, мануалы\РестАрт 3\Презенташки\ФФ_кнопка_отчет покассе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00" y="2441671"/>
            <a:ext cx="353455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056000" y="3518522"/>
            <a:ext cx="1836000" cy="226591"/>
            <a:chOff x="7056000" y="4183194"/>
            <a:chExt cx="1836000" cy="226591"/>
          </a:xfrm>
        </p:grpSpPr>
        <p:sp>
          <p:nvSpPr>
            <p:cNvPr id="74" name="TextBox 13"/>
            <p:cNvSpPr txBox="1"/>
            <p:nvPr/>
          </p:nvSpPr>
          <p:spPr>
            <a:xfrm>
              <a:off x="7056000" y="4183194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выбор доступного вида меню</a:t>
              </a:r>
            </a:p>
          </p:txBody>
        </p:sp>
        <p:pic>
          <p:nvPicPr>
            <p:cNvPr id="2057" name="Picture 9" descr="D:\ReadME\Вебинары, доки, мануалы\РестАрт 3\Презенташки\ФФ_кнопка_выборменю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4199289"/>
              <a:ext cx="34992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13"/>
          <p:cNvSpPr txBox="1"/>
          <p:nvPr/>
        </p:nvSpPr>
        <p:spPr>
          <a:xfrm>
            <a:off x="7056000" y="380589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просмотр уведомлений</a:t>
            </a:r>
          </a:p>
        </p:txBody>
      </p:sp>
      <p:pic>
        <p:nvPicPr>
          <p:cNvPr id="2061" name="КнСообщения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2803" y="3824013"/>
            <a:ext cx="166124" cy="1903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056000" y="4093263"/>
            <a:ext cx="1836000" cy="226591"/>
            <a:chOff x="7056000" y="4093263"/>
            <a:chExt cx="1836000" cy="226591"/>
          </a:xfrm>
        </p:grpSpPr>
        <p:sp>
          <p:nvSpPr>
            <p:cNvPr id="81" name="TextBox 13"/>
            <p:cNvSpPr txBox="1"/>
            <p:nvPr/>
          </p:nvSpPr>
          <p:spPr>
            <a:xfrm>
              <a:off x="7056000" y="4093263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быстрая смена пользователя</a:t>
              </a:r>
            </a:p>
          </p:txBody>
        </p:sp>
        <p:pic>
          <p:nvPicPr>
            <p:cNvPr id="2062" name="Picture 14" descr="D:\ReadME\Вебинары, доки, мануалы\РестАрт 3\Презенташки\ФФ_кнопка_быстраясменапользователя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727" y="4109358"/>
              <a:ext cx="1692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СкринОтчетпокассе" descr="D:\ReadME\Вебинары, доки, мануалы\РестАрт 3\Презенташки\ФФ_сервисный режим_отчетпокассе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СкринСообщения" descr="D:\ReadME\Вебинары, доки, мануалы\РестАрт 3\Презенташки\ФФ_сервисный режим_сообщения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2880000" y="4680000"/>
            <a:ext cx="6011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Сервисный режим позволяет  производить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необходимые операции  с кассой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При чем не имеет значение будет это фискальный регистратор или принтер печати чеков.</a:t>
            </a:r>
          </a:p>
          <a:p>
            <a:pPr marL="92075" indent="-92075" algn="just" defTabSz="363538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just" defTabSz="363538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 фаст-фуда , при определённых настройках прав пользователя, сможет отложить чек, сверить итоги на банковском терминале, распечатать баланс депозитной карты (прокатать карту или ввести код карты вручную), проверить состояние денежных счётчиков ККМ и многое другое.</a:t>
            </a:r>
          </a:p>
        </p:txBody>
      </p:sp>
      <p:sp>
        <p:nvSpPr>
          <p:cNvPr id="49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0268C4"/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/>
          <p:cNvSpPr/>
          <p:nvPr/>
        </p:nvSpPr>
        <p:spPr>
          <a:xfrm>
            <a:off x="262578" y="372337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0411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8000" y="3903778"/>
            <a:ext cx="11851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89657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" name="Picture 2" descr="C:\Users\Apple\Desktop\2226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2407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63934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Управляющая кнопка: настраиваемая 4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Picture 2" descr="C:\Users\Apple\Desktop\1135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056000" y="1620000"/>
            <a:ext cx="1836000" cy="380480"/>
            <a:chOff x="7056000" y="1620000"/>
            <a:chExt cx="1836000" cy="380480"/>
          </a:xfrm>
        </p:grpSpPr>
        <p:sp>
          <p:nvSpPr>
            <p:cNvPr id="54" name="TextBox 2"/>
            <p:cNvSpPr txBox="1"/>
            <p:nvPr/>
          </p:nvSpPr>
          <p:spPr>
            <a:xfrm>
              <a:off x="7056000" y="1620000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сохранить заказ, чтоб</a:t>
              </a:r>
            </a:p>
            <a:p>
              <a:pPr defTabSz="361950"/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вернуться к нему позже</a:t>
              </a:r>
            </a:p>
          </p:txBody>
        </p:sp>
        <p:pic>
          <p:nvPicPr>
            <p:cNvPr id="2058" name="Picture 10" descr="D:\ReadME\Вебинары, доки, мануалы\РестАрт 3\Презенташки\ФФ_кнопка_отложитьчек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1713040"/>
              <a:ext cx="353455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7056000" y="2109155"/>
            <a:ext cx="1836000" cy="226591"/>
            <a:chOff x="7056000" y="2086285"/>
            <a:chExt cx="1836000" cy="226591"/>
          </a:xfrm>
        </p:grpSpPr>
        <p:sp>
          <p:nvSpPr>
            <p:cNvPr id="55" name="TextBox 3"/>
            <p:cNvSpPr txBox="1"/>
            <p:nvPr/>
          </p:nvSpPr>
          <p:spPr>
            <a:xfrm>
              <a:off x="7056000" y="2086285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вернуть отложенный заказ</a:t>
              </a:r>
            </a:p>
          </p:txBody>
        </p:sp>
        <p:pic>
          <p:nvPicPr>
            <p:cNvPr id="2059" name="Picture 11" descr="D:\ReadME\Вебинары, доки, мануалы\РестАрт 3\Презенташки\ФФ_кнопка_вернутьчек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00" y="2102380"/>
              <a:ext cx="353455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13"/>
          <p:cNvSpPr txBox="1"/>
          <p:nvPr/>
        </p:nvSpPr>
        <p:spPr>
          <a:xfrm>
            <a:off x="7056000" y="3268842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7175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фиксирует в системе открытие бутылки</a:t>
            </a:r>
          </a:p>
        </p:txBody>
      </p:sp>
      <p:pic>
        <p:nvPicPr>
          <p:cNvPr id="6146" name="КнопкаАктВскрытия" descr="D:\ReadME\Вебинары, доки, мануалы\РестАрт 3\Презенташки\ФФ_кнопка_актвскрытияалкоголя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356992"/>
            <a:ext cx="7104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13"/>
          <p:cNvSpPr txBox="1"/>
          <p:nvPr/>
        </p:nvSpPr>
        <p:spPr>
          <a:xfrm>
            <a:off x="7056000" y="2779687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7175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создание заказа на выбранный период</a:t>
            </a:r>
          </a:p>
        </p:txBody>
      </p:sp>
      <p:pic>
        <p:nvPicPr>
          <p:cNvPr id="6147" name="Picture 3" descr="D:\ReadME\Вебинары, доки, мануалы\РестАрт 3\Презенташки\ФФ_кнопка_АРМсамообслуживания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872727"/>
            <a:ext cx="7104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13"/>
          <p:cNvSpPr txBox="1"/>
          <p:nvPr/>
        </p:nvSpPr>
        <p:spPr>
          <a:xfrm>
            <a:off x="7056000" y="409326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основной режим</a:t>
            </a:r>
          </a:p>
        </p:txBody>
      </p:sp>
      <p:pic>
        <p:nvPicPr>
          <p:cNvPr id="6148" name="Picture 4" descr="D:\ReadME\Вебинары, доки, мануалы\РестАрт 3\Презенташки\ФФ_кнопка_меню.png">
            <a:hlinkClick r:id="rId5" action="ppaction://hlinksldjump"/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109358"/>
            <a:ext cx="352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Группа 81"/>
          <p:cNvGrpSpPr/>
          <p:nvPr/>
        </p:nvGrpSpPr>
        <p:grpSpPr>
          <a:xfrm>
            <a:off x="7056000" y="2444421"/>
            <a:ext cx="1836000" cy="226591"/>
            <a:chOff x="7056000" y="2086285"/>
            <a:chExt cx="1836000" cy="226591"/>
          </a:xfrm>
        </p:grpSpPr>
        <p:sp>
          <p:nvSpPr>
            <p:cNvPr id="83" name="TextBox 3"/>
            <p:cNvSpPr txBox="1"/>
            <p:nvPr/>
          </p:nvSpPr>
          <p:spPr>
            <a:xfrm>
              <a:off x="7056000" y="2086285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вернуть пробитый чек</a:t>
              </a:r>
            </a:p>
          </p:txBody>
        </p:sp>
        <p:pic>
          <p:nvPicPr>
            <p:cNvPr id="84" name="Picture 1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79367" y="2102380"/>
              <a:ext cx="349919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TextBox 3"/>
          <p:cNvSpPr txBox="1"/>
          <p:nvPr/>
        </p:nvSpPr>
        <p:spPr>
          <a:xfrm>
            <a:off x="7056000" y="3757997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режим оплаты</a:t>
            </a:r>
          </a:p>
        </p:txBody>
      </p:sp>
      <p:pic>
        <p:nvPicPr>
          <p:cNvPr id="87" name="Picture 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928" y="3774660"/>
            <a:ext cx="352799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СкринАктВскрытия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599803" cy="26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40692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Управляющая кнопка: настраиваемая 25"/>
          <p:cNvSpPr/>
          <p:nvPr/>
        </p:nvSpPr>
        <p:spPr>
          <a:xfrm>
            <a:off x="262578" y="45139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25116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7256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8" y="319788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188468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828000" y="3903778"/>
            <a:ext cx="11131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0411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Фаст-фуд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378292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Режим ввода сумм оплаты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30856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8000" y="469200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2967" y="468479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" name="Picture 2" descr="C:\Users\Apple\Desktop\2226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" y="324902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8" y="2698147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240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796986"/>
            <a:ext cx="361248" cy="3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245733" y="1839999"/>
            <a:ext cx="996005" cy="832917"/>
            <a:chOff x="4449513" y="1873276"/>
            <a:chExt cx="996005" cy="832917"/>
          </a:xfrm>
        </p:grpSpPr>
        <p:pic>
          <p:nvPicPr>
            <p:cNvPr id="44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4728881" y="2166399"/>
              <a:ext cx="392316" cy="318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4" descr="C:\Users\Apple\Desktop\1054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060" y="2158902"/>
              <a:ext cx="333458" cy="33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5" descr="C:\Users\Apple\Desktop\20769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513" y="2191614"/>
              <a:ext cx="256032" cy="26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771087" y="1873276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093" y="2508193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672000" y="1958400"/>
            <a:ext cx="759693" cy="6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672000" y="3862800"/>
            <a:ext cx="759693" cy="6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8005" y="3870000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люс 9"/>
          <p:cNvSpPr/>
          <p:nvPr/>
        </p:nvSpPr>
        <p:spPr>
          <a:xfrm>
            <a:off x="4712699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люс 56"/>
          <p:cNvSpPr/>
          <p:nvPr/>
        </p:nvSpPr>
        <p:spPr>
          <a:xfrm>
            <a:off x="4793835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 10"/>
          <p:cNvSpPr/>
          <p:nvPr/>
        </p:nvSpPr>
        <p:spPr>
          <a:xfrm>
            <a:off x="6522744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Равно 58"/>
          <p:cNvSpPr/>
          <p:nvPr/>
        </p:nvSpPr>
        <p:spPr>
          <a:xfrm>
            <a:off x="6441831" y="41112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8000" y="2808000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12775" y="4711093"/>
            <a:ext cx="1278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Фаст-фуд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5230" y="461876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14484" y="5004000"/>
            <a:ext cx="4747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517579" y="5004000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420000" y="3384000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880000" y="561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Расширение рабочих мест производится за счёт приобретения дополнительных лицензий «РестАрт:Фаст-фуд»</a:t>
            </a: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Управляющая кнопка: настраиваемая 6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1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0" name="Picture 3" descr="C:\Users\Apple\Desktop\34320б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6404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Apple\Desktop\11350б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871200"/>
            <a:ext cx="343945" cy="2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7634295" y="2845111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4" name="Объект 2"/>
          <p:cNvSpPr txBox="1">
            <a:spLocks/>
          </p:cNvSpPr>
          <p:nvPr/>
        </p:nvSpPr>
        <p:spPr>
          <a:xfrm>
            <a:off x="7056000" y="3744525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кассира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фаст-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фуда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и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администратор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БД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48725" y="4803426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55776" y="1927021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</p:spTree>
    <p:extLst>
      <p:ext uri="{BB962C8B-B14F-4D97-AF65-F5344CB8AC3E}">
        <p14:creationId xmlns:p14="http://schemas.microsoft.com/office/powerpoint/2010/main" val="19662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1886400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295755"/>
            <a:ext cx="16532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2967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lenaa.RARUS-SEV\Dropbox\241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enaa.RARUS-SEV\Dropbox\185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2880000" y="4428000"/>
            <a:ext cx="6011776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75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Официант - лицо ресторана!</a:t>
            </a:r>
          </a:p>
          <a:p>
            <a:pPr algn="just" defTabSz="361950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Хороший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официант не заставит посетителей долго ждать меню, быстро примет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заказ,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ничего не перепутав, вежливо и терпеливо ответит на все вопросы посетителя, вовремя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принесёт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 и рассчитает по первому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требованию. Ему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нельзя упустить ни единой детали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– от гарнира до степени прожарки. </a:t>
            </a:r>
          </a:p>
          <a:p>
            <a:pPr algn="just" defTabSz="361950">
              <a:tabLst>
                <a:tab pos="361950" algn="l"/>
              </a:tabLst>
            </a:pP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>
              <a:tabLst>
                <a:tab pos="36195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РестАрт полностью покрывает все потребности официанта и повышает производительность и выработку.</a:t>
            </a:r>
          </a:p>
          <a:p>
            <a:pPr algn="just" defTabSz="361950">
              <a:tabLst>
                <a:tab pos="361950" algn="l"/>
              </a:tabLst>
            </a:pPr>
            <a:endParaRPr lang="ru-RU" sz="5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 defTabSz="361950">
              <a:tabLst>
                <a:tab pos="361950" algn="l"/>
              </a:tabLst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профессионализма персонала увеличивает выручку заведения!</a:t>
            </a:r>
            <a:endParaRPr lang="uk-UA" sz="12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56000" y="1619999"/>
            <a:ext cx="1836000" cy="833663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мобильный официант на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Windows 8, 10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6000" y="2970603"/>
            <a:ext cx="1836000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РестАрт:Официант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»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работать с АРМ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2. Официант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98" name="Picture 2" descr="C:\Users\Apple\Desktop\24611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pple\Desktop\4287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ReadME\Вебинары, доки, мануалы\РестАрт 3\Презенташки\Оф_стартовое меню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1511"/>
            <a:ext cx="3600000" cy="202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7056000" y="3140968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>
              <a:tabLst>
                <a:tab pos="17780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свободный стол</a:t>
            </a:r>
          </a:p>
          <a:p>
            <a:pPr defTabSz="361950"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 заказом и свободным  местом</a:t>
            </a:r>
          </a:p>
          <a:p>
            <a:pPr defTabSz="361950">
              <a:lnSpc>
                <a:spcPts val="600"/>
              </a:lnSpc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</a:p>
          <a:p>
            <a:pPr defTabSz="177800">
              <a:lnSpc>
                <a:spcPts val="600"/>
              </a:lnSpc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 заказом без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своб.мест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. \ бронь</a:t>
            </a:r>
          </a:p>
          <a:p>
            <a:pPr defTabSz="17780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 с пробитым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пречеком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defTabSz="17780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стол недоступен текущему 	пользователю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56000" y="420480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17780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быстрая смена пользователя</a:t>
            </a:r>
          </a:p>
        </p:txBody>
      </p:sp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2674644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2880000" y="4680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Отличительная особенность  фаст-фудов от заведений с полным или смешанным обслуживанием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необходимость в разметке зала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just" defTabSz="361950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Ограничивая права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официантов в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hlinkClick r:id="rId11" action="ppaction://hlinksldjump"/>
              </a:rPr>
              <a:t>АРМАдминистратор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можно использовать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множество схем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Например, официанты принимают заказы поочерёдно и имеют доступ ко всем столам, но не могут редактировать чужие заказы. Или за каждым официантом закрепляется определённая зона\стол, редактировать заказ может ещё и менеджер. Или используется бригадное обслуживание, когда каждую операцию выполняет определённый сотрудник, имея доступ ко всем объектам обслуживания.</a:t>
            </a:r>
            <a:endParaRPr lang="uk-UA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lenaa.RARUS-SEV\Dropbox\241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7056000" y="1620000"/>
            <a:ext cx="1836000" cy="144921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Структура: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зала обслуживания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общая информация о заказах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информация о заказах для каждого стола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ограниченный доступ к столам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отображение забронированных столов</a:t>
            </a:r>
          </a:p>
        </p:txBody>
      </p:sp>
      <p:pic>
        <p:nvPicPr>
          <p:cNvPr id="55" name="Picture 2" descr="C:\Users\Apple\Desktop\24611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esktop\1855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1511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1126" y="3213733"/>
            <a:ext cx="108000" cy="108000"/>
          </a:xfrm>
          <a:prstGeom prst="rect">
            <a:avLst/>
          </a:prstGeom>
          <a:solidFill>
            <a:srgbClr val="3ECE45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101126" y="3364498"/>
            <a:ext cx="108000" cy="108000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101126" y="3515263"/>
            <a:ext cx="108000" cy="108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101126" y="3666027"/>
            <a:ext cx="108000" cy="108000"/>
          </a:xfrm>
          <a:prstGeom prst="rect">
            <a:avLst/>
          </a:prstGeom>
          <a:solidFill>
            <a:srgbClr val="7030A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14" descr="D:\ReadME\Вебинары, доки, мануалы\РестАрт 3\Презенташки\ФФ_кнопка_быстраясменапользовател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26" y="4224165"/>
            <a:ext cx="1692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7101126" y="3885380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3191432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4557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339653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" name="Picture 2" descr="C:\Users\Apple\Desktop\4287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4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15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16" descr="C:\Users\alenaa.RARUS-SEV\Dropbox\241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enaa.RARUS-SEV\Dropbox\1855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страиваемая 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2880000" y="4428000"/>
            <a:ext cx="6013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Сейчас все фронтовые системы решают одни и те же задачи. Для работы официанта это: набор состава заказа, печать марок заказа (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</a:rPr>
              <a:t>встречек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) на принтеры кухни\бара, печать пречека, назначение карточек\скидок и т.д. </a:t>
            </a:r>
          </a:p>
          <a:p>
            <a:pPr algn="just" defTabSz="361950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Компании разработчики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больше внимания уделяют деталям и удобству использования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Например, официанту необходим механизм быстрого поиска (по коду\наименованию).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Важно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передавать пожелания клиента и не тратить на это много времени (комментарии\модификаторы), переносить заказы целиком или по блюдам, на новый или ранее созданный стол, использовать несколько видов  меню с отображением суммы по каждому, и многое другое.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3" name="Picture 2" descr="C:\Users\Apple\Desktop\24611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pple\Desktop\13230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32148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7056000" y="1620000"/>
            <a:ext cx="1836000" cy="380480"/>
            <a:chOff x="7056000" y="1620000"/>
            <a:chExt cx="1836000" cy="380480"/>
          </a:xfrm>
        </p:grpSpPr>
        <p:sp>
          <p:nvSpPr>
            <p:cNvPr id="63" name="TextBox 62"/>
            <p:cNvSpPr txBox="1"/>
            <p:nvPr/>
          </p:nvSpPr>
          <p:spPr>
            <a:xfrm>
              <a:off x="7056000" y="1620000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ввод быстрого кода и</a:t>
              </a:r>
            </a:p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ввод количества блюда</a:t>
              </a:r>
            </a:p>
          </p:txBody>
        </p:sp>
        <p:pic>
          <p:nvPicPr>
            <p:cNvPr id="10" name="Picture 3" descr="D:\ReadME\Вебинары, доки, мануалы\РестАрт 3\Презенташки\Оф_клавиатура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46" y="1713040"/>
              <a:ext cx="199954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/>
          <p:cNvSpPr txBox="1"/>
          <p:nvPr/>
        </p:nvSpPr>
        <p:spPr>
          <a:xfrm>
            <a:off x="7056000" y="4041100"/>
            <a:ext cx="1836000" cy="28800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редактирование стоп листа</a:t>
            </a:r>
          </a:p>
        </p:txBody>
      </p:sp>
      <p:pic>
        <p:nvPicPr>
          <p:cNvPr id="1028" name="КнСтоплист" descr="D:\ReadME\Вебинары, доки, мануалы\РестАрт 3\Презенташки\Оф_стоплист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087900"/>
            <a:ext cx="310213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7056000" y="2679598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ввод курса подачи блюд </a:t>
            </a:r>
          </a:p>
        </p:txBody>
      </p:sp>
      <p:pic>
        <p:nvPicPr>
          <p:cNvPr id="11" name="КнКурс" descr="D:\ReadME\Вебинары, доки, мануалы\РестАрт 3\Презенташки\Оф_курс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695693"/>
            <a:ext cx="334653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056000" y="2075792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модификация окна заказа</a:t>
            </a:r>
          </a:p>
        </p:txBody>
      </p:sp>
      <p:pic>
        <p:nvPicPr>
          <p:cNvPr id="12" name="КнГлаз" descr="D:\ReadME\Вебинары, доки, мануалы\РестАрт 3\Презенташки\Оф_модификацияокна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46" y="2091887"/>
            <a:ext cx="19995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056000" y="3437293"/>
            <a:ext cx="1836000" cy="226591"/>
            <a:chOff x="7056000" y="2707264"/>
            <a:chExt cx="1836000" cy="226591"/>
          </a:xfrm>
        </p:grpSpPr>
        <p:sp>
          <p:nvSpPr>
            <p:cNvPr id="67" name="TextBox 66"/>
            <p:cNvSpPr txBox="1"/>
            <p:nvPr/>
          </p:nvSpPr>
          <p:spPr>
            <a:xfrm>
              <a:off x="7056000" y="2707264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№ гостя для курса подачи</a:t>
              </a:r>
            </a:p>
          </p:txBody>
        </p:sp>
        <p:pic>
          <p:nvPicPr>
            <p:cNvPr id="13" name="Picture 8" descr="D:\ReadME\Вебинары, доки, мануалы\РестАрт 3\Презенташки\Оф_номергостя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2723359"/>
              <a:ext cx="367732" cy="194400"/>
            </a:xfrm>
            <a:prstGeom prst="rect">
              <a:avLst/>
            </a:prstGeom>
            <a:noFill/>
            <a:ln w="127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056000" y="2981501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установка задержки подачи	блюда или курса</a:t>
            </a:r>
          </a:p>
        </p:txBody>
      </p:sp>
      <p:pic>
        <p:nvPicPr>
          <p:cNvPr id="1033" name="КнПозже" descr="D:\ReadME\Вебинары, доки, мануалы\РестАрт 3\Презенташки\Оф_позже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074541"/>
            <a:ext cx="366475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056000" y="2377695"/>
            <a:ext cx="1836000" cy="226591"/>
            <a:chOff x="7056000" y="4148773"/>
            <a:chExt cx="1836000" cy="226591"/>
          </a:xfrm>
        </p:grpSpPr>
        <p:sp>
          <p:nvSpPr>
            <p:cNvPr id="71" name="TextBox 70"/>
            <p:cNvSpPr txBox="1"/>
            <p:nvPr/>
          </p:nvSpPr>
          <p:spPr>
            <a:xfrm>
              <a:off x="7056000" y="4148773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контекстный поиск блюд</a:t>
              </a:r>
            </a:p>
          </p:txBody>
        </p:sp>
        <p:pic>
          <p:nvPicPr>
            <p:cNvPr id="14" name="Picture 10" descr="D:\ReadME\Вебинары, доки, мануалы\РестАрт 3\Презенташки\Оф_поиск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4164868"/>
              <a:ext cx="26078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7056000" y="3739196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перенос заказа или блюд</a:t>
            </a:r>
          </a:p>
        </p:txBody>
      </p:sp>
      <p:pic>
        <p:nvPicPr>
          <p:cNvPr id="15" name="КнПеренос" descr="D:\ReadME\Вебинары, доки, мануалы\РестАрт 3\Презенташки\Оф_перенос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755291"/>
            <a:ext cx="31021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СкринМодификацияокна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СкринКурс" descr="D:\ReadME\Вебинары, доки, мануалы\РестАрт 3\Презенташки\Оф_курсподачи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СкринПозже" descr="D:\ReadME\Вебинары, доки, мануалы\РестАрт 3\Презенташки\Оф_формазаказа_позже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СкринПеренос" descr="D:\ReadME\Вебинары, доки, мануалы\РестАрт 3\Презенташки\Оф_формазаказа_перенос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СкринСтоплист" descr="D:\ReadME\Вебинары, доки, мануалы\РестАрт 3\Презенташки\Оф_формазаказа_стоплист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3988800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8" y="477572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154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415839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9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90116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3" action="ppaction://hlinksldjump"/>
          </p:cNvPr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Picture 3" descr="C:\Users\alenaa.RARUS-SEV\Dropbox\185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3059832" y="2744924"/>
            <a:ext cx="5832648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бъект 2"/>
          <p:cNvSpPr txBox="1">
            <a:spLocks/>
          </p:cNvSpPr>
          <p:nvPr/>
        </p:nvSpPr>
        <p:spPr>
          <a:xfrm>
            <a:off x="5616116" y="1621511"/>
            <a:ext cx="3276364" cy="78866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350" indent="-1714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планшет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Windows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8, 10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Официант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(по количеству рабочих мест)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 Администратор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(одна)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2" name="Picture 2" descr="C:\Users\Apple\Desktop\24611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esktop\24111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22000"/>
            <a:ext cx="259200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Объект 2"/>
          <p:cNvSpPr txBox="1">
            <a:spLocks/>
          </p:cNvSpPr>
          <p:nvPr/>
        </p:nvSpPr>
        <p:spPr>
          <a:xfrm>
            <a:off x="5616116" y="3067028"/>
            <a:ext cx="3276972" cy="78866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350" indent="-1714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планшет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iOs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,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Интерфейс интеграции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(неограниченно)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 Администратор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(одна)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99952" y="4581208"/>
            <a:ext cx="406761" cy="720000"/>
            <a:chOff x="3482470" y="4570385"/>
            <a:chExt cx="406761" cy="720000"/>
          </a:xfrm>
        </p:grpSpPr>
        <p:pic>
          <p:nvPicPr>
            <p:cNvPr id="4100" name="Picture 4" descr="D:\ReadME\Вебинары, доки, мануалы\РестАрт 3\Презенташки\smartphon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470" y="4570385"/>
              <a:ext cx="40676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D:\ReadME\Вебинары, доки, мануалы\РестАрт 3\Презенташки\droid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857" y="4807846"/>
              <a:ext cx="205987" cy="24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287164" y="2991473"/>
            <a:ext cx="1032336" cy="939774"/>
            <a:chOff x="3412388" y="2802309"/>
            <a:chExt cx="1032336" cy="939774"/>
          </a:xfrm>
        </p:grpSpPr>
        <p:pic>
          <p:nvPicPr>
            <p:cNvPr id="4104" name="Picture 8" descr="D:\ReadME\Вебинары, доки, мануалы\РестАрт 3\Презенташки\ipad2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801" y="2802309"/>
              <a:ext cx="546923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Users\Apple\Dropbox\23656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889" y="3003928"/>
              <a:ext cx="258745" cy="258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D:\ReadME\Вебинары, доки, мануалы\РестАрт 3\Презенташки\ipad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388" y="3022083"/>
              <a:ext cx="546923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5" descr="D:\ReadME\Вебинары, доки, мануалы\РестАрт 3\Презенташки\droid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172" y="3259544"/>
              <a:ext cx="205987" cy="24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314663" y="1621511"/>
            <a:ext cx="977338" cy="720000"/>
            <a:chOff x="3287164" y="1554512"/>
            <a:chExt cx="977338" cy="720000"/>
          </a:xfrm>
        </p:grpSpPr>
        <p:pic>
          <p:nvPicPr>
            <p:cNvPr id="4103" name="Picture 7" descr="D:\ReadME\Вебинары, доки, мануалы\РестАрт 3\Презенташки\windows-touch-screen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164" y="1554512"/>
              <a:ext cx="977338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48390" y="1787069"/>
              <a:ext cx="254886" cy="25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Объект 2"/>
          <p:cNvSpPr txBox="1">
            <a:spLocks/>
          </p:cNvSpPr>
          <p:nvPr/>
        </p:nvSpPr>
        <p:spPr>
          <a:xfrm>
            <a:off x="5616116" y="4512544"/>
            <a:ext cx="3271356" cy="788664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350" indent="-1714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смартфон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Интерфейс интеграции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(неограниченно)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 Администратор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(одна)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3059832" y="4165598"/>
            <a:ext cx="5832648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4878034" y="1952121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>
            <a:off x="4878034" y="3410854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4878034" y="4828459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t="-12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7381109" y="3049252"/>
            <a:ext cx="1558800" cy="720000"/>
          </a:xfrm>
          <a:prstGeom prst="rect">
            <a:avLst/>
          </a:prstGeom>
          <a:gradFill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5" descr="C:\Users\Apple\Desktop\38696б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3"/>
          <a:stretch/>
        </p:blipFill>
        <p:spPr bwMode="auto">
          <a:xfrm>
            <a:off x="7381109" y="3196425"/>
            <a:ext cx="1558800" cy="5728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5656585" y="3049252"/>
            <a:ext cx="1558800" cy="720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3" descr="C:\Users\Apple\Desktop\29027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00" y="3049252"/>
            <a:ext cx="722696" cy="7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Блок-схема: процесс 33">
            <a:hlinkClick r:id="rId7" action="ppaction://hlinksldjump"/>
          </p:cNvPr>
          <p:cNvSpPr/>
          <p:nvPr/>
        </p:nvSpPr>
        <p:spPr>
          <a:xfrm>
            <a:off x="3899136" y="3833508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процесс 24">
            <a:hlinkClick r:id="rId8" action="ppaction://hlinksldjump"/>
          </p:cNvPr>
          <p:cNvSpPr/>
          <p:nvPr/>
        </p:nvSpPr>
        <p:spPr>
          <a:xfrm>
            <a:off x="2250882" y="3833508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процесс 23">
            <a:hlinkClick r:id="rId9" action="ppaction://hlinksldjump"/>
          </p:cNvPr>
          <p:cNvSpPr/>
          <p:nvPr/>
        </p:nvSpPr>
        <p:spPr>
          <a:xfrm>
            <a:off x="2250882" y="3049252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360000" y="6410325"/>
            <a:ext cx="2133600" cy="365125"/>
          </a:xfrm>
          <a:effectLst/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Блок-схема: процесс 9">
            <a:hlinkClick r:id="rId10" action="ppaction://hlinksldjump"/>
          </p:cNvPr>
          <p:cNvSpPr/>
          <p:nvPr/>
        </p:nvSpPr>
        <p:spPr>
          <a:xfrm>
            <a:off x="2256020" y="4617212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>
            <a:hlinkClick r:id="rId11" action="ppaction://hlinksldjump"/>
          </p:cNvPr>
          <p:cNvSpPr/>
          <p:nvPr/>
        </p:nvSpPr>
        <p:spPr>
          <a:xfrm>
            <a:off x="3899136" y="3049252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роцесс 11">
            <a:hlinkClick r:id="rId12" action="ppaction://hlinksldjump"/>
          </p:cNvPr>
          <p:cNvSpPr/>
          <p:nvPr/>
        </p:nvSpPr>
        <p:spPr>
          <a:xfrm>
            <a:off x="4714870" y="3833508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rgbClr val="AE78D6">
                  <a:shade val="30000"/>
                  <a:satMod val="115000"/>
                </a:srgbClr>
              </a:gs>
              <a:gs pos="50000">
                <a:srgbClr val="AE78D6">
                  <a:shade val="67500"/>
                  <a:satMod val="115000"/>
                </a:srgbClr>
              </a:gs>
              <a:gs pos="100000">
                <a:srgbClr val="AE78D6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7380484" y="3833508"/>
            <a:ext cx="1558800" cy="72000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процесс 19">
            <a:hlinkClick r:id="rId15" action="ppaction://hlinksldjump"/>
          </p:cNvPr>
          <p:cNvSpPr/>
          <p:nvPr/>
        </p:nvSpPr>
        <p:spPr>
          <a:xfrm>
            <a:off x="5656585" y="4617212"/>
            <a:ext cx="738000" cy="720000"/>
          </a:xfrm>
          <a:prstGeom prst="flowChartProcess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>
            <a:hlinkClick r:id="rId17" action="ppaction://hlinksldjump"/>
          </p:cNvPr>
          <p:cNvSpPr/>
          <p:nvPr/>
        </p:nvSpPr>
        <p:spPr>
          <a:xfrm>
            <a:off x="6477385" y="4617212"/>
            <a:ext cx="738000" cy="720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2426843" y="3601598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Фаст-фуд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TextBox 22">
            <a:hlinkClick r:id="rId8" action="ppaction://hlinksldjump"/>
          </p:cNvPr>
          <p:cNvSpPr txBox="1"/>
          <p:nvPr/>
        </p:nvSpPr>
        <p:spPr>
          <a:xfrm>
            <a:off x="2426843" y="4375552"/>
            <a:ext cx="4500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Официант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18" action="ppaction://hlinksldjump"/>
          </p:cNvPr>
          <p:cNvSpPr txBox="1"/>
          <p:nvPr/>
        </p:nvSpPr>
        <p:spPr>
          <a:xfrm>
            <a:off x="2426843" y="5168841"/>
            <a:ext cx="33303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Кассир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" name="TextBox 29">
            <a:hlinkClick r:id="rId11" action="ppaction://hlinksldjump"/>
          </p:cNvPr>
          <p:cNvSpPr txBox="1"/>
          <p:nvPr/>
        </p:nvSpPr>
        <p:spPr>
          <a:xfrm>
            <a:off x="4017652" y="3607496"/>
            <a:ext cx="5760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Доставка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3899136" y="4397786"/>
            <a:ext cx="7531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Метрдотель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Блок-схема: процесс 32">
            <a:hlinkClick r:id="rId19" action="ppaction://hlinksldjump"/>
          </p:cNvPr>
          <p:cNvSpPr/>
          <p:nvPr/>
        </p:nvSpPr>
        <p:spPr>
          <a:xfrm>
            <a:off x="5656585" y="3833508"/>
            <a:ext cx="1558800" cy="720000"/>
          </a:xfrm>
          <a:prstGeom prst="flowChartProcess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hlinkClick r:id="rId17" action="ppaction://hlinksldjump"/>
          </p:cNvPr>
          <p:cNvSpPr txBox="1"/>
          <p:nvPr/>
        </p:nvSpPr>
        <p:spPr>
          <a:xfrm>
            <a:off x="6624228" y="4720044"/>
            <a:ext cx="5400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uk-UA" sz="800" b="1" dirty="0" smtClean="0">
                <a:solidFill>
                  <a:schemeClr val="bg1"/>
                </a:solidFill>
                <a:latin typeface="Arial Narrow" pitchFamily="34" charset="0"/>
              </a:rPr>
              <a:t>Платежный</a:t>
            </a:r>
          </a:p>
          <a:p>
            <a:pPr algn="r"/>
            <a:r>
              <a:rPr lang="uk-UA" sz="800" b="1" dirty="0" smtClean="0">
                <a:solidFill>
                  <a:schemeClr val="bg1"/>
                </a:solidFill>
                <a:latin typeface="Arial Narrow" pitchFamily="34" charset="0"/>
              </a:rPr>
              <a:t>киоск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42" name="Picture 18" descr="C:\Users\Apple\Desktop\1785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4741870" y="3897052"/>
            <a:ext cx="684000" cy="4310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pple\Desktop\25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17" y="3897052"/>
            <a:ext cx="386638" cy="4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hlinkClick r:id="rId19" action="ppaction://hlinksldjump"/>
          </p:cNvPr>
          <p:cNvSpPr txBox="1"/>
          <p:nvPr/>
        </p:nvSpPr>
        <p:spPr>
          <a:xfrm>
            <a:off x="5731508" y="3927161"/>
            <a:ext cx="4606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Менеджер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ДДС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2" name="TextBox 81">
            <a:hlinkClick r:id="rId5" action="ppaction://hlinksldjump"/>
          </p:cNvPr>
          <p:cNvSpPr txBox="1"/>
          <p:nvPr/>
        </p:nvSpPr>
        <p:spPr>
          <a:xfrm>
            <a:off x="6266674" y="3218868"/>
            <a:ext cx="866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 Narrow" pitchFamily="34" charset="0"/>
              </a:rPr>
              <a:t>Администратор</a:t>
            </a:r>
            <a:endParaRPr lang="ru-RU" sz="1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777874" y="4328382"/>
            <a:ext cx="611062" cy="192515"/>
            <a:chOff x="4744238" y="4328382"/>
            <a:chExt cx="611062" cy="192515"/>
          </a:xfrm>
        </p:grpSpPr>
        <p:sp>
          <p:nvSpPr>
            <p:cNvPr id="31" name="TextBox 30">
              <a:hlinkClick r:id="rId12" action="ppaction://hlinksldjump"/>
            </p:cNvPr>
            <p:cNvSpPr txBox="1"/>
            <p:nvPr/>
          </p:nvSpPr>
          <p:spPr>
            <a:xfrm>
              <a:off x="4744238" y="4328382"/>
              <a:ext cx="5478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800" b="1" kern="700" dirty="0" smtClean="0">
                  <a:solidFill>
                    <a:schemeClr val="bg1"/>
                  </a:solidFill>
                  <a:latin typeface="Arial Narrow" pitchFamily="34" charset="0"/>
                </a:rPr>
                <a:t>Депозитные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098820" y="4397786"/>
              <a:ext cx="256480" cy="12311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sz="800" b="1" kern="700" dirty="0">
                  <a:solidFill>
                    <a:schemeClr val="bg1"/>
                  </a:solidFill>
                  <a:latin typeface="Arial Narrow" pitchFamily="34" charset="0"/>
                </a:rPr>
                <a:t>карты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2353180" y="3234605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380000" y="4617212"/>
            <a:ext cx="1558800" cy="720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hlinkClick r:id="rId23" action="ppaction://hlinksldjump"/>
          </p:cNvPr>
          <p:cNvSpPr txBox="1"/>
          <p:nvPr/>
        </p:nvSpPr>
        <p:spPr>
          <a:xfrm>
            <a:off x="7571728" y="5142093"/>
            <a:ext cx="11521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Межсистемная интеграция </a:t>
            </a:r>
          </a:p>
        </p:txBody>
      </p:sp>
      <p:pic>
        <p:nvPicPr>
          <p:cNvPr id="54" name="Picture 2" descr="C:\Users\Apple\Dropbox\214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91" y="873165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Управляющая кнопка: настраиваемая 5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256825" y="900433"/>
            <a:ext cx="288000" cy="288000"/>
          </a:xfrm>
          <a:prstGeom prst="actionButtonBlank">
            <a:avLst/>
          </a:prstGeom>
          <a:blipFill>
            <a:blip r:embed="rId2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CrisscrossEtching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88" y="1452006"/>
            <a:ext cx="528163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99" y="1452006"/>
            <a:ext cx="528163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0" y="1452006"/>
            <a:ext cx="528547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5" y="1452006"/>
            <a:ext cx="528916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99" y="2296411"/>
            <a:ext cx="526356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hlinkClick r:id="rId9" action="ppaction://hlinksldjump"/>
          </p:cNvPr>
          <p:cNvSpPr txBox="1"/>
          <p:nvPr/>
        </p:nvSpPr>
        <p:spPr>
          <a:xfrm>
            <a:off x="6252386" y="1946228"/>
            <a:ext cx="72256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Позиционирование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0" name="TextBox 69">
            <a:hlinkClick r:id="rId9" action="ppaction://hlinksldjump"/>
          </p:cNvPr>
          <p:cNvSpPr txBox="1"/>
          <p:nvPr/>
        </p:nvSpPr>
        <p:spPr>
          <a:xfrm>
            <a:off x="7040159" y="1892367"/>
            <a:ext cx="525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Системные требования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TextBox 70">
            <a:hlinkClick r:id="rId9" action="ppaction://hlinksldjump"/>
          </p:cNvPr>
          <p:cNvSpPr txBox="1"/>
          <p:nvPr/>
        </p:nvSpPr>
        <p:spPr>
          <a:xfrm>
            <a:off x="7728210" y="1946228"/>
            <a:ext cx="5636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Надёжность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2" name="TextBox 71">
            <a:hlinkClick r:id="rId9" action="ppaction://hlinksldjump"/>
          </p:cNvPr>
          <p:cNvSpPr txBox="1"/>
          <p:nvPr/>
        </p:nvSpPr>
        <p:spPr>
          <a:xfrm>
            <a:off x="8419229" y="1892367"/>
            <a:ext cx="525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Торговое оборудование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3" name="TextBox 72">
            <a:hlinkClick r:id="rId9" action="ppaction://hlinksldjump"/>
          </p:cNvPr>
          <p:cNvSpPr txBox="1"/>
          <p:nvPr/>
        </p:nvSpPr>
        <p:spPr>
          <a:xfrm>
            <a:off x="7040159" y="2790633"/>
            <a:ext cx="5256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Поддержка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2" descr="C:\Users\Apple\Desktop\17210ю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08" y="3015153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pple\Desktop\24611б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48" y="3918337"/>
            <a:ext cx="471600" cy="4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pple\Desktop\20769б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00" y="4680000"/>
            <a:ext cx="468000" cy="4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pple\Desktop\11350б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98" y="3231426"/>
            <a:ext cx="463004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pple\Desktop\13009б.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6548592" y="4897408"/>
            <a:ext cx="381154" cy="3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pple\Desktop\36031б.png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 b="19618"/>
          <a:stretch/>
        </p:blipFill>
        <p:spPr bwMode="auto">
          <a:xfrm>
            <a:off x="7837947" y="4733027"/>
            <a:ext cx="619689" cy="3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hlinkClick r:id="rId3" action="ppaction://hlinksldjump"/>
          </p:cNvPr>
          <p:cNvSpPr txBox="1"/>
          <p:nvPr/>
        </p:nvSpPr>
        <p:spPr>
          <a:xfrm>
            <a:off x="8263151" y="3108315"/>
            <a:ext cx="5633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Демо-режим и защита 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0" name="Picture 2" descr="C:\Users\Apple\Desktop\34457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0" y="4176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pple\Desktop\33497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0" y="3870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pple\Desktop\34153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00" y="3870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pple\Desktop\34189б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00" y="4176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Блок-схема: процесс 28">
            <a:hlinkClick r:id="rId49" action="ppaction://hlinksldjump"/>
          </p:cNvPr>
          <p:cNvSpPr/>
          <p:nvPr/>
        </p:nvSpPr>
        <p:spPr>
          <a:xfrm>
            <a:off x="3899136" y="4617212"/>
            <a:ext cx="1558800" cy="720000"/>
          </a:xfrm>
          <a:prstGeom prst="flowChartProcess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0" y="2296411"/>
            <a:ext cx="528000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>
            <a:hlinkClick r:id="rId50" action="ppaction://hlinksldjump"/>
          </p:cNvPr>
          <p:cNvSpPr txBox="1"/>
          <p:nvPr/>
        </p:nvSpPr>
        <p:spPr>
          <a:xfrm>
            <a:off x="7728210" y="2790633"/>
            <a:ext cx="5256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Стоимость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3" descr="C:\Users\Apple\Desktop\38902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6768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hlinkClick r:id="rId13" action="ppaction://hlinksldjump"/>
          </p:cNvPr>
          <p:cNvSpPr txBox="1"/>
          <p:nvPr/>
        </p:nvSpPr>
        <p:spPr>
          <a:xfrm>
            <a:off x="8100392" y="4035600"/>
            <a:ext cx="6902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C00000"/>
                </a:solidFill>
                <a:latin typeface="Arial Narrow" pitchFamily="34" charset="0"/>
              </a:rPr>
              <a:t>РестАрт:</a:t>
            </a:r>
          </a:p>
          <a:p>
            <a:r>
              <a:rPr lang="ru-RU" sz="800" b="1" dirty="0" smtClean="0">
                <a:solidFill>
                  <a:srgbClr val="C00000"/>
                </a:solidFill>
                <a:latin typeface="Arial Narrow" pitchFamily="34" charset="0"/>
              </a:rPr>
              <a:t>Анализ Бизнеса </a:t>
            </a:r>
            <a:endParaRPr lang="ru-RU" sz="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8" name="TextBox 67">
            <a:hlinkClick r:id="rId50" action="ppaction://hlinksldjump"/>
          </p:cNvPr>
          <p:cNvSpPr txBox="1"/>
          <p:nvPr/>
        </p:nvSpPr>
        <p:spPr>
          <a:xfrm>
            <a:off x="8419229" y="2790633"/>
            <a:ext cx="5256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Аренда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6" name="Picture 2">
            <a:hlinkClick r:id="rId53" action="ppaction://hlinksldjump"/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5" y="2296411"/>
            <a:ext cx="528000" cy="3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Блок-схема: процесс 76">
            <a:hlinkClick r:id="rId54" action="ppaction://hlinksldjump"/>
          </p:cNvPr>
          <p:cNvSpPr/>
          <p:nvPr/>
        </p:nvSpPr>
        <p:spPr>
          <a:xfrm>
            <a:off x="4714870" y="3049252"/>
            <a:ext cx="738000" cy="720000"/>
          </a:xfrm>
          <a:prstGeom prst="flowChartProcess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TextBox 77">
            <a:hlinkClick r:id="rId54" action="ppaction://hlinksldjump"/>
          </p:cNvPr>
          <p:cNvSpPr txBox="1"/>
          <p:nvPr/>
        </p:nvSpPr>
        <p:spPr>
          <a:xfrm>
            <a:off x="4714870" y="3613530"/>
            <a:ext cx="7531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 Narrow" pitchFamily="34" charset="0"/>
              </a:rPr>
              <a:t>Кол-центр</a:t>
            </a:r>
            <a:endParaRPr lang="ru-RU" sz="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9" name="Picture 19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716" y="312110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ReadME\Вебинары, доки, мануалы\РестАрт 3\Презенташки\Mobile.pn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88" y="47072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49" action="ppaction://hlinksldjump"/>
          </p:cNvPr>
          <p:cNvSpPr txBox="1"/>
          <p:nvPr/>
        </p:nvSpPr>
        <p:spPr>
          <a:xfrm>
            <a:off x="3951708" y="4865260"/>
            <a:ext cx="7531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Интерфейс интеграции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358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pple\Dropbox\246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72" y="3838090"/>
            <a:ext cx="563018" cy="5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4775664"/>
            <a:ext cx="2224800" cy="5256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/>
          <p:cNvSpPr/>
          <p:nvPr/>
        </p:nvSpPr>
        <p:spPr>
          <a:xfrm>
            <a:off x="262578" y="451298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98749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Управляющая кнопка: настраиваемая 25"/>
          <p:cNvSpPr/>
          <p:nvPr/>
        </p:nvSpPr>
        <p:spPr>
          <a:xfrm>
            <a:off x="262578" y="372337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9154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/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/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выбора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28" name="TextBox 27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9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57038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3200" y="494116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 descr="C:\Users\Apple\Desktop\1323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pple\Desktop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60000" y="3770103"/>
            <a:ext cx="16447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Мобильные устройства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8000" y="495382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" name="Picture 3" descr="C:\Users\alenaa.RARUS-SEV\Dropbox\185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5" action="ppaction://hlinksldjump"/>
          </p:cNvPr>
          <p:cNvSpPr txBox="1"/>
          <p:nvPr/>
        </p:nvSpPr>
        <p:spPr>
          <a:xfrm>
            <a:off x="828000" y="416559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7" name="Picture 2" descr="C:\Users\alenaa.RARUS-SEV\Dropbox\241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4120898"/>
            <a:ext cx="258676" cy="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Управляющая кнопка: настраиваемая 4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3870000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3888646" y="2808000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34400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34295" y="2845111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8" name="Объект 2"/>
          <p:cNvSpPr txBox="1">
            <a:spLocks/>
          </p:cNvSpPr>
          <p:nvPr/>
        </p:nvSpPr>
        <p:spPr>
          <a:xfrm>
            <a:off x="7056000" y="3744525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официант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и </a:t>
            </a:r>
            <a:r>
              <a:rPr 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дминистратор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БД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48725" y="4803426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23 000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518800" y="5004000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419296" y="3384000"/>
            <a:ext cx="5472480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880000" y="5615952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2E8527"/>
                </a:solidFill>
                <a:latin typeface="Arial Narrow" pitchFamily="34" charset="0"/>
              </a:rPr>
              <a:t>Расширение рабочих мест производится за счёт приобретения дополнительных лицензий «</a:t>
            </a:r>
            <a:r>
              <a:rPr lang="ru-RU" sz="1200" b="1" dirty="0" err="1" smtClean="0">
                <a:solidFill>
                  <a:srgbClr val="2E8527"/>
                </a:solidFill>
                <a:latin typeface="Arial Narrow" pitchFamily="34" charset="0"/>
              </a:rPr>
              <a:t>РестАрт:Официант</a:t>
            </a:r>
            <a:r>
              <a:rPr lang="ru-RU" sz="1200" b="1" dirty="0" smtClean="0">
                <a:solidFill>
                  <a:srgbClr val="2E8527"/>
                </a:solidFill>
                <a:latin typeface="Arial Narrow" pitchFamily="34" charset="0"/>
              </a:rPr>
              <a:t>», для мобильного официанта количество подключений неограниченно.</a:t>
            </a:r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245200" y="1839999"/>
            <a:ext cx="973607" cy="832917"/>
            <a:chOff x="4814501" y="1839999"/>
            <a:chExt cx="973607" cy="832917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4814501" y="1839999"/>
              <a:ext cx="973607" cy="832917"/>
              <a:chOff x="4814501" y="1839999"/>
              <a:chExt cx="973607" cy="832917"/>
            </a:xfrm>
          </p:grpSpPr>
          <p:grpSp>
            <p:nvGrpSpPr>
              <p:cNvPr id="52" name="Группа 51"/>
              <p:cNvGrpSpPr/>
              <p:nvPr/>
            </p:nvGrpSpPr>
            <p:grpSpPr>
              <a:xfrm>
                <a:off x="4814501" y="1839999"/>
                <a:ext cx="629479" cy="832917"/>
                <a:chOff x="4449513" y="1873276"/>
                <a:chExt cx="629479" cy="832917"/>
              </a:xfrm>
            </p:grpSpPr>
            <p:pic>
              <p:nvPicPr>
                <p:cNvPr id="55" name="Picture 15" descr="C:\Users\Apple\Desktop\20769.pn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9513" y="2191614"/>
                  <a:ext cx="256032" cy="2680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7" descr="C:\Users\Apple\Desktop\17210.png"/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805"/>
                <a:stretch/>
              </p:blipFill>
              <p:spPr bwMode="auto">
                <a:xfrm>
                  <a:off x="4771087" y="1873276"/>
                  <a:ext cx="307905" cy="277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9" descr="C:\Users\Apple\Desktop\254.pn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2093" y="2508193"/>
                  <a:ext cx="189841" cy="19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3" name="Picture 3" descr="C:\Users\Apple\Dropbox\24784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31" t="16462" b="28016"/>
              <a:stretch/>
            </p:blipFill>
            <p:spPr bwMode="auto">
              <a:xfrm>
                <a:off x="5487577" y="2170330"/>
                <a:ext cx="300531" cy="256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3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3566578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Официант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816000" y="5004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69" name="Picture 2" descr="C:\Users\Apple\Dropbox\246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00" y="1957186"/>
            <a:ext cx="563018" cy="5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7055776" y="1927021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pic>
        <p:nvPicPr>
          <p:cNvPr id="74" name="Picture 2" descr="C:\Users\Apple\Desktop\24611б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813600"/>
            <a:ext cx="342000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C:\Users\Apple\Desktop\34320б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9" y="48996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люс 74"/>
          <p:cNvSpPr/>
          <p:nvPr/>
        </p:nvSpPr>
        <p:spPr>
          <a:xfrm>
            <a:off x="4712699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Плюс 78"/>
          <p:cNvSpPr/>
          <p:nvPr/>
        </p:nvSpPr>
        <p:spPr>
          <a:xfrm>
            <a:off x="4793835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Равно 84"/>
          <p:cNvSpPr/>
          <p:nvPr/>
        </p:nvSpPr>
        <p:spPr>
          <a:xfrm>
            <a:off x="6522744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6" name="Равно 85"/>
          <p:cNvSpPr/>
          <p:nvPr/>
        </p:nvSpPr>
        <p:spPr>
          <a:xfrm>
            <a:off x="6441831" y="41112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Нашивка 2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34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ropbox\1428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056000" y="3099158"/>
            <a:ext cx="1836000" cy="1183831"/>
            <a:chOff x="7056000" y="3099158"/>
            <a:chExt cx="1836000" cy="1183831"/>
          </a:xfrm>
        </p:grpSpPr>
        <p:sp>
          <p:nvSpPr>
            <p:cNvPr id="40" name="Объект 2"/>
            <p:cNvSpPr txBox="1">
              <a:spLocks/>
            </p:cNvSpPr>
            <p:nvPr/>
          </p:nvSpPr>
          <p:spPr>
            <a:xfrm>
              <a:off x="7056000" y="3099158"/>
              <a:ext cx="1836000" cy="698400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108000" rIns="10800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5725" indent="0" algn="just">
                <a:buClr>
                  <a:schemeClr val="bg1">
                    <a:lumMod val="95000"/>
                  </a:schemeClr>
                </a:buClr>
                <a:buNone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Лицензия</a:t>
              </a:r>
              <a:r>
                <a:rPr lang="uk-UA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 «РестАрт:Кассир» позволяет работать с </a:t>
              </a:r>
              <a:r>
                <a:rPr lang="uk-UA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АРМами</a:t>
              </a:r>
              <a:r>
                <a:rPr lang="uk-UA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:</a:t>
              </a: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endPara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marL="358775" indent="0">
                <a:buClr>
                  <a:schemeClr val="bg1">
                    <a:lumMod val="95000"/>
                  </a:schemeClr>
                </a:buClr>
                <a:buNone/>
              </a:pPr>
              <a:endPara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41" name="Объект 2"/>
            <p:cNvSpPr txBox="1">
              <a:spLocks/>
            </p:cNvSpPr>
            <p:nvPr/>
          </p:nvSpPr>
          <p:spPr>
            <a:xfrm>
              <a:off x="7056000" y="3528936"/>
              <a:ext cx="1116000" cy="754053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0" rIns="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462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1. Фаст-фуд</a:t>
              </a:r>
            </a:p>
            <a:p>
              <a:pPr marL="17462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2. Официант</a:t>
              </a:r>
            </a:p>
            <a:p>
              <a:pPr marL="17462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ru-RU" sz="1000" dirty="0" smtClean="0">
                  <a:solidFill>
                    <a:schemeClr val="accent4">
                      <a:lumMod val="75000"/>
                    </a:schemeClr>
                  </a:solidFill>
                  <a:latin typeface="Arial Narrow" pitchFamily="34" charset="0"/>
                </a:rPr>
                <a:t>3. Метрдотель</a:t>
              </a:r>
            </a:p>
            <a:p>
              <a:pPr marL="174625" indent="0">
                <a:buClr>
                  <a:schemeClr val="bg1">
                    <a:lumMod val="95000"/>
                  </a:schemeClr>
                </a:buClr>
                <a:buNone/>
              </a:pP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4. Кассир</a:t>
              </a:r>
            </a:p>
          </p:txBody>
        </p:sp>
        <p:sp>
          <p:nvSpPr>
            <p:cNvPr id="42" name="Объект 2"/>
            <p:cNvSpPr txBox="1">
              <a:spLocks/>
            </p:cNvSpPr>
            <p:nvPr/>
          </p:nvSpPr>
          <p:spPr>
            <a:xfrm>
              <a:off x="8064388" y="3528936"/>
              <a:ext cx="818318" cy="754053"/>
            </a:xfrm>
            <a:prstGeom prst="rect">
              <a:avLst/>
            </a:prstGeom>
            <a:solidFill>
              <a:srgbClr val="F6F48C"/>
            </a:solidFill>
          </p:spPr>
          <p:txBody>
            <a:bodyPr vert="horz" lIns="0" tIns="0" rIns="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" indent="0">
                <a:buClr>
                  <a:schemeClr val="bg1">
                    <a:lumMod val="95000"/>
                  </a:schemeClr>
                </a:buClr>
                <a:buNone/>
                <a:tabLst>
                  <a:tab pos="0" algn="l"/>
                </a:tabLst>
              </a:pPr>
              <a:r>
                <a:rPr lang="uk-UA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5</a:t>
              </a:r>
              <a:r>
                <a:rPr lang="uk-UA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. 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Депозитные</a:t>
              </a:r>
              <a:r>
                <a:rPr lang="uk-UA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uk-UA" sz="1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карты</a:t>
              </a:r>
              <a:endPara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  <a:p>
              <a:pPr marL="3175" indent="0">
                <a:buClr>
                  <a:schemeClr val="bg1">
                    <a:lumMod val="95000"/>
                  </a:schemeClr>
                </a:buClr>
                <a:buNone/>
                <a:tabLst>
                  <a:tab pos="0" algn="l"/>
                </a:tabLst>
              </a:pPr>
              <a:r>
                <a:rPr lang="uk-UA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6</a:t>
              </a:r>
              <a:r>
                <a:rPr lang="uk-UA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. Доставка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2880000" y="4428000"/>
            <a:ext cx="60027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75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АРМ Кассир можно запретить любое из действий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 defTabSz="361950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Первоочередной задачей кассира является приём оплаты и выполнение кассовых операций. Но зачастую решающим фактором выбора системы является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исключение манипуляций с деньгами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злоупотребления и махинаций.  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Опытный кассир может применить необходимый функционал программы в неконтролируемый доход «в карман».</a:t>
            </a:r>
          </a:p>
          <a:p>
            <a:pPr algn="just" defTabSz="361950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just" defTabSz="361950"/>
            <a:r>
              <a:rPr lang="ru-RU" sz="1200" b="1" dirty="0" smtClean="0">
                <a:solidFill>
                  <a:srgbClr val="C00000"/>
                </a:solidFill>
              </a:rPr>
              <a:t>Ограничь </a:t>
            </a:r>
            <a:r>
              <a:rPr lang="ru-RU" sz="1200" b="1" dirty="0">
                <a:solidFill>
                  <a:srgbClr val="C00000"/>
                </a:solidFill>
              </a:rPr>
              <a:t>права – </a:t>
            </a:r>
            <a:r>
              <a:rPr lang="ru-RU" sz="1200" b="1" dirty="0" smtClean="0">
                <a:solidFill>
                  <a:srgbClr val="C00000"/>
                </a:solidFill>
              </a:rPr>
              <a:t> сохрани </a:t>
            </a:r>
            <a:r>
              <a:rPr lang="ru-RU" sz="1200" b="1" dirty="0">
                <a:solidFill>
                  <a:srgbClr val="C00000"/>
                </a:solidFill>
              </a:rPr>
              <a:t>выручку</a:t>
            </a:r>
            <a:r>
              <a:rPr lang="ru-RU" sz="1200" b="1" dirty="0" smtClean="0">
                <a:solidFill>
                  <a:srgbClr val="C00000"/>
                </a:solidFill>
              </a:rPr>
              <a:t>!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56000" y="1620000"/>
            <a:ext cx="1836000" cy="114143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877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фаст-фуда \  бармен</a:t>
            </a:r>
          </a:p>
          <a:p>
            <a:pPr marL="35877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877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877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метрдотель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877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оператор доставки</a:t>
            </a:r>
          </a:p>
        </p:txBody>
      </p:sp>
      <p:pic>
        <p:nvPicPr>
          <p:cNvPr id="6146" name="Picture 2" descr="C:\Users\Apple\Desktop\20769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:\Users\Apple\Desktop\428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600000" cy="20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2" descr="C:\Users\Apple\Dropbox\1428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880000" y="4428000"/>
            <a:ext cx="6011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 должен видеть все заказы официантов одновременно.</a:t>
            </a:r>
          </a:p>
          <a:p>
            <a:pPr algn="just" defTabSz="361950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форме состояния столов отражаются незакрытые заказы и заказы со статусом «пречек» (подкрашены красным) с учётом зала, номера стола, суммы заказа и его автора. Это позволяет максимально оперативно найти нужный и закрыть его в оплату. </a:t>
            </a:r>
          </a:p>
          <a:p>
            <a:pPr algn="just" defTabSz="361950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Внизу формы расположены кнопки управления кассой. Поэтому кассир в зависимости от прав может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открывать\ закрывать смену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делать внесения \ изъятия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возвраты всего чека или отдельных блюд, управлять банковским терминалом и печатать различные отчёты.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7" name="Picture 2" descr="C:\Users\Apple\Desktop\20769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esktop\234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056000" y="4093263"/>
            <a:ext cx="1836000" cy="226591"/>
            <a:chOff x="7056000" y="4210749"/>
            <a:chExt cx="1836000" cy="226591"/>
          </a:xfrm>
        </p:grpSpPr>
        <p:sp>
          <p:nvSpPr>
            <p:cNvPr id="53" name="TextBox 52"/>
            <p:cNvSpPr txBox="1"/>
            <p:nvPr/>
          </p:nvSpPr>
          <p:spPr>
            <a:xfrm>
              <a:off x="7056000" y="4210749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быстрая смена 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пользователя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5122" name="Picture 2" descr="D:\ReadME\Вебинары, доки, мануалы\РестАрт 3\Презенташки\ФФ_кнопка_быстраясменапользователя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4226844"/>
              <a:ext cx="1692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7056000" y="162156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сервисный режим</a:t>
            </a:r>
          </a:p>
        </p:txBody>
      </p:sp>
      <p:pic>
        <p:nvPicPr>
          <p:cNvPr id="5123" name="КнСервис" descr="D:\ReadME\Вебинары, доки, мануалы\РестАрт 3\Презенташки\Кас_сервис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637655"/>
            <a:ext cx="372931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056000" y="1913901"/>
            <a:ext cx="1836000" cy="226591"/>
            <a:chOff x="7056000" y="1998019"/>
            <a:chExt cx="1836000" cy="226591"/>
          </a:xfrm>
        </p:grpSpPr>
        <p:sp>
          <p:nvSpPr>
            <p:cNvPr id="47" name="TextBox 46"/>
            <p:cNvSpPr txBox="1"/>
            <p:nvPr/>
          </p:nvSpPr>
          <p:spPr>
            <a:xfrm>
              <a:off x="7056000" y="1998019"/>
              <a:ext cx="1836000" cy="226591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выбор ККМ (фиск.\не фиск.)</a:t>
              </a:r>
            </a:p>
          </p:txBody>
        </p:sp>
        <p:pic>
          <p:nvPicPr>
            <p:cNvPr id="5124" name="Picture 4" descr="D:\ReadME\Вебинары, доки, мануалы\РестАрт 3\Презенташки\Кас_выбратькассу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2014114"/>
              <a:ext cx="376898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47"/>
          <p:cNvSpPr txBox="1"/>
          <p:nvPr/>
        </p:nvSpPr>
        <p:spPr>
          <a:xfrm>
            <a:off x="7056000" y="2206242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текущее состояние 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денежных счётчиков ФРа</a:t>
            </a:r>
          </a:p>
        </p:txBody>
      </p:sp>
      <p:pic>
        <p:nvPicPr>
          <p:cNvPr id="5125" name="КнСтатус" descr="D:\ReadME\Вебинары, доки, мануалы\РестАрт 3\Презенташки\Кас_статус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299282"/>
            <a:ext cx="36547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056000" y="350858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официантам</a:t>
            </a:r>
          </a:p>
        </p:txBody>
      </p:sp>
      <p:pic>
        <p:nvPicPr>
          <p:cNvPr id="5126" name="КнФильтр" descr="D:\ReadME\Вебинары, доки, мануалы\РестАрт 3\Презенташки\Кас_фильтр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524675"/>
            <a:ext cx="3421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056000" y="3800921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фильтр по номеру заказа</a:t>
            </a:r>
          </a:p>
        </p:txBody>
      </p:sp>
      <p:pic>
        <p:nvPicPr>
          <p:cNvPr id="5127" name="КнПоискзаказа" descr="D:\ReadME\Вебинары, доки, мануалы\РестАрт 3\Презенташки\Кас_пгоискзаказа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817016"/>
            <a:ext cx="3421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056000" y="2652472"/>
            <a:ext cx="1836000" cy="344128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возврат чека или отдельных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блюд за период</a:t>
            </a:r>
          </a:p>
        </p:txBody>
      </p:sp>
      <p:pic>
        <p:nvPicPr>
          <p:cNvPr id="54" name="КнВозврат" descr="D:\ReadME\Вебинары, доки, мануалы\РестАрт 3\Презенташки\Кас_возврат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727336"/>
            <a:ext cx="349127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056000" y="3062350"/>
            <a:ext cx="1836000" cy="380480"/>
            <a:chOff x="7056000" y="3046501"/>
            <a:chExt cx="1836000" cy="380480"/>
          </a:xfrm>
        </p:grpSpPr>
        <p:sp>
          <p:nvSpPr>
            <p:cNvPr id="58" name="TextBox 57"/>
            <p:cNvSpPr txBox="1"/>
            <p:nvPr/>
          </p:nvSpPr>
          <p:spPr>
            <a:xfrm>
              <a:off x="7056000" y="3046501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печать копии чека текущей 	или закрытой мены </a:t>
              </a:r>
            </a:p>
          </p:txBody>
        </p:sp>
        <p:pic>
          <p:nvPicPr>
            <p:cNvPr id="1026" name="Picture 2" descr="D:\ReadME\Вебинары, доки, мануалы\РестАрт 3\Презенташки\Кас_копиячека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3139541"/>
              <a:ext cx="349127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" descr="D:\ReadME\Вебинары, доки, мануалы\РестАрт 3\Презенташки\Кас_формасостояниястолов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СкринСтатус" descr="D:\ReadME\Вебинары, доки, мануалы\РестАрт 3\Презенташки\Кас_формасостояниястолов_статус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СкинВозврат" descr="D:\ReadME\Вебинары, доки, мануалы\РестАрт 3\Презенташки\Кас_формасостояниястолов_возврат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СкринПоиск" descr="D:\ReadME\Вебинары, доки, мануалы\РестАрт 3\Презенташки\Кас_формасостояниястолов_поискзаказа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СкринФильтр" descr="D:\ReadME\Вебинары, доки, мануалы\РестАрт 3\Презенташки\Кас_формасостояниястолов_фильтр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1428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ашивка 26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880000" y="4428000"/>
            <a:ext cx="6013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должен видеть все заказы официантов одновременно.</a:t>
            </a:r>
          </a:p>
          <a:p>
            <a:pPr algn="just" defTabSz="361950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форме состояния столов отражаются незакрытые заказы и заказы со статусом «пречек»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(подкрашены красным)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 учётом зала, номера стола, суммы заказа и его автора. Это позволяет максимально оперативно найти нужный и закрыть его в оплату. </a:t>
            </a:r>
          </a:p>
          <a:p>
            <a:pPr algn="just" defTabSz="361950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Внизу формы расположены кнопки управления кассой. Поэтому кассир в зависимости от прав может открывать\ закрывать смену,  делать внесения \ изъятия,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возвраты всего чека или отдельных блюд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управлять банковским терминалом и печатать различные отчёты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3" name="Picture 2" descr="C:\Users\Apple\Desktop\20769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Apple\Desktop\234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056000" y="1620000"/>
            <a:ext cx="1836000" cy="22680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режим 	управления кассой</a:t>
            </a:r>
          </a:p>
        </p:txBody>
      </p:sp>
      <p:pic>
        <p:nvPicPr>
          <p:cNvPr id="6147" name="Picture 3" descr="D:\ReadME\Вебинары, доки, мануалы\РестАрт 3\Презенташки\Кас_касса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636238"/>
            <a:ext cx="368963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056000" y="1906309"/>
            <a:ext cx="1836000" cy="226800"/>
            <a:chOff x="7056000" y="1917942"/>
            <a:chExt cx="1836000" cy="226800"/>
          </a:xfrm>
        </p:grpSpPr>
        <p:sp>
          <p:nvSpPr>
            <p:cNvPr id="51" name="TextBox 50"/>
            <p:cNvSpPr txBox="1"/>
            <p:nvPr/>
          </p:nvSpPr>
          <p:spPr>
            <a:xfrm>
              <a:off x="7056000" y="1917942"/>
              <a:ext cx="1836000" cy="22680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18000" rIns="0" bIns="18000" rtlCol="0">
              <a:spAutoFit/>
            </a:bodyPr>
            <a:lstStyle/>
            <a:p>
              <a:pPr defTabSz="361950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печать баланса карты</a:t>
              </a:r>
            </a:p>
          </p:txBody>
        </p:sp>
        <p:pic>
          <p:nvPicPr>
            <p:cNvPr id="6148" name="Picture 4" descr="D:\ReadME\Вебинары, доки, мануалы\РестАрт 3\Презенташки\Кас_остаток по карте.png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1934648"/>
              <a:ext cx="370800" cy="19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extBox 51"/>
          <p:cNvSpPr txBox="1"/>
          <p:nvPr/>
        </p:nvSpPr>
        <p:spPr>
          <a:xfrm>
            <a:off x="7056000" y="2192618"/>
            <a:ext cx="1836000" cy="344128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отчёта по кассирам и </a:t>
            </a:r>
          </a:p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ККМ за смену</a:t>
            </a:r>
          </a:p>
        </p:txBody>
      </p:sp>
      <p:pic>
        <p:nvPicPr>
          <p:cNvPr id="6149" name="КнОтчетпокассе" descr="D:\ReadME\Вебинары, доки, мануалы\РестАрт 3\Презенташки\Кас_отчет по кассе.pn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267482"/>
            <a:ext cx="370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7056000" y="2596255"/>
            <a:ext cx="1836000" cy="344128"/>
            <a:chOff x="7056000" y="2760836"/>
            <a:chExt cx="1836000" cy="344128"/>
          </a:xfrm>
        </p:grpSpPr>
        <p:sp>
          <p:nvSpPr>
            <p:cNvPr id="53" name="TextBox 52"/>
            <p:cNvSpPr txBox="1"/>
            <p:nvPr/>
          </p:nvSpPr>
          <p:spPr>
            <a:xfrm>
              <a:off x="7056000" y="2760836"/>
              <a:ext cx="1836000" cy="344128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18000" rIns="0" bIns="18000" rtlCol="0">
              <a:spAutoFit/>
            </a:bodyPr>
            <a:lstStyle/>
            <a:p>
              <a:pPr defTabSz="538163"/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выбор действий с</a:t>
              </a:r>
            </a:p>
            <a:p>
              <a:pPr defTabSz="538163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авторизатором</a:t>
              </a:r>
            </a:p>
          </p:txBody>
        </p:sp>
        <p:pic>
          <p:nvPicPr>
            <p:cNvPr id="6150" name="Picture 6" descr="D:\ReadME\Вебинары, доки, мануалы\РестАрт 3\Презенташки\Кас_управлениеавторизаторомpng.png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2835700"/>
              <a:ext cx="5400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7056000" y="2999892"/>
            <a:ext cx="1836000" cy="344128"/>
            <a:chOff x="7056000" y="3156880"/>
            <a:chExt cx="1836000" cy="344128"/>
          </a:xfrm>
        </p:grpSpPr>
        <p:sp>
          <p:nvSpPr>
            <p:cNvPr id="54" name="TextBox 53"/>
            <p:cNvSpPr txBox="1"/>
            <p:nvPr/>
          </p:nvSpPr>
          <p:spPr>
            <a:xfrm>
              <a:off x="7056000" y="3156880"/>
              <a:ext cx="1836000" cy="344128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18000" rIns="0" bIns="18000" rtlCol="0">
              <a:spAutoFit/>
            </a:bodyPr>
            <a:lstStyle/>
            <a:p>
              <a:pPr defTabSz="538163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создание нового заказа 	через АРМ Официант</a:t>
              </a:r>
            </a:p>
          </p:txBody>
        </p:sp>
        <p:pic>
          <p:nvPicPr>
            <p:cNvPr id="6151" name="Picture 7" descr="D:\ReadME\Вебинары, доки, мануалы\РестАрт 3\Презенташки\Кас_новыйзаказ.png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3231744"/>
              <a:ext cx="5400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7050952" y="3807166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44767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 со стат. «пречек»	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56000" y="409326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44767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 со стат. «открыт»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7056000" y="3403529"/>
            <a:ext cx="1836000" cy="344128"/>
            <a:chOff x="7056000" y="3501008"/>
            <a:chExt cx="1836000" cy="344128"/>
          </a:xfrm>
        </p:grpSpPr>
        <p:sp>
          <p:nvSpPr>
            <p:cNvPr id="57" name="TextBox 56"/>
            <p:cNvSpPr txBox="1"/>
            <p:nvPr/>
          </p:nvSpPr>
          <p:spPr>
            <a:xfrm>
              <a:off x="7056000" y="3501008"/>
              <a:ext cx="1836000" cy="344128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18000" rIns="0" bIns="18000" rtlCol="0">
              <a:spAutoFit/>
            </a:bodyPr>
            <a:lstStyle/>
            <a:p>
              <a:pPr defTabSz="538163"/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создание нового заказа 	через АРМ Фаст-фуд</a:t>
              </a:r>
            </a:p>
          </p:txBody>
        </p:sp>
        <p:pic>
          <p:nvPicPr>
            <p:cNvPr id="2050" name="Picture 2" descr="D:\ReadME\Вебинары, доки, мануалы\РестАрт 3\Презенташки\Кас_быстраяпродажа.png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0" y="3575872"/>
              <a:ext cx="540000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2" descr="D:\ReadME\Вебинары, доки, мануалы\РестАрт 3\Презенташки\Кас_формасостояниястолов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СкринОтчетпокассе" descr="D:\ReadME\Вебинары, доки, мануалы\РестАрт 3\Презенташки\Кас_формасостояниястолов_отчетпокассе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823446"/>
            <a:ext cx="487647" cy="1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104651"/>
            <a:ext cx="487647" cy="1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0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339653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Чтобы распечатать чек , кассир переходит в форму оплаты заказа. Можно использовать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различные способы оплаты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наличными или банковской картой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талонами\купонами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балансной картой, картой питания сотрудников</a:t>
            </a:r>
          </a:p>
          <a:p>
            <a:pPr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Механизм комбинирования оплаты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позволяет реализовать схему с предзаказом и раннее внесённой предоплатой . Можно «добирать» не хватающую сумму наличных другим способом, например, банковской картой или картой с начисленными бонусами.	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56000" y="1620000"/>
            <a:ext cx="1836000" cy="252643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72000" bIns="108000" rtlCol="0">
            <a:spAutoFit/>
          </a:bodyPr>
          <a:lstStyle/>
          <a:p>
            <a:pPr marL="92075" algn="just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Информация о заказе: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касса ККМ \ ФР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карта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гость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состав заказа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назначенные скидки или  \ и наценки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сумма заказа, внесённая оплата, сдача или доплата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текущие платежи с отображением суммы по каждому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возможен автоматический ввод суммы заказа</a:t>
            </a:r>
          </a:p>
          <a:p>
            <a:pPr marL="263525" indent="-17145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быстрая продажа</a:t>
            </a:r>
          </a:p>
        </p:txBody>
      </p:sp>
      <p:pic>
        <p:nvPicPr>
          <p:cNvPr id="35" name="Picture 2" descr="C:\Users\Apple\Desktop\20769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pple\Desktop\14281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306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ReadME\Вебинары, доки, мануалы\РестАрт 3\Презенташки\Кас_режимоплаты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столов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Кассир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оплаты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1428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" y="3329822"/>
            <a:ext cx="272232" cy="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415839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0000" y="561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uk-UA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Кассира, Метрдотеля и Доставки производится за счёт приобретения дополнительных </a:t>
            </a:r>
            <a:r>
              <a:rPr lang="uk-UA" sz="1200" b="1" dirty="0" err="1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лицензий</a:t>
            </a:r>
            <a:r>
              <a:rPr lang="uk-UA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«</a:t>
            </a:r>
            <a:r>
              <a:rPr lang="uk-UA" sz="1200" b="1" dirty="0" err="1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РестАрт:Кассир</a:t>
            </a:r>
            <a:r>
              <a:rPr lang="uk-UA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»</a:t>
            </a:r>
            <a:endParaRPr lang="ru-RU" sz="1200" b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3870000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/>
          <p:cNvCxnSpPr/>
          <p:nvPr/>
        </p:nvCxnSpPr>
        <p:spPr>
          <a:xfrm>
            <a:off x="3420000" y="3384000"/>
            <a:ext cx="54724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566578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>
                <a:solidFill>
                  <a:srgbClr val="E20000"/>
                </a:solidFill>
                <a:latin typeface="Arial Narrow" pitchFamily="34" charset="0"/>
              </a:rPr>
              <a:t>К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ассир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5274000" y="1839999"/>
            <a:ext cx="945177" cy="832917"/>
            <a:chOff x="4842931" y="1839999"/>
            <a:chExt cx="945177" cy="832917"/>
          </a:xfrm>
        </p:grpSpPr>
        <p:pic>
          <p:nvPicPr>
            <p:cNvPr id="59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136075" y="1839999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81" y="2474916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31" y="215833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0" y="2029826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0" y="3905363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3509737" y="3557980"/>
            <a:ext cx="1109686" cy="295858"/>
            <a:chOff x="3420000" y="3571120"/>
            <a:chExt cx="1109686" cy="295858"/>
          </a:xfrm>
        </p:grpSpPr>
        <p:pic>
          <p:nvPicPr>
            <p:cNvPr id="81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221781" y="3589264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1939" y="3623400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908" y="3571120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3420000" y="3589264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2" descr="C:\Users\Apple\Desktop\20769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" y="849600"/>
            <a:ext cx="30949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Users\Apple\Desktop\34320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3888646" y="2808000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34400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634295" y="2845111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89" name="Объект 2"/>
          <p:cNvSpPr txBox="1">
            <a:spLocks/>
          </p:cNvSpPr>
          <p:nvPr/>
        </p:nvSpPr>
        <p:spPr>
          <a:xfrm>
            <a:off x="7056000" y="3744525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2х рабочих местах: администратора БД и кассира \ официанта \ метрдотеля \ оператора доставки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548725" y="4803426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518800" y="5004000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7 000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816000" y="5004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055776" y="1927021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94" name="Плюс 93"/>
          <p:cNvSpPr/>
          <p:nvPr/>
        </p:nvSpPr>
        <p:spPr>
          <a:xfrm>
            <a:off x="4712699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люс 94"/>
          <p:cNvSpPr/>
          <p:nvPr/>
        </p:nvSpPr>
        <p:spPr>
          <a:xfrm>
            <a:off x="4793835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Равно 95"/>
          <p:cNvSpPr/>
          <p:nvPr/>
        </p:nvSpPr>
        <p:spPr>
          <a:xfrm>
            <a:off x="6522744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7" name="Равно 96"/>
          <p:cNvSpPr/>
          <p:nvPr/>
        </p:nvSpPr>
        <p:spPr>
          <a:xfrm>
            <a:off x="6441831" y="41112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зон обслуживания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>
            <a:hlinkClick r:id="rId5" action="ppaction://hlinksldjump"/>
          </p:cNvPr>
          <p:cNvSpPr/>
          <p:nvPr/>
        </p:nvSpPr>
        <p:spPr>
          <a:xfrm>
            <a:off x="263244" y="3459484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8498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5" action="ppaction://hlinksldjump"/>
          </p:cNvPr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 descr="C:\Users\Apple\Desktop\254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880000" y="4428000"/>
            <a:ext cx="6011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операции бронирования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 разработан отдельный модуль  - АРМ Метрдотель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 В зависимости от масштаба и типа предприятия питания роль метрдотеля могут выполнять различные сотрудники. Для этого достаточно ему назначить соответствующее право.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Разделение функционала на модули позволяет гибко подстроиться под  любую схему заведения. Поэтому не важно хостес встречает гостей, метрдотель рассаживает за столы, а занимается бронированием менеджер , или же все эти операции выполняет официант.</a:t>
            </a:r>
            <a:endParaRPr lang="uk-U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8" descr="C:\Users\Apple\Desktop\4287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ReadME\Вебинары, доки, мануалы\РестАрт 3\Презенташки\Мет_стартовое меню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02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56276" y="1620000"/>
            <a:ext cx="1836812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метрдотель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хостес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57364" y="2661315"/>
            <a:ext cx="1835724" cy="98755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Входит в состав лицензий: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 «РестАрт: Фаст-фуд»</a:t>
            </a:r>
          </a:p>
          <a:p>
            <a:pPr marL="1746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2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. «РестАрт: Кассир»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3. «РестАрт: Комплексная поставка»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2576" y="795600"/>
            <a:ext cx="8629200" cy="432000"/>
          </a:xfrm>
          <a:prstGeom prst="rect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28000" y="2852806"/>
            <a:ext cx="1604540" cy="168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98" b="1" dirty="0" smtClean="0">
                <a:solidFill>
                  <a:schemeClr val="bg1"/>
                </a:solidFill>
                <a:latin typeface="Arial Narrow" pitchFamily="34" charset="0"/>
              </a:rPr>
              <a:t>Форма зон </a:t>
            </a:r>
            <a:r>
              <a:rPr lang="ru-RU" sz="1080" b="1" dirty="0" smtClean="0">
                <a:solidFill>
                  <a:schemeClr val="bg1"/>
                </a:solidFill>
                <a:latin typeface="Arial Narrow" pitchFamily="34" charset="0"/>
              </a:rPr>
              <a:t>обслуживания </a:t>
            </a:r>
            <a:endParaRPr lang="ru-RU" sz="108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2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2" descr="C:\Users\Apple\Desktop\4287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263244" y="3459484"/>
            <a:ext cx="2224800" cy="52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60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84980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6" action="ppaction://hlinksldjump"/>
          </p:cNvPr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0" name="Picture 19" descr="C:\Users\Apple\Desktop\254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056000" y="1620000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wrap="square" lIns="0" tIns="36000" rIns="0" bIns="36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Функции: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фильтр по столам</a:t>
            </a:r>
          </a:p>
          <a:p>
            <a:pPr marL="182563" indent="-90488"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несколько состояний брони</a:t>
            </a:r>
          </a:p>
          <a:p>
            <a:pPr marL="92075">
              <a:tabLst>
                <a:tab pos="358775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будущая</a:t>
            </a:r>
          </a:p>
          <a:p>
            <a:pPr marL="92075">
              <a:tabLst>
                <a:tab pos="358775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актуальная</a:t>
            </a:r>
          </a:p>
          <a:p>
            <a:pPr marL="92075">
              <a:tabLst>
                <a:tab pos="358775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просрочена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80000" y="4428000"/>
            <a:ext cx="6011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Метрдотель должен иметь представление о разметке зала для бронирования столов и размещения гостей.  В форме  зоны обслуживания графически изображены залы и столы, можно сделать выборку по каждому столу и проверить бронь за указанную дату.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 создании нового заказа можно указать контактные данные гостя, время бронирования, ожидаемое количество гостей, добавить услугу (например музыкальное сопровождение). Кроме того можно полноценно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создать </a:t>
            </a:r>
            <a:r>
              <a:rPr lang="ru-RU" sz="1200" b="1" dirty="0" err="1" smtClean="0">
                <a:solidFill>
                  <a:schemeClr val="bg1">
                    <a:lumMod val="50000"/>
                  </a:schemeClr>
                </a:solidFill>
              </a:rPr>
              <a:t>предзаказ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: указать состав заказа, ввести полученную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предоплату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отметить, когда заказ нужно системе отправить для приготовления на кухню, и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оповестить сотрудников о брони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А вот клиент может получать сообщение при создании заказа бронирования, как подтверждение проделанной операции.</a:t>
            </a:r>
          </a:p>
        </p:txBody>
      </p:sp>
      <p:pic>
        <p:nvPicPr>
          <p:cNvPr id="50" name="Picture 2" descr="C:\Users\Apple\Desktop\1855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056000" y="2636912"/>
            <a:ext cx="1836000" cy="380480"/>
            <a:chOff x="7056000" y="3104964"/>
            <a:chExt cx="1836000" cy="380480"/>
          </a:xfrm>
        </p:grpSpPr>
        <p:sp>
          <p:nvSpPr>
            <p:cNvPr id="45" name="TextBox 44"/>
            <p:cNvSpPr txBox="1"/>
            <p:nvPr/>
          </p:nvSpPr>
          <p:spPr>
            <a:xfrm>
              <a:off x="7056000" y="3104964"/>
              <a:ext cx="1836000" cy="380480"/>
            </a:xfrm>
            <a:prstGeom prst="rect">
              <a:avLst/>
            </a:prstGeom>
            <a:solidFill>
              <a:srgbClr val="F6F48C"/>
            </a:solidFill>
          </p:spPr>
          <p:txBody>
            <a:bodyPr wrap="square" lIns="36000" tIns="36000" rIns="0" bIns="36000" rtlCol="0">
              <a:spAutoFit/>
            </a:bodyPr>
            <a:lstStyle/>
            <a:p>
              <a:pPr defTabSz="361950">
                <a:tabLst>
                  <a:tab pos="177800" algn="l"/>
                </a:tabLst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</a:t>
              </a: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свободный стол</a:t>
              </a:r>
            </a:p>
            <a:p>
              <a:pPr defTabSz="361950">
                <a:tabLst>
                  <a:tab pos="177800" algn="l"/>
                </a:tabLst>
              </a:pPr>
              <a:r>
                <a:rPr lang="ru-RU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	с заказом или открытой бронью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7101126" y="3176972"/>
              <a:ext cx="108000" cy="108000"/>
            </a:xfrm>
            <a:prstGeom prst="rect">
              <a:avLst/>
            </a:prstGeom>
            <a:solidFill>
              <a:srgbClr val="3ECE45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7101126" y="3327737"/>
              <a:ext cx="108000" cy="1080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056000" y="305839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>
              <a:tabLst>
                <a:tab pos="17780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 ввод данных о брони</a:t>
            </a:r>
          </a:p>
        </p:txBody>
      </p:sp>
      <p:pic>
        <p:nvPicPr>
          <p:cNvPr id="5123" name="Picture 3" descr="D:\ReadME\Вебинары, доки, мануалы\РестАрт 3\Презенташки\Мет_новыйзаказ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111020"/>
            <a:ext cx="468000" cy="1213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7056000" y="3346425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>
              <a:tabLst>
                <a:tab pos="45085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ввод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предзаказа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56000" y="409326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>
              <a:tabLst>
                <a:tab pos="45085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ввод предоплаты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56000" y="3850481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>
              <a:tabLst>
                <a:tab pos="45085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сообщ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-е о будущей брони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59999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7057306" y="359845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449263">
              <a:tabLst>
                <a:tab pos="450850" algn="l"/>
              </a:tabLs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добавление услуги</a:t>
            </a:r>
          </a:p>
        </p:txBody>
      </p:sp>
      <p:pic>
        <p:nvPicPr>
          <p:cNvPr id="5126" name="Picture 6" descr="D:\ReadME\Вебинары, доки, мануалы\РестАрт 3\Презенташки\Мет_аванс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132487"/>
            <a:ext cx="468000" cy="1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ReadME\Вебинары, доки, мануалы\РестАрт 3\Презенташки\Мет_услуг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637646"/>
            <a:ext cx="468000" cy="14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ReadME\Вебинары, доки, мануалы\РестАрт 3\Презенташки\Мет_уведомлениепользователей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890231"/>
            <a:ext cx="468000" cy="14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ReadME\Вебинары, доки, мануалы\РестАрт 3\Презенташки\Мет_составзаказа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387847"/>
            <a:ext cx="468000" cy="14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зон обслуживания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63244" y="3459484"/>
            <a:ext cx="2224800" cy="525600"/>
          </a:xfrm>
          <a:prstGeom prst="actionButtonBlank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1968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60000" y="3254205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364872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000" y="3637646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2880000" y="5975992"/>
            <a:ext cx="60130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Расширение</a:t>
            </a:r>
            <a:r>
              <a:rPr lang="uk-UA" sz="1200" b="1" dirty="0">
                <a:solidFill>
                  <a:srgbClr val="009AD9"/>
                </a:solidFill>
                <a:latin typeface="Arial Narrow" pitchFamily="34" charset="0"/>
              </a:rPr>
              <a:t> </a:t>
            </a:r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рабочих мест производится за счет приобретения дополнительных </a:t>
            </a:r>
            <a:r>
              <a:rPr lang="uk-UA" sz="1200" b="1" dirty="0" err="1" smtClean="0">
                <a:solidFill>
                  <a:srgbClr val="009AD9"/>
                </a:solidFill>
                <a:latin typeface="Arial Narrow" pitchFamily="34" charset="0"/>
              </a:rPr>
              <a:t>лицензий</a:t>
            </a:r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 «</a:t>
            </a:r>
            <a:r>
              <a:rPr lang="uk-UA" sz="1200" b="1" dirty="0" err="1" smtClean="0">
                <a:solidFill>
                  <a:srgbClr val="009AD9"/>
                </a:solidFill>
                <a:latin typeface="Arial Narrow" pitchFamily="34" charset="0"/>
              </a:rPr>
              <a:t>РестАрт:Фаст-фуд</a:t>
            </a:r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» </a:t>
            </a:r>
            <a:r>
              <a:rPr lang="uk-UA" sz="1200" b="1" dirty="0" err="1" smtClean="0">
                <a:solidFill>
                  <a:srgbClr val="009AD9"/>
                </a:solidFill>
                <a:latin typeface="Arial Narrow" pitchFamily="34" charset="0"/>
              </a:rPr>
              <a:t>или</a:t>
            </a:r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 «РестАрт:Кассир»</a:t>
            </a:r>
            <a:endParaRPr lang="ru-RU" sz="1200" b="1" dirty="0" smtClean="0">
              <a:solidFill>
                <a:srgbClr val="009AD9"/>
              </a:solidFill>
              <a:latin typeface="Arial Narrow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Метрдотель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0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9" descr="C:\Users\Apple\Desktop\254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67600"/>
            <a:ext cx="27613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naa.RARUS-SEV\Dropbox\25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48" y="1731039"/>
            <a:ext cx="557866" cy="5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245200" y="1592796"/>
            <a:ext cx="945985" cy="841024"/>
            <a:chOff x="4814501" y="1839999"/>
            <a:chExt cx="945985" cy="841024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814501" y="1839999"/>
              <a:ext cx="945985" cy="841024"/>
              <a:chOff x="4814501" y="1839999"/>
              <a:chExt cx="945985" cy="841024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4814501" y="1839999"/>
                <a:ext cx="629479" cy="841024"/>
                <a:chOff x="4814501" y="1839999"/>
                <a:chExt cx="629479" cy="841024"/>
              </a:xfrm>
            </p:grpSpPr>
            <p:grpSp>
              <p:nvGrpSpPr>
                <p:cNvPr id="61" name="Группа 60"/>
                <p:cNvGrpSpPr/>
                <p:nvPr/>
              </p:nvGrpSpPr>
              <p:grpSpPr>
                <a:xfrm>
                  <a:off x="4814501" y="1839999"/>
                  <a:ext cx="629479" cy="574852"/>
                  <a:chOff x="4449513" y="1873276"/>
                  <a:chExt cx="629479" cy="574852"/>
                </a:xfrm>
              </p:grpSpPr>
              <p:pic>
                <p:nvPicPr>
                  <p:cNvPr id="63" name="Picture 15" descr="C:\Users\Apple\Desktop\20769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49513" y="2180094"/>
                    <a:ext cx="256032" cy="2680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4" name="Picture 17" descr="C:\Users\Apple\Desktop\1721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805"/>
                  <a:stretch/>
                </p:blipFill>
                <p:spPr bwMode="auto">
                  <a:xfrm>
                    <a:off x="4771087" y="1873276"/>
                    <a:ext cx="307905" cy="27771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2" name="Picture 3" descr="C:\Users\Apple\Dropbox\24784.pn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31" t="16462" b="28016"/>
                <a:stretch/>
              </p:blipFill>
              <p:spPr bwMode="auto">
                <a:xfrm>
                  <a:off x="5139761" y="2424982"/>
                  <a:ext cx="300531" cy="256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0" name="Picture 2" descr="C:\Users\Apple\Dropbox\24611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504" y="2129393"/>
                <a:ext cx="263982" cy="263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088339" y="2097986"/>
              <a:ext cx="402580" cy="326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4539942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:\Users\Apple\Dropbox\2076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99" y="4562923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509746" y="4296364"/>
            <a:ext cx="1032462" cy="240806"/>
            <a:chOff x="3420009" y="3623400"/>
            <a:chExt cx="1032462" cy="240806"/>
          </a:xfrm>
        </p:grpSpPr>
        <p:pic>
          <p:nvPicPr>
            <p:cNvPr id="74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221781" y="3656136"/>
              <a:ext cx="230690" cy="20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594" y="3623400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861" y="3625012"/>
              <a:ext cx="196388" cy="1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3420009" y="3644031"/>
              <a:ext cx="225507" cy="19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3" descr="C:\Users\Apple\Desktop\34320б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35856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3059832" y="2744924"/>
            <a:ext cx="5832648" cy="0"/>
          </a:xfrm>
          <a:prstGeom prst="line">
            <a:avLst/>
          </a:prstGeom>
          <a:ln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059832" y="4165598"/>
            <a:ext cx="5832648" cy="0"/>
          </a:xfrm>
          <a:prstGeom prst="line">
            <a:avLst/>
          </a:prstGeom>
          <a:ln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888646" y="2456892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34400" y="522494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632000" y="2456892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6" name="Объект 2"/>
          <p:cNvSpPr txBox="1">
            <a:spLocks/>
          </p:cNvSpPr>
          <p:nvPr/>
        </p:nvSpPr>
        <p:spPr>
          <a:xfrm>
            <a:off x="7056000" y="2852936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хостес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доставка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и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админ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. БД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632000" y="554859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518800" y="5610145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566578" y="522494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816000" y="5610145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055776" y="1649718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102" name="Плюс 101"/>
          <p:cNvSpPr/>
          <p:nvPr/>
        </p:nvSpPr>
        <p:spPr>
          <a:xfrm>
            <a:off x="4712699" y="188103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люс 102"/>
          <p:cNvSpPr/>
          <p:nvPr/>
        </p:nvSpPr>
        <p:spPr>
          <a:xfrm>
            <a:off x="4793835" y="4689140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Равно 103"/>
          <p:cNvSpPr/>
          <p:nvPr/>
        </p:nvSpPr>
        <p:spPr>
          <a:xfrm>
            <a:off x="6522744" y="1923307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5" name="Равно 104"/>
          <p:cNvSpPr/>
          <p:nvPr/>
        </p:nvSpPr>
        <p:spPr>
          <a:xfrm>
            <a:off x="6441831" y="4732002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6" name="Объект 2"/>
          <p:cNvSpPr txBox="1">
            <a:spLocks/>
          </p:cNvSpPr>
          <p:nvPr/>
        </p:nvSpPr>
        <p:spPr>
          <a:xfrm>
            <a:off x="7057088" y="4387055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официант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метрдотель\ доставка и </a:t>
            </a:r>
            <a:r>
              <a:rPr 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дминистратор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БД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632000" y="3837169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08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735253" y="2968850"/>
            <a:ext cx="715086" cy="6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люс 108"/>
          <p:cNvSpPr/>
          <p:nvPr/>
        </p:nvSpPr>
        <p:spPr>
          <a:xfrm>
            <a:off x="4793835" y="332124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Равно 109"/>
          <p:cNvSpPr/>
          <p:nvPr/>
        </p:nvSpPr>
        <p:spPr>
          <a:xfrm>
            <a:off x="6441831" y="3363129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1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2888940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/>
          <p:cNvSpPr txBox="1"/>
          <p:nvPr/>
        </p:nvSpPr>
        <p:spPr>
          <a:xfrm>
            <a:off x="5234400" y="3573943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518800" y="3959143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564000" y="3574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Фаст-фуд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816000" y="3960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3822642" y="2780928"/>
            <a:ext cx="483877" cy="240806"/>
            <a:chOff x="3968594" y="3623400"/>
            <a:chExt cx="483877" cy="240806"/>
          </a:xfrm>
        </p:grpSpPr>
        <p:pic>
          <p:nvPicPr>
            <p:cNvPr id="117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221781" y="3656136"/>
              <a:ext cx="230690" cy="20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594" y="3623400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23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056000" y="3140968"/>
            <a:ext cx="1836000" cy="106873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«РестАрт: ДДС» позволяет работать с блоком: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5. Депозитные карты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92075"/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Также необходима лицензия для АРМ Фаст-фуд или АРМ Кассир</a:t>
            </a:r>
          </a:p>
        </p:txBody>
      </p:sp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Нашивка 18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880000" y="4428000"/>
            <a:ext cx="60117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Из-за высокой конкуренции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сейчас недостаточно качественно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обслуживать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 вкусно кормить. Для ресторатора необходимо иметь представление о реальном покупателе, чтобы создавать более гибкие системы лояльности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стимулировать клиента вернуться в ресторан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Для ведения такой клиентской базы гостям раздают анкеты и карточки (скидочные или балансные).</a:t>
            </a:r>
          </a:p>
          <a:p>
            <a:pPr algn="just" defTabSz="361950"/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200" b="1" dirty="0">
                <a:solidFill>
                  <a:prstClr val="white">
                    <a:lumMod val="50000"/>
                  </a:prstClr>
                </a:solidFill>
              </a:rPr>
              <a:t>АРМ Депозитные карты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предназначен для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работы с базой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дебетовых и кредитовых карт во фронте.</a:t>
            </a:r>
          </a:p>
          <a:p>
            <a:pPr algn="just" defTabSz="361950"/>
            <a:endParaRPr lang="ru-RU" sz="1200" b="1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</a:rPr>
              <a:t>*для создания и настройки балансных и бонусных карт нужен модуль </a:t>
            </a:r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  <a:hlinkClick r:id="rId7" action="ppaction://hlinksldjump"/>
              </a:rPr>
              <a:t>«</a:t>
            </a:r>
            <a:r>
              <a:rPr lang="ru-RU" sz="1000" dirty="0" err="1" smtClean="0">
                <a:solidFill>
                  <a:prstClr val="white">
                    <a:lumMod val="50000"/>
                  </a:prstClr>
                </a:solidFill>
                <a:hlinkClick r:id="rId7" action="ppaction://hlinksldjump"/>
              </a:rPr>
              <a:t>РестАрт:Администратор</a:t>
            </a:r>
            <a:r>
              <a:rPr lang="ru-RU" sz="1000" dirty="0" smtClean="0">
                <a:solidFill>
                  <a:prstClr val="white">
                    <a:lumMod val="50000"/>
                  </a:prstClr>
                </a:solidFill>
                <a:hlinkClick r:id="rId7" action="ppaction://hlinksldjump"/>
              </a:rPr>
              <a:t> ДДС»</a:t>
            </a:r>
            <a:endParaRPr lang="uk-UA" sz="1000" dirty="0">
              <a:solidFill>
                <a:srgbClr val="C00000"/>
              </a:solidFill>
            </a:endParaRPr>
          </a:p>
        </p:txBody>
      </p:sp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Picture 2" descr="C:\Users\Apple\Dropbox\234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056000" y="1620000"/>
            <a:ext cx="1836000" cy="1376513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</a:t>
            </a:r>
          </a:p>
          <a:p>
            <a:pPr marL="92075"/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Предназначен для: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реализации схемы «карта на входе»</a:t>
            </a:r>
          </a:p>
          <a:p>
            <a:pPr marL="1746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едения базы клиентов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работа с картами всех типов</a:t>
            </a:r>
          </a:p>
        </p:txBody>
      </p:sp>
      <p:sp>
        <p:nvSpPr>
          <p:cNvPr id="34" name="TextBox 33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5" name="Picture 15" descr="C:\Users\Apple\Desktop\20769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C:\Users\Apple\Desktop\1785.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pple\Desktop\4287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600000" cy="20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Позиционирование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Автоматизация предприятий любого типа, 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концепции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масштаба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120818" y="1304844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075473" y="2699545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267744" y="3537012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27584" y="3645024"/>
            <a:ext cx="21602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398392" y="2588766"/>
            <a:ext cx="3549872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одиночные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сетевые </a:t>
            </a: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рестораны и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кафе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с полным или частичным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обслуживанием, </a:t>
            </a:r>
            <a:r>
              <a:rPr lang="ru-RU" sz="1200" b="1" dirty="0" err="1" smtClean="0">
                <a:solidFill>
                  <a:srgbClr val="5F5F5F"/>
                </a:solidFill>
                <a:cs typeface="Angsana New" pitchFamily="18" charset="-34"/>
              </a:rPr>
              <a:t>антикафе</a:t>
            </a:r>
            <a:endParaRPr lang="ru-RU" sz="1200" b="1" dirty="0">
              <a:solidFill>
                <a:srgbClr val="5F5F5F"/>
              </a:solidFill>
              <a:latin typeface="Arial Black" pitchFamily="34" charset="0"/>
              <a:cs typeface="Angsana New" pitchFamily="18" charset="-34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399509" y="1194065"/>
            <a:ext cx="2677357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предприятия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быстрого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питания:  street-food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,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fast-food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,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fast-casual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37421" y="3930289"/>
            <a:ext cx="3275578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рестораны, бары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 кафе в составе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 гостиничных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развлекательных комплексов 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35524" y="3426233"/>
            <a:ext cx="3132700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столовые </a:t>
            </a:r>
            <a:r>
              <a:rPr lang="ru-RU" sz="1200" b="1" dirty="0">
                <a:solidFill>
                  <a:srgbClr val="5F5F5F"/>
                </a:solidFill>
                <a:cs typeface="Angsana New" pitchFamily="18" charset="-34"/>
              </a:rPr>
              <a:t>и </a:t>
            </a:r>
            <a:r>
              <a:rPr lang="ru-RU" sz="1200" b="1" dirty="0" smtClean="0">
                <a:solidFill>
                  <a:srgbClr val="5F5F5F"/>
                </a:solidFill>
                <a:cs typeface="Angsana New" pitchFamily="18" charset="-34"/>
              </a:rPr>
              <a:t>буфеты                                            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 предприятиях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или комбинатах питания 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6300192" y="671975"/>
            <a:ext cx="1440000" cy="144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7092280" y="2349040"/>
            <a:ext cx="1440000" cy="144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5652120" y="3861208"/>
            <a:ext cx="1440000" cy="144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3563888" y="4293256"/>
            <a:ext cx="1440000" cy="1440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Управляющая кнопка: настраиваемая 2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1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056000" y="3966679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абота с кассой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6000" y="3689456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создание новой карты</a:t>
            </a:r>
          </a:p>
        </p:txBody>
      </p:sp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5" name="Нашивка 34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997" y="4603962"/>
            <a:ext cx="55764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После считывания карты или ввода кода карты вручную во фронте отображается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о владельце карты и её параметры, ограничения, транзакции и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балансность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indent="358775"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АРМ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депозитных карт может использоваться, например,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 схеме обслуживания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Карта на входе»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Когда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приходит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гость, кассир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 входе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активирует карту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или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её аналог. Клиент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сразу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пополнить счёт или взять кредит. Далее все расчёты в заведении осуществляются по этой карте. При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необходимости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можно добавить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денег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 Перед уходом клиент отдаёт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карту, и кассир производит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окончательный расчёт: может как принять оплату, так и вернуть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остаток. Далее карточка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быть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снова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активирована и выдана очередному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посетителю.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6000" y="1620000"/>
            <a:ext cx="1836000" cy="177238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операции: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сервера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читывание кода карты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ввод кода карты вручную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активация карты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деактивация карты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внесение \ изъятие суммы на карту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просмотр транзакций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отчёта по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транзакциям</a:t>
            </a:r>
          </a:p>
        </p:txBody>
      </p:sp>
      <p:pic>
        <p:nvPicPr>
          <p:cNvPr id="33" name="Picture 15" descr="C:\Users\Apple\Desktop\20769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pple\Desktop\2347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68400"/>
            <a:ext cx="396000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ReadME\Вебинары, доки, мануалы\РестАрт 3\Презенташки\Деп_основной режим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056000" y="3412234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поиск карты по коду</a:t>
            </a:r>
          </a:p>
        </p:txBody>
      </p:sp>
      <p:pic>
        <p:nvPicPr>
          <p:cNvPr id="7171" name="КнНоваякарта" descr="D:\ReadME\Вебинары, доки, мануалы\РестАрт 3\Презенташки\Деп_кнопка_новаякарт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705551"/>
            <a:ext cx="480698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КнПоиск" descr="D:\ReadME\Вебинары, доки, мануалы\РестАрт 3\Презенташки\Деп_кнопка_поиск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427935"/>
            <a:ext cx="519809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КнСервис" descr="D:\ReadME\Вебинары, доки, мануалы\РестАрт 3\Презенташки\Деп_кнопка_серви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982774"/>
            <a:ext cx="47822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СкринНоваякарта" descr="D:\ReadME\Вебинары, доки, мануалы\РестАрт 3\Презенташки\Деп_основной режим_новаякарта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СкринПоиск" descr="D:\ReadME\Вебинары, доки, мануалы\РестАрт 3\Презенташки\Деп_основной режим_поиск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6000" y="1620000"/>
            <a:ext cx="1836000" cy="1756992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операции: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выбор кассы ККМ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денежным ящиком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внесение\изъятие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кассовых отчётов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закрытие смены ФРа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закрытие смены авторизатора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остатка по карте</a:t>
            </a:r>
          </a:p>
          <a:p>
            <a:pPr marL="263525" indent="-17145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  платёжным терминалом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6000" y="3812790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41338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режим транзакций</a:t>
            </a:r>
          </a:p>
        </p:txBody>
      </p:sp>
      <p:pic>
        <p:nvPicPr>
          <p:cNvPr id="41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pple\Desktop\20769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3565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ReadME\Вебинары, доки, мануалы\РестАрт 3\Презенташки\Деп_сервисныйрежим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75997" y="4603962"/>
            <a:ext cx="55764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После считывания карты или ввода кода карты вручную во фронте отображается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о владельце карты и её параметры, ограничения, транзакции и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балансность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indent="358775"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АРМ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депозитных карт может использоваться, например,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 схеме обслуживания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Карта на входе»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Когда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приходит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гость, кассир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 входе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активирует карту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или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её аналог. Клиент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сразу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пополнить счёт или взять кредит. Далее все расчёты в заведении осуществляются по этой карте. При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необходимости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можно добавить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денег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счёт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 Перед уходом клиент отдаёт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карту, и кассир производит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окончательный расчёт: может как принять оплату, так и вернуть</a:t>
            </a:r>
            <a:r>
              <a:rPr lang="ru-RU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остаток. Далее карточка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может быть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снова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активирована и выдана очередному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посетителю.</a:t>
            </a:r>
          </a:p>
        </p:txBody>
      </p:sp>
      <p:pic>
        <p:nvPicPr>
          <p:cNvPr id="8195" name="Picture 3" descr="D:\ReadME\Вебинары, доки, мануалы\РестАрт 3\Презенташки\Деп_кнопка_транзакции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905830"/>
            <a:ext cx="474336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Основной режим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Депозитные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Сервисный режим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2" descr="C:\Users\Apple\Dropbox\234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4" y="2769910"/>
            <a:ext cx="396000" cy="3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Picture 15" descr="C:\Users\Apple\Desktop\20769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5" y="3273807"/>
            <a:ext cx="332317" cy="3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80000" y="597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АРМа Депозитных карт производится за счёт приобретения дополнительных лицензий «РестАрт: Депозитные карты» при наличии доступа к фронту</a:t>
            </a:r>
          </a:p>
        </p:txBody>
      </p:sp>
      <p:pic>
        <p:nvPicPr>
          <p:cNvPr id="60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284878" y="839978"/>
            <a:ext cx="518251" cy="3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3686437" y="1829147"/>
            <a:ext cx="756288" cy="4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25591" y="1592796"/>
            <a:ext cx="87797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1BC812"/>
                </a:solidFill>
                <a:latin typeface="Arial Narrow" pitchFamily="34" charset="0"/>
              </a:rPr>
              <a:t>Карта на входе</a:t>
            </a:r>
          </a:p>
        </p:txBody>
      </p:sp>
      <p:pic>
        <p:nvPicPr>
          <p:cNvPr id="63" name="Picture 3" descr="C:\Users\Apple\Desktop\34320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3616268" y="2764016"/>
            <a:ext cx="487680" cy="3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pple\Dropbox\214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Apple\Dropbox\20769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99" y="4562923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" name="Прямая соединительная линия 107"/>
          <p:cNvCxnSpPr/>
          <p:nvPr/>
        </p:nvCxnSpPr>
        <p:spPr>
          <a:xfrm>
            <a:off x="3059832" y="2744924"/>
            <a:ext cx="583264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3059832" y="4165598"/>
            <a:ext cx="583264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716000" y="2456892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234400" y="5364000"/>
            <a:ext cx="9960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ДДС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632000" y="2456892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3" name="Объект 2"/>
          <p:cNvSpPr txBox="1">
            <a:spLocks/>
          </p:cNvSpPr>
          <p:nvPr/>
        </p:nvSpPr>
        <p:spPr>
          <a:xfrm>
            <a:off x="7056000" y="2852936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хостес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доставка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и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админ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. БД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632000" y="554859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518800" y="5610145"/>
            <a:ext cx="4573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6578" y="522494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816000" y="5610145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055776" y="1649718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119" name="Плюс 118"/>
          <p:cNvSpPr/>
          <p:nvPr/>
        </p:nvSpPr>
        <p:spPr>
          <a:xfrm>
            <a:off x="4712699" y="188103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Плюс 119"/>
          <p:cNvSpPr/>
          <p:nvPr/>
        </p:nvSpPr>
        <p:spPr>
          <a:xfrm>
            <a:off x="4793835" y="4689140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Равно 120"/>
          <p:cNvSpPr/>
          <p:nvPr/>
        </p:nvSpPr>
        <p:spPr>
          <a:xfrm>
            <a:off x="6522744" y="1923307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2" name="Равно 121"/>
          <p:cNvSpPr/>
          <p:nvPr/>
        </p:nvSpPr>
        <p:spPr>
          <a:xfrm>
            <a:off x="6441831" y="4732002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3" name="Объект 2"/>
          <p:cNvSpPr txBox="1">
            <a:spLocks/>
          </p:cNvSpPr>
          <p:nvPr/>
        </p:nvSpPr>
        <p:spPr>
          <a:xfrm>
            <a:off x="7057088" y="4387055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официант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метрдотель\ доставка и </a:t>
            </a:r>
            <a:r>
              <a:rPr 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дминистратор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БД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632000" y="3837169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25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735253" y="2968850"/>
            <a:ext cx="715086" cy="6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Плюс 125"/>
          <p:cNvSpPr/>
          <p:nvPr/>
        </p:nvSpPr>
        <p:spPr>
          <a:xfrm>
            <a:off x="4793835" y="332124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Равно 126"/>
          <p:cNvSpPr/>
          <p:nvPr/>
        </p:nvSpPr>
        <p:spPr>
          <a:xfrm>
            <a:off x="6441831" y="3363129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234400" y="3708000"/>
            <a:ext cx="9960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ДДС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18800" y="3959143"/>
            <a:ext cx="4573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564000" y="3574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Фаст-фуд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816000" y="3960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34" name="Picture 17" descr="C:\Users\Apple\Desktop\17210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/>
        </p:blipFill>
        <p:spPr bwMode="auto">
          <a:xfrm>
            <a:off x="4197294" y="2813663"/>
            <a:ext cx="230690" cy="2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9" descr="C:\Users\Apple\Desktop\25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8" y="2837892"/>
            <a:ext cx="152962" cy="1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Группа 135"/>
          <p:cNvGrpSpPr/>
          <p:nvPr/>
        </p:nvGrpSpPr>
        <p:grpSpPr>
          <a:xfrm>
            <a:off x="5245200" y="1592796"/>
            <a:ext cx="945985" cy="841024"/>
            <a:chOff x="4814501" y="1839999"/>
            <a:chExt cx="945985" cy="841024"/>
          </a:xfrm>
        </p:grpSpPr>
        <p:grpSp>
          <p:nvGrpSpPr>
            <p:cNvPr id="137" name="Группа 136"/>
            <p:cNvGrpSpPr/>
            <p:nvPr/>
          </p:nvGrpSpPr>
          <p:grpSpPr>
            <a:xfrm>
              <a:off x="4814501" y="1839999"/>
              <a:ext cx="945985" cy="841024"/>
              <a:chOff x="4814501" y="1839999"/>
              <a:chExt cx="945985" cy="841024"/>
            </a:xfrm>
          </p:grpSpPr>
          <p:grpSp>
            <p:nvGrpSpPr>
              <p:cNvPr id="139" name="Группа 138"/>
              <p:cNvGrpSpPr/>
              <p:nvPr/>
            </p:nvGrpSpPr>
            <p:grpSpPr>
              <a:xfrm>
                <a:off x="4814501" y="1839999"/>
                <a:ext cx="629479" cy="841024"/>
                <a:chOff x="4814501" y="1839999"/>
                <a:chExt cx="629479" cy="841024"/>
              </a:xfrm>
            </p:grpSpPr>
            <p:grpSp>
              <p:nvGrpSpPr>
                <p:cNvPr id="141" name="Группа 140"/>
                <p:cNvGrpSpPr/>
                <p:nvPr/>
              </p:nvGrpSpPr>
              <p:grpSpPr>
                <a:xfrm>
                  <a:off x="4814501" y="1839999"/>
                  <a:ext cx="629479" cy="574852"/>
                  <a:chOff x="4449513" y="1873276"/>
                  <a:chExt cx="629479" cy="574852"/>
                </a:xfrm>
              </p:grpSpPr>
              <p:pic>
                <p:nvPicPr>
                  <p:cNvPr id="143" name="Picture 15" descr="C:\Users\Apple\Desktop\20769.png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49513" y="2180094"/>
                    <a:ext cx="256032" cy="2680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4" name="Picture 17" descr="C:\Users\Apple\Desktop\1721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805"/>
                  <a:stretch/>
                </p:blipFill>
                <p:spPr bwMode="auto">
                  <a:xfrm>
                    <a:off x="4771087" y="1873276"/>
                    <a:ext cx="307905" cy="27771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42" name="Picture 3" descr="C:\Users\Apple\Dropbox\24784.png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31" t="16462" b="28016"/>
                <a:stretch/>
              </p:blipFill>
              <p:spPr bwMode="auto">
                <a:xfrm>
                  <a:off x="5139761" y="2424982"/>
                  <a:ext cx="300531" cy="256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40" name="Picture 2" descr="C:\Users\Apple\Dropbox\24611.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504" y="2129393"/>
                <a:ext cx="263982" cy="263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8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088339" y="2097986"/>
              <a:ext cx="402580" cy="326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3444665" y="4279452"/>
            <a:ext cx="1239831" cy="307365"/>
            <a:chOff x="3302377" y="4279452"/>
            <a:chExt cx="1239831" cy="307365"/>
          </a:xfrm>
        </p:grpSpPr>
        <p:pic>
          <p:nvPicPr>
            <p:cNvPr id="104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311518" y="4329099"/>
              <a:ext cx="230690" cy="20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05" y="4353328"/>
              <a:ext cx="152962" cy="159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866" y="4334940"/>
              <a:ext cx="196388" cy="1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3302377" y="4337072"/>
              <a:ext cx="225507" cy="19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8" descr="C:\Users\Apple\Desktop\1785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2" b="16452"/>
            <a:stretch/>
          </p:blipFill>
          <p:spPr bwMode="auto">
            <a:xfrm>
              <a:off x="3514535" y="4279452"/>
              <a:ext cx="487680" cy="307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7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5354258" y="3060000"/>
            <a:ext cx="756288" cy="4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8" descr="C:\Users\Apple\Desktop\1785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 b="16452"/>
          <a:stretch/>
        </p:blipFill>
        <p:spPr bwMode="auto">
          <a:xfrm>
            <a:off x="5342582" y="4574237"/>
            <a:ext cx="756288" cy="4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TextBox 148"/>
          <p:cNvSpPr txBox="1"/>
          <p:nvPr/>
        </p:nvSpPr>
        <p:spPr>
          <a:xfrm>
            <a:off x="3564000" y="2298262"/>
            <a:ext cx="9960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ДДС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848400" y="2549405"/>
            <a:ext cx="4573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Модуль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предназначен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для автоматизации работы предприятий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питания,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специализирующихся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на приготовлении и доставке заказанных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блюд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 Например, данным АРМом может пользоваться пиццерия,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принимающая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 телефону заказы на пиццу, готовящая 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доставляющая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клиентам заказанную пиццу.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работы с заказами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доставки для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пользователя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должны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быть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соответствующие права и лицензия «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hlinkClick r:id="rId6" action="ppaction://hlinksldjump"/>
              </a:rPr>
              <a:t>РестАрт:Кассир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» или «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hlinkClick r:id="rId7" action="ppaction://hlinksldjump"/>
              </a:rPr>
              <a:t>РестАрт:Фаст-фуд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». Для организации централизованного приёма заказов доставки и их распределению по точкам производства необходим модуль «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hlinkClick r:id="rId8" action="ppaction://hlinksldjump"/>
              </a:rPr>
              <a:t>РестАрт:Кол-центр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».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6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lenaa.RARUS-SEV\Dropbox\185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8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Picture 2" descr="C:\Users\Apple\Dropbox\3432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hlinkClick r:id="rId12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3" name="Picture 2" descr="C:\Users\Apple\Desktop\17210ю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pple\Desktop\4287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056276" y="1620000"/>
            <a:ext cx="1836812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ператор доставки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курьер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7364" y="2661315"/>
            <a:ext cx="1835724" cy="98755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Входит в состав лицензий: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 «РестАрт: Фаст-фуд»</a:t>
            </a:r>
          </a:p>
          <a:p>
            <a:pPr marL="1746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2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. «РестАрт: Кассир»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3. «РестАрт: Комплексная поставка»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218" name="Picture 2" descr="D:\ReadME\Вебинары, доки, мануалы\РестАрт 3\Презенташки\Дост_стартовое меню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02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9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ашивка 38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56000" y="2176208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баланса карты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56000" y="2578527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отчёта по кассирам и ККМ за смену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56000" y="1620000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indent="-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режим управления кассой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56000" y="3134735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фильтр по заказам</a:t>
            </a:r>
          </a:p>
        </p:txBody>
      </p:sp>
      <p:pic>
        <p:nvPicPr>
          <p:cNvPr id="68" name="Picture 2" descr="C:\Users\Apple\Desktop\17210ю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Apple\Desktop\1855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5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6" name="Picture 2" descr="C:\Users\Apple\Dropbox\3432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hlinkClick r:id="rId11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880000" y="4428000"/>
            <a:ext cx="6011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верхней части формы отображаются заказы, которые уже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были созданы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ещё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распределены по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курьерам. 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остальной части формы приводится построчный перечень всех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у которых есть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незавершённые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заказы. Справа от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имён курьеров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отображаются все назначенные для них заказы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 базой клиентов работать легко: форма карточки настраивается вручную, лишние поля можно убрать и добавит ь обязательные для заполнения; интуитивный поиск по всем реквизитам, ведение «черного списка» с примечанием о причине внесения.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Список адресов заполняется вручную или автоматически из КЛАДР. Кроме того модуль взаимодействует с сайтом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hlinkClick r:id="rId13"/>
              </a:rPr>
              <a:t>sms4b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для оповещений о каждой транзакции. </a:t>
            </a:r>
            <a:endParaRPr lang="ru-RU" sz="500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ReadME\Вебинары, доки, мануалы\РестАрт 3\Презенташки\Дост_кнопка_касса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722432"/>
            <a:ext cx="372931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ReadME\Вебинары, доки, мануалы\РестАрт 3\Презенташки\Дост_кнопка_остаток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190484"/>
            <a:ext cx="470448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ReadME\Вебинары, доки, мануалы\РестАрт 3\Презенташки\Дост_кнопка_отчетпокассе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672916"/>
            <a:ext cx="470448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056000" y="3939374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5397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форму редактирования заказа</a:t>
            </a:r>
          </a:p>
        </p:txBody>
      </p:sp>
      <p:pic>
        <p:nvPicPr>
          <p:cNvPr id="10246" name="КнЗаказ" descr="D:\ReadME\Вебинары, доки, мануалы\РестАрт 3\Презенташки\Дост_кнопка_заказ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026688"/>
            <a:ext cx="4393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7056000" y="3537054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арточка гостя</a:t>
            </a:r>
          </a:p>
        </p:txBody>
      </p:sp>
      <p:pic>
        <p:nvPicPr>
          <p:cNvPr id="10247" name="КнКлиент" descr="D:\ReadME\Вебинары, доки, мануалы\РестАрт 3\Презенташки\Дост_кнопка_клиент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558636"/>
            <a:ext cx="448308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КнФильтр" descr="D:\ReadME\Вебинары, доки, мануалы\РестАрт 3\Презенташки\Дост_кнопка_фильтр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00" y="3150000"/>
            <a:ext cx="22939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D:\ReadME\Вебинары, доки, мануалы\РестАрт 3\Презенташки\Дост_кнопка_фильтрнет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00" y="3150000"/>
            <a:ext cx="229392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СкринФильтр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СкринКлиент" descr="D:\ReadME\Вебинары, доки, мануалы\РестАрт 3\Презенташки\Дост_клиент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C:\Users\Apple\Desktop\428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настраиваемая 1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1323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ашивка 28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56000" y="162000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переход в сервисный режим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6000" y="2059642"/>
            <a:ext cx="1836000" cy="344128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выбор ФРа для пробития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чека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6000" y="2616820"/>
            <a:ext cx="1836000" cy="344128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18000" rIns="0" bIns="18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текущее состояние 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денежных счётчиков ФРа</a:t>
            </a:r>
          </a:p>
        </p:txBody>
      </p:sp>
      <p:pic>
        <p:nvPicPr>
          <p:cNvPr id="59" name="Picture 2" descr="C:\Users\Apple\Desktop\17210ю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Apple\Desktop\1855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856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5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6" name="Picture 2" descr="C:\Users\Apple\Dropbox\3432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1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056000" y="3939374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5397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форму редактирования заказа</a:t>
            </a:r>
          </a:p>
        </p:txBody>
      </p:sp>
      <p:pic>
        <p:nvPicPr>
          <p:cNvPr id="68" name="КнЗаказ" descr="D:\ReadME\Вебинары, доки, мануалы\РестАрт 3\Презенташки\Дост_кнопка_заказ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026688"/>
            <a:ext cx="439344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ReadME\Вебинары, доки, мануалы\РестАрт 3\Презенташки\Дост_кнопка_сервис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628800"/>
            <a:ext cx="36547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КнСтатус" descr="D:\ReadME\Вебинары, доки, мануалы\РестАрт 3\Презенташки\Дост_кнопка_статус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682305"/>
            <a:ext cx="36547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СкринСтатус" descr="D:\ReadME\Вебинары, доки, мануалы\РестАрт 3\Презенташки\Дост_статус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055776" y="313560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фильтр по заказам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55776" y="353880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арточка гостя</a:t>
            </a:r>
          </a:p>
        </p:txBody>
      </p:sp>
      <p:pic>
        <p:nvPicPr>
          <p:cNvPr id="71" name="КнКлиент" descr="D:\ReadME\Вебинары, доки, мануалы\РестАрт 3\Презенташки\Дост_кнопка_клиент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76" y="3560400"/>
            <a:ext cx="448308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КнФильтр" descr="D:\ReadME\Вебинары, доки, мануалы\РестАрт 3\Презенташки\Дост_кнопка_фильтр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76" y="3150000"/>
            <a:ext cx="229392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9" descr="D:\ReadME\Вебинары, доки, мануалы\РестАрт 3\Презенташки\Дост_кнопка_фильтрнет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76" y="3150000"/>
            <a:ext cx="229392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СкринФильтр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873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СкринКлиент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873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ReadME\Вебинары, доки, мануалы\РестАрт 3\Презенташки\Дост_кнопка_выбратькассу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132856"/>
            <a:ext cx="376898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880000" y="4428000"/>
            <a:ext cx="6011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верхней части формы отображаются заказы, которые уже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были созданы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но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ещё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распределены по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курьерам. 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остальной части формы приводится построчный перечень всех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курьеров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, у которых есть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незавершённые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заказы. Справа от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имён курьеров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отображаются все назначенные для них заказы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 базой клиентов работать легко: форма карточки настраивается вручную, лишние поля можно убрать и добавит ь обязательные для заполнения; интуитивный поиск по всем реквизитам, ведение «черного списка» с примечанием о причине внесения.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Список адресов заполняется вручную или автоматически из КЛАДР. Кроме того модуль взаимодействует с сайтом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hlinkClick r:id="rId25"/>
              </a:rPr>
              <a:t>sms4b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для оповещений о каждой транзакции. </a:t>
            </a:r>
            <a:endParaRPr lang="ru-RU" sz="500" dirty="0" smtClean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СкринФормазаказа" descr="D:\ReadME\Вебинары, доки, мануалы\РестАрт 3\Презенташки\Дост_формаредактированиязаказ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7056000" y="3939374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перевод заказа в состояние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«Отправлен»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56000" y="3435753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перечня всех блюд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заказа и примечаний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056000" y="2932134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сумма купюр, которыми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рассчитается клиент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56000" y="161823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модификация формы заказа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056000" y="2428515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срок приготовления и</a:t>
            </a:r>
          </a:p>
          <a:p>
            <a:pPr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доставки заказа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56000" y="1968847"/>
            <a:ext cx="1836000" cy="335646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defTabSz="361950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назначение курьера</a:t>
            </a:r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56" descr="C:\Users\Apple\Desktop\428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настраиваемая 2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" name="Picture 77" descr="C:\Users\alenaa.RARUS-SEV\Dropbox\185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Нашивка 32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" name="Picture 2" descr="C:\Users\Apple\Desktop\17210ю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СкринЛисткомплектацииифон"/>
          <p:cNvGrpSpPr/>
          <p:nvPr/>
        </p:nvGrpSpPr>
        <p:grpSpPr>
          <a:xfrm>
            <a:off x="3240000" y="1511883"/>
            <a:ext cx="3600000" cy="2925229"/>
            <a:chOff x="3240000" y="1511883"/>
            <a:chExt cx="3600000" cy="2925229"/>
          </a:xfrm>
        </p:grpSpPr>
        <p:pic>
          <p:nvPicPr>
            <p:cNvPr id="12299" name="ПрозрачныйФон" descr="D:\ReadME\Вебинары, доки, мануалы\РестАрт 3\Презенташки\Прозрачный фон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00" y="1620000"/>
              <a:ext cx="3600000" cy="269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СкринЛистКомплектации"/>
            <p:cNvGrpSpPr/>
            <p:nvPr/>
          </p:nvGrpSpPr>
          <p:grpSpPr>
            <a:xfrm>
              <a:off x="4139952" y="1511883"/>
              <a:ext cx="1606889" cy="2925229"/>
              <a:chOff x="4139952" y="1511883"/>
              <a:chExt cx="1606889" cy="2925229"/>
            </a:xfrm>
          </p:grpSpPr>
          <p:grpSp>
            <p:nvGrpSpPr>
              <p:cNvPr id="34" name="ЛистКомплектации"/>
              <p:cNvGrpSpPr/>
              <p:nvPr/>
            </p:nvGrpSpPr>
            <p:grpSpPr>
              <a:xfrm>
                <a:off x="4139952" y="1524029"/>
                <a:ext cx="1600056" cy="2913083"/>
                <a:chOff x="4340096" y="1762305"/>
                <a:chExt cx="1600056" cy="2913083"/>
              </a:xfrm>
              <a:effectLst/>
            </p:grpSpPr>
            <p:sp>
              <p:nvSpPr>
                <p:cNvPr id="19" name="Загнутый угол 18"/>
                <p:cNvSpPr/>
                <p:nvPr/>
              </p:nvSpPr>
              <p:spPr>
                <a:xfrm>
                  <a:off x="4340096" y="1762305"/>
                  <a:ext cx="1600056" cy="2913083"/>
                </a:xfrm>
                <a:prstGeom prst="foldedCorner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4393168" y="1795926"/>
                  <a:ext cx="1493912" cy="26314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500" dirty="0"/>
                    <a:t>------------ЛИСТ КОМПЛЕКТАЦИИ-----------</a:t>
                  </a:r>
                </a:p>
                <a:p>
                  <a:r>
                    <a:rPr lang="ru-RU" sz="500" dirty="0"/>
                    <a:t>                 </a:t>
                  </a:r>
                  <a:r>
                    <a:rPr lang="ru-RU" sz="500" dirty="0" smtClean="0"/>
                    <a:t>           </a:t>
                  </a:r>
                  <a:r>
                    <a:rPr lang="ru-RU" sz="500" dirty="0" err="1" smtClean="0"/>
                    <a:t>Фуд</a:t>
                  </a:r>
                  <a:r>
                    <a:rPr lang="ru-RU" sz="500" dirty="0" smtClean="0"/>
                    <a:t>-корт                 </a:t>
                  </a:r>
                  <a:endParaRPr lang="ru-RU" sz="500" dirty="0"/>
                </a:p>
                <a:p>
                  <a:r>
                    <a:rPr lang="ru-RU" sz="500" dirty="0"/>
                    <a:t>Заказ </a:t>
                  </a:r>
                  <a:r>
                    <a:rPr lang="ru-RU" sz="500" dirty="0" smtClean="0"/>
                    <a:t>№18112                              </a:t>
                  </a:r>
                  <a:endParaRPr lang="ru-RU" sz="500" dirty="0"/>
                </a:p>
                <a:p>
                  <a:r>
                    <a:rPr lang="ru-RU" sz="500" dirty="0"/>
                    <a:t>Менеджер: Администратор РестАрт         </a:t>
                  </a:r>
                </a:p>
                <a:p>
                  <a:r>
                    <a:rPr lang="ru-RU" sz="500" dirty="0"/>
                    <a:t>Курьер: </a:t>
                  </a:r>
                  <a:r>
                    <a:rPr lang="ru-RU" sz="500" dirty="0" smtClean="0"/>
                    <a:t>Ильдар                                </a:t>
                  </a:r>
                  <a:endParaRPr lang="ru-RU" sz="500" dirty="0"/>
                </a:p>
                <a:p>
                  <a:r>
                    <a:rPr lang="ru-RU" sz="500" dirty="0"/>
                    <a:t>          </a:t>
                  </a:r>
                  <a:r>
                    <a:rPr lang="ru-RU" sz="500" dirty="0" smtClean="0"/>
                    <a:t>Приём </a:t>
                  </a:r>
                  <a:r>
                    <a:rPr lang="ru-RU" sz="500" dirty="0"/>
                    <a:t>заказа: </a:t>
                  </a:r>
                  <a:r>
                    <a:rPr lang="ru-RU" sz="500" dirty="0" smtClean="0"/>
                    <a:t>01.07.2016 14:01</a:t>
                  </a:r>
                  <a:endParaRPr lang="ru-RU" sz="500" dirty="0"/>
                </a:p>
                <a:p>
                  <a:r>
                    <a:rPr lang="ru-RU" sz="500" dirty="0"/>
                    <a:t>          Печать счета: </a:t>
                  </a:r>
                  <a:r>
                    <a:rPr lang="ru-RU" sz="500" dirty="0" smtClean="0"/>
                    <a:t>01.07.2016 14:20</a:t>
                  </a:r>
                  <a:endParaRPr lang="ru-RU" sz="500" dirty="0"/>
                </a:p>
                <a:p>
                  <a:r>
                    <a:rPr lang="ru-RU" sz="500" dirty="0"/>
                    <a:t>***************  КЛИЕНТ  ***************</a:t>
                  </a:r>
                </a:p>
                <a:p>
                  <a:r>
                    <a:rPr lang="ru-RU" sz="500" dirty="0"/>
                    <a:t>ФИО: </a:t>
                  </a:r>
                  <a:r>
                    <a:rPr lang="ru-RU" sz="500" dirty="0" smtClean="0"/>
                    <a:t>Арсенин Вячеслав Евгеньевич</a:t>
                  </a:r>
                  <a:endParaRPr lang="ru-RU" sz="500" dirty="0"/>
                </a:p>
                <a:p>
                  <a:r>
                    <a:rPr lang="ru-RU" sz="500" dirty="0"/>
                    <a:t>Моб. </a:t>
                  </a:r>
                  <a:r>
                    <a:rPr lang="ru-RU" sz="500" dirty="0" smtClean="0"/>
                    <a:t>тел.(898)5782002                    </a:t>
                  </a:r>
                  <a:endParaRPr lang="ru-RU" sz="500" dirty="0"/>
                </a:p>
                <a:p>
                  <a:r>
                    <a:rPr lang="ru-RU" sz="500" dirty="0"/>
                    <a:t>Гор. тел.:                              </a:t>
                  </a:r>
                </a:p>
                <a:p>
                  <a:r>
                    <a:rPr lang="ru-RU" sz="500" dirty="0"/>
                    <a:t>Адрес доставки: </a:t>
                  </a:r>
                  <a:r>
                    <a:rPr lang="ru-RU" sz="500" dirty="0" smtClean="0"/>
                    <a:t>9мая, </a:t>
                  </a:r>
                  <a:r>
                    <a:rPr lang="ru-RU" sz="500" dirty="0"/>
                    <a:t>д. </a:t>
                  </a:r>
                  <a:r>
                    <a:rPr lang="ru-RU" sz="500" dirty="0" smtClean="0"/>
                    <a:t>6       </a:t>
                  </a:r>
                  <a:endParaRPr lang="ru-RU" sz="500" dirty="0"/>
                </a:p>
                <a:p>
                  <a:r>
                    <a:rPr lang="ru-RU" sz="500" dirty="0">
                      <a:solidFill>
                        <a:srgbClr val="1BC812"/>
                      </a:solidFill>
                    </a:rPr>
                    <a:t>Доп. инфо: бонус за срочность           </a:t>
                  </a:r>
                </a:p>
                <a:p>
                  <a:r>
                    <a:rPr lang="ru-RU" sz="500" dirty="0"/>
                    <a:t>************  СОСТАВ ЗАКАЗА ************</a:t>
                  </a:r>
                </a:p>
                <a:p>
                  <a:r>
                    <a:rPr lang="ru-RU" sz="500" dirty="0" smtClean="0"/>
                    <a:t>1)Блинчики с джемом, 1            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120,00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=</a:t>
                  </a:r>
                  <a:r>
                    <a:rPr lang="ru-RU" sz="500" dirty="0" smtClean="0"/>
                    <a:t>120,00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2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Блинчики со сгущенкой, 1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130,00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</a:t>
                  </a:r>
                  <a:r>
                    <a:rPr lang="ru-RU" sz="500" dirty="0" smtClean="0"/>
                    <a:t>=130,00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3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Блинчики с мясом, </a:t>
                  </a:r>
                  <a:r>
                    <a:rPr lang="ru-RU" sz="500" dirty="0"/>
                    <a:t>1</a:t>
                  </a:r>
                  <a:r>
                    <a:rPr lang="ru-RU" sz="500" dirty="0" smtClean="0"/>
                    <a:t>,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120,00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=</a:t>
                  </a:r>
                  <a:r>
                    <a:rPr lang="ru-RU" sz="500" dirty="0" smtClean="0"/>
                    <a:t>120,00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4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Бутерброд с семгой, 1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350,00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пор     =350,00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5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Бутерброд с колбасой, 1                               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80,00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</a:t>
                  </a:r>
                  <a:r>
                    <a:rPr lang="ru-RU" sz="500" dirty="0" smtClean="0"/>
                    <a:t>=80,00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6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Сэндвич, 1</a:t>
                  </a:r>
                  <a:endParaRPr lang="ru-RU" sz="500" dirty="0"/>
                </a:p>
                <a:p>
                  <a:r>
                    <a:rPr lang="ru-RU" sz="500" dirty="0" smtClean="0"/>
                    <a:t>200,00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1,000 </a:t>
                  </a:r>
                  <a:r>
                    <a:rPr lang="ru-RU" sz="500" dirty="0"/>
                    <a:t>пор      </a:t>
                  </a:r>
                  <a:r>
                    <a:rPr lang="ru-RU" sz="500" dirty="0" smtClean="0"/>
                    <a:t>=200,00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========================================</a:t>
                  </a:r>
                  <a:endParaRPr lang="ru-RU" sz="500" dirty="0"/>
                </a:p>
                <a:p>
                  <a:r>
                    <a:rPr lang="ru-RU" sz="500" dirty="0"/>
                    <a:t>    Всего по заказу:      </a:t>
                  </a:r>
                  <a:r>
                    <a:rPr lang="ru-RU" sz="500" dirty="0" smtClean="0"/>
                    <a:t>=1 395,00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             </a:t>
                  </a:r>
                  <a:r>
                    <a:rPr lang="ru-RU" sz="500" dirty="0" smtClean="0"/>
                    <a:t>     Скидка</a:t>
                  </a:r>
                  <a:r>
                    <a:rPr lang="ru-RU" sz="500" dirty="0"/>
                    <a:t>:       </a:t>
                  </a:r>
                  <a:r>
                    <a:rPr lang="ru-RU" sz="500" dirty="0" smtClean="0"/>
                    <a:t>=00,00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     Итого к оплате:      </a:t>
                  </a:r>
                  <a:r>
                    <a:rPr lang="ru-RU" sz="500" dirty="0" smtClean="0"/>
                    <a:t>=1 395,00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________________________________________</a:t>
                  </a:r>
                </a:p>
                <a:p>
                  <a:r>
                    <a:rPr lang="ru-RU" sz="500" dirty="0">
                      <a:solidFill>
                        <a:srgbClr val="1BC812"/>
                      </a:solidFill>
                    </a:rPr>
                    <a:t>Ожидаемая оплата</a:t>
                  </a:r>
                  <a:r>
                    <a:rPr lang="ru-RU" sz="500" dirty="0">
                      <a:solidFill>
                        <a:srgbClr val="2E8527"/>
                      </a:solidFill>
                    </a:rPr>
                    <a:t>:</a:t>
                  </a:r>
                  <a:r>
                    <a:rPr lang="ru-RU" sz="500" dirty="0"/>
                    <a:t>          </a:t>
                  </a:r>
                  <a:r>
                    <a:rPr lang="ru-RU" sz="500" dirty="0" smtClean="0"/>
                    <a:t>2000,00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>
                      <a:solidFill>
                        <a:srgbClr val="1BC812"/>
                      </a:solidFill>
                    </a:rPr>
                    <a:t>Расчётная </a:t>
                  </a:r>
                  <a:r>
                    <a:rPr lang="ru-RU" sz="500" dirty="0">
                      <a:solidFill>
                        <a:srgbClr val="1BC812"/>
                      </a:solidFill>
                    </a:rPr>
                    <a:t>сдача</a:t>
                  </a:r>
                  <a:r>
                    <a:rPr lang="ru-RU" sz="500" dirty="0"/>
                    <a:t>:           </a:t>
                  </a:r>
                  <a:r>
                    <a:rPr lang="ru-RU" sz="500" dirty="0" smtClean="0"/>
                    <a:t>       605,00 Рубли</a:t>
                  </a:r>
                  <a:endParaRPr lang="ru-RU" sz="500" dirty="0"/>
                </a:p>
              </p:txBody>
            </p:sp>
          </p:grpSp>
          <p:pic>
            <p:nvPicPr>
              <p:cNvPr id="12291" name="Крестик" descr="D:\ReadME\Вебинары, доки, мануалы\РестАрт 3\Презенташки\2016-07-01_15-22-5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031" y="1511883"/>
                <a:ext cx="119810" cy="126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303" name="СкринМодификацияокн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97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2880000" y="4644000"/>
            <a:ext cx="6011776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При создании нового заказа открывается форма выбора клиента.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Существует возможность автоматического создания дисконтной карты для нового клиента. В этом случае поле Код карты будет заполняться номером карты. Чек оплаты может печататься или при отправке курьера, или при получении наличных. </a:t>
            </a:r>
          </a:p>
          <a:p>
            <a:pPr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сотрудника, собирающего заказ, можно распечатать лист комплектации.  Он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содержит перечень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всех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блюд заказа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отправки и возможные уточнения (комментарии, сумма купюр клиента для расчёта и т.д.).</a:t>
            </a:r>
          </a:p>
          <a:p>
            <a:pPr algn="just"/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Оплата производится любым удобным способом. Закрыть чек можно при отправке курьера или уже после получения денег.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3" name="Picture 2" descr="C:\Users\Apple\Desktop\13230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" y="321480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1" name="Управляющая кнопка: настраиваемая 25">
            <a:hlinkClick r:id="rId15" action="ppaction://hlinksldjump"/>
          </p:cNvPr>
          <p:cNvSpPr/>
          <p:nvPr/>
        </p:nvSpPr>
        <p:spPr>
          <a:xfrm>
            <a:off x="262578" y="397977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2" name="Picture 2" descr="C:\Users\Apple\Dropbox\34320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15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292" name="КнКурьер" descr="D:\ReadME\Вебинары, доки, мануалы\РестАрт 3\Презенташки\Дост_кнопка_курьер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046468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СкринКурьер" descr="D:\ReadME\Вебинары, доки, мануалы\РестАрт 3\Презенташки\Дост_курьер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КнСроки" descr="D:\ReadME\Вебинары, доки, мануалы\РестАрт 3\Презенташки\Дост_кнопка_сроки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514520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СкринСроки" descr="D:\ReadME\Вебинары, доки, мануалы\РестАрт 3\Презенташки\Дост_сроки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КнСумма" descr="D:\ReadME\Вебинары, доки, мануалы\РестАрт 3\Презенташки\Дост_кнопка_сумма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032956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СкринСумма" descr="D:\ReadME\Вебинары, доки, мануалы\РестАрт 3\Презенташки\Дост_сумма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КнЛисткомплектации" descr="D:\ReadME\Вебинары, доки, мануалы\РестАрт 3\Презенташки\Дост_кнопка_листкомплектации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522632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D:\ReadME\Вебинары, доки, мануалы\РестАрт 3\Презенташки\Дост_кнопка_отправить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4026688"/>
            <a:ext cx="3078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КнГлаз" descr="D:\ReadME\Вебинары, доки, мануалы\РестАрт 3\Презенташки\Дост_кнопка_модификацияокна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636300"/>
            <a:ext cx="1944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pple\Dropbox\172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03" y="1673879"/>
            <a:ext cx="696155" cy="6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роцесс 1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Apple\Desktop\17210ю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813379"/>
            <a:ext cx="378220" cy="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страиваемая 25"/>
          <p:cNvSpPr/>
          <p:nvPr/>
        </p:nvSpPr>
        <p:spPr>
          <a:xfrm>
            <a:off x="262578" y="39816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состояния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Доставка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8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настраиваемая 20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828000" y="3284984"/>
            <a:ext cx="1604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редактирования 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Picture 2" descr="C:\Users\Apple\Desktop\1323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lenaa.RARUS-SEV\Dropbox\185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28000" y="415800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7" name="Picture 3" descr="C:\Users\Apple\Desktop\34320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9" y="41040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880000" y="597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Расширение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рабочих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мест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производится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за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счет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приобретения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дополнительных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лицензий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«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РестАрт:Фаст-фуд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» </a:t>
            </a:r>
            <a:r>
              <a:rPr lang="uk-UA" sz="1200" b="1" dirty="0" err="1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или</a:t>
            </a:r>
            <a:r>
              <a:rPr lang="uk-UA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«РестАрт:Кассир»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261864" y="1592796"/>
            <a:ext cx="945177" cy="801906"/>
            <a:chOff x="4842931" y="1871010"/>
            <a:chExt cx="945177" cy="801906"/>
          </a:xfrm>
        </p:grpSpPr>
        <p:pic>
          <p:nvPicPr>
            <p:cNvPr id="51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81" y="2474916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134080" y="2153750"/>
              <a:ext cx="335842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31" y="215833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:\Users\Apple\Dropbox\20769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34" y="1871010"/>
              <a:ext cx="204534" cy="21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60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Нашивка 32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4" name="Picture 2" descr="C:\Users\Apple\Dropbox\2144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4539942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Apple\Dropbox\20769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99" y="4562923"/>
            <a:ext cx="497162" cy="5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Прямая соединительная линия 82"/>
          <p:cNvCxnSpPr/>
          <p:nvPr/>
        </p:nvCxnSpPr>
        <p:spPr>
          <a:xfrm>
            <a:off x="3059832" y="2744924"/>
            <a:ext cx="583264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3059832" y="4165598"/>
            <a:ext cx="583264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888646" y="2456892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34400" y="522494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632000" y="2456892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22 000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88" name="Объект 2"/>
          <p:cNvSpPr txBox="1">
            <a:spLocks/>
          </p:cNvSpPr>
          <p:nvPr/>
        </p:nvSpPr>
        <p:spPr>
          <a:xfrm>
            <a:off x="7056000" y="2852936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хостес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доставка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и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админ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. БД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32000" y="5548590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25 000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518800" y="5610145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566578" y="5224945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816000" y="5610145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18 000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055776" y="1649718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94" name="Плюс 93"/>
          <p:cNvSpPr/>
          <p:nvPr/>
        </p:nvSpPr>
        <p:spPr>
          <a:xfrm>
            <a:off x="4712699" y="188103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люс 94"/>
          <p:cNvSpPr/>
          <p:nvPr/>
        </p:nvSpPr>
        <p:spPr>
          <a:xfrm>
            <a:off x="4793835" y="4689140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Равно 95"/>
          <p:cNvSpPr/>
          <p:nvPr/>
        </p:nvSpPr>
        <p:spPr>
          <a:xfrm>
            <a:off x="6522744" y="1923307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7" name="Равно 96"/>
          <p:cNvSpPr/>
          <p:nvPr/>
        </p:nvSpPr>
        <p:spPr>
          <a:xfrm>
            <a:off x="6441831" y="4732002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8" name="Объект 2"/>
          <p:cNvSpPr txBox="1">
            <a:spLocks/>
          </p:cNvSpPr>
          <p:nvPr/>
        </p:nvSpPr>
        <p:spPr>
          <a:xfrm>
            <a:off x="7057088" y="4387055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uk-UA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uk-UA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двух рабочих местах: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фф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кассир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официант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\ метрдотель\ доставка и </a:t>
            </a:r>
            <a:r>
              <a:rPr 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</a:t>
            </a:r>
            <a:r>
              <a:rPr lang="uk-UA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дминистратор</a:t>
            </a: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БД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632000" y="3837169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00" name="Picture 3" descr="C:\Users\Apple\Dropbox\24784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6462" b="28016"/>
          <a:stretch/>
        </p:blipFill>
        <p:spPr bwMode="auto">
          <a:xfrm>
            <a:off x="3735253" y="2968850"/>
            <a:ext cx="715086" cy="6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люс 100"/>
          <p:cNvSpPr/>
          <p:nvPr/>
        </p:nvSpPr>
        <p:spPr>
          <a:xfrm>
            <a:off x="4793835" y="3321244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Равно 101"/>
          <p:cNvSpPr/>
          <p:nvPr/>
        </p:nvSpPr>
        <p:spPr>
          <a:xfrm>
            <a:off x="6441831" y="3363129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5407200" y="2888940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5234400" y="3573943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518800" y="3959143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7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816000" y="3960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73189" y="2759774"/>
            <a:ext cx="439973" cy="257745"/>
            <a:chOff x="3940936" y="2744924"/>
            <a:chExt cx="439973" cy="257745"/>
          </a:xfrm>
        </p:grpSpPr>
        <p:pic>
          <p:nvPicPr>
            <p:cNvPr id="109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089949" y="2744924"/>
              <a:ext cx="290960" cy="2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936" y="2798978"/>
              <a:ext cx="143402" cy="1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586672" y="4297976"/>
            <a:ext cx="955816" cy="257745"/>
            <a:chOff x="3509746" y="4297976"/>
            <a:chExt cx="955816" cy="257745"/>
          </a:xfrm>
        </p:grpSpPr>
        <p:pic>
          <p:nvPicPr>
            <p:cNvPr id="81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439" y="4328654"/>
              <a:ext cx="196388" cy="1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3509746" y="4330786"/>
              <a:ext cx="225507" cy="19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174602" y="4297976"/>
              <a:ext cx="290960" cy="2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013" y="4352030"/>
              <a:ext cx="143402" cy="1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/>
          <p:cNvSpPr txBox="1"/>
          <p:nvPr/>
        </p:nvSpPr>
        <p:spPr>
          <a:xfrm>
            <a:off x="3564000" y="3574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Фаст-фуд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6000" y="2312876"/>
            <a:ext cx="1836000" cy="98755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«РестАрт: Администратор ДДС»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полноценно работать с базой данных депозитных, дисконтных  и балансных карт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Блок-схема: процесс 2">
            <a:hlinkClick r:id="rId3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828000" y="2852806"/>
            <a:ext cx="11657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056000" y="1620000"/>
            <a:ext cx="1836000" cy="52588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менеджер ДДС</a:t>
            </a: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218" name="Picture 2" descr="C:\Users\Apple\Desktop\34457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pple\Desktop\14281тс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pple\Desktop\35972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pple\Desktop\34320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pple\Desktop\4287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620000"/>
            <a:ext cx="2980789" cy="28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80000" y="4644000"/>
            <a:ext cx="6013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Клиентская база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нужна любому предприятию, даже если это крохотное кафе. С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помощью неё ресторатор получает полное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представление о реальном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покупателе, о методах поощрения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(системы лояльности) и даже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стратегиях рекламной компании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. Распространение карт заведения – это лучший способ создания и наполнения базы клиентов.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Модуль «РестАрт: Администратор ДДС» предназначен для управления базой карт. Он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позволяет вводить новые карты, управлять ими, назначать различные лимиты, а также настраивать правила бонусных систем. </a:t>
            </a: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7056000" y="1943511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26670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свойства карты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56000" y="1620000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26670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свойства группы карт</a:t>
            </a:r>
          </a:p>
        </p:txBody>
      </p:sp>
      <p:sp>
        <p:nvSpPr>
          <p:cNvPr id="33" name="Блок-схема: процесс 32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28000" y="2852806"/>
            <a:ext cx="11851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1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4" name="Управляющая кнопка: настраиваемая 5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3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32" name="Picture 2" descr="C:\Users\Apple\Desktop\44725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628800"/>
            <a:ext cx="194400" cy="194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Apple\Desktop\34457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:\Users\Apple\Desktop\35972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C:\Users\Apple\Desktop\34320тс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" descr="C:\Users\Apple\Desktop\428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7" descr="C:\Users\Apple\Desktop\14281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Нашивка 63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1" y="1621510"/>
            <a:ext cx="3600000" cy="22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01" y="1944000"/>
            <a:ext cx="2345798" cy="1844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52" y="2124000"/>
            <a:ext cx="1960695" cy="153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43" y="2160000"/>
            <a:ext cx="1433514" cy="14855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 descr="C:\Users\Apple\Desktop\13467ж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972800"/>
            <a:ext cx="206123" cy="194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056000" y="2748697"/>
            <a:ext cx="1836000" cy="114992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88900"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Действия с картой: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добавить \ удалить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редактировать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активировать \ деактивировать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заблокировать \ разблокировать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внесение \ изъятие с карты</a:t>
            </a:r>
          </a:p>
          <a:p>
            <a:pPr marL="171450" indent="-171450" defTabSz="2667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транзакции карты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056000" y="2267022"/>
            <a:ext cx="1836000" cy="250697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26670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правила начисления бонусов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880000" y="4578223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Основная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цель программ лояльности: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сделать нового гостя регулярным, а регулярного — постоянным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.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Наличие бонусов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на карте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является сильной мотивацией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вернуться в заведение,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конкурируя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даже со значительной скидкой.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С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более сложной на первый взгляд бонусной программой легко справится 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«РестАрт: ДДС».</a:t>
            </a:r>
          </a:p>
          <a:p>
            <a:pPr algn="just"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Чтобы «добросовестный» сотрудник не проводил время в буфете или столовой, докупая кружку чая каждый час, можно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назначить лимиты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на использования карт питания (на период и\или сумму). Эти же карты могут служить картой на вход и действовать на различных предприятиях.</a:t>
            </a:r>
          </a:p>
        </p:txBody>
      </p:sp>
      <p:pic>
        <p:nvPicPr>
          <p:cNvPr id="2" name="Picture 13" descr="C:\Users\Apple\Desktop\14281ж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300422"/>
            <a:ext cx="204800" cy="194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Системные требования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Фронт-офис, разработанный на «системной» платформе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67844" y="2380766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546417" y="3387701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313866" y="3753036"/>
            <a:ext cx="216024" cy="216024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851920" y="2372646"/>
            <a:ext cx="4481207" cy="84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База </a:t>
            </a:r>
            <a:r>
              <a:rPr lang="ru-RU" sz="1400" dirty="0">
                <a:solidFill>
                  <a:srgbClr val="5F5F5F"/>
                </a:solidFill>
                <a:cs typeface="Angsana New" pitchFamily="18" charset="-34"/>
              </a:rPr>
              <a:t>данных </a:t>
            </a:r>
            <a:r>
              <a:rPr lang="en-US" sz="1400" b="1" dirty="0">
                <a:solidFill>
                  <a:srgbClr val="5F5F5F"/>
                </a:solidFill>
                <a:cs typeface="Angsana New" pitchFamily="18" charset="-34"/>
              </a:rPr>
              <a:t>MS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SQL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Server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10715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 поставку входит бесплатная версия </a:t>
            </a:r>
            <a:r>
              <a:rPr lang="en-US" sz="1200" b="1" dirty="0">
                <a:solidFill>
                  <a:srgbClr val="5F5F5F"/>
                </a:solidFill>
                <a:cs typeface="Angsana New" pitchFamily="18" charset="-34"/>
              </a:rPr>
              <a:t>Express</a:t>
            </a:r>
            <a:endParaRPr lang="ru-RU" sz="1200" b="1" dirty="0">
              <a:solidFill>
                <a:srgbClr val="5F5F5F"/>
              </a:solidFill>
              <a:cs typeface="Angsana New" pitchFamily="18" charset="-34"/>
            </a:endParaRPr>
          </a:p>
          <a:p>
            <a:pPr marL="1071563" lvl="1" indent="-171450">
              <a:buFont typeface="Arial" pitchFamily="34" charset="0"/>
              <a:buChar char="•"/>
              <a:tabLst>
                <a:tab pos="1350963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снижены риски повреждения БД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1880" y="984921"/>
            <a:ext cx="4500500" cy="1097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Платформа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MS Windows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XP SP3, Windows 7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,</a:t>
            </a: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 8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, 10</a:t>
            </a: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поддерживает работу с  современными технологиями (новые модели ТО и т.д.)</a:t>
            </a:r>
          </a:p>
          <a:p>
            <a:pPr marL="11668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позволяет  удалённое обслуживание, что  гораздо дешевле и оперативнее</a:t>
            </a: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908628" y="4353957"/>
            <a:ext cx="3591364" cy="43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Управляемый интерфейс </a:t>
            </a:r>
          </a:p>
          <a:p>
            <a:pPr marL="0" lvl="1" indent="0">
              <a:buNone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Выбор палитры цветов для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форм, панелей,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кнопок 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и т.д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.; выбор подложки рабочего стола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203576" y="3418934"/>
            <a:ext cx="4140732" cy="95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Низкие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требования 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к железу</a:t>
            </a:r>
          </a:p>
          <a:p>
            <a:pPr marL="10842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оперативная память от 512Мб</a:t>
            </a:r>
          </a:p>
          <a:p>
            <a:pPr marL="9064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свободного места на жёстком диске от 1ГБ</a:t>
            </a:r>
          </a:p>
          <a:p>
            <a:pPr marL="6207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экономия на оборудовании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>
            <a:hlinkClick r:id="rId2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1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8" name="Picture 2" descr="C:\Users\Apple\Desktop\34457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pple\Desktop\14281тс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Apple\Desktop\34320тс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3" name="Picture 2" descr="C:\Users\Apple\Desktop\428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pple\Desktop\35972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5200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3392996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99" y="3420545"/>
            <a:ext cx="2679999" cy="288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10" y="1961628"/>
            <a:ext cx="3240000" cy="222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01" y="1412111"/>
            <a:ext cx="1608977" cy="99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657685" y="4977172"/>
            <a:ext cx="1550704" cy="420956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Транзакции </a:t>
            </a:r>
          </a:p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(включён фильтр по картам)</a:t>
            </a:r>
          </a:p>
        </p:txBody>
      </p:sp>
      <p:sp>
        <p:nvSpPr>
          <p:cNvPr id="37" name="Стрелка вправо 36"/>
          <p:cNvSpPr>
            <a:spLocks noChangeAspect="1"/>
          </p:cNvSpPr>
          <p:nvPr/>
        </p:nvSpPr>
        <p:spPr>
          <a:xfrm flipH="1">
            <a:off x="5940152" y="5061650"/>
            <a:ext cx="397695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2806899" y="2040069"/>
            <a:ext cx="2088232" cy="591216"/>
          </a:xfrm>
          <a:prstGeom prst="round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Отчёт по использованию карт</a:t>
            </a:r>
          </a:p>
          <a:p>
            <a:pPr algn="ctr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 включён фильтр по картам, периоду и  идентификатору )</a:t>
            </a:r>
          </a:p>
        </p:txBody>
      </p:sp>
      <p:sp>
        <p:nvSpPr>
          <p:cNvPr id="39" name="Стрелка вправо 38"/>
          <p:cNvSpPr>
            <a:spLocks noChangeAspect="1"/>
          </p:cNvSpPr>
          <p:nvPr/>
        </p:nvSpPr>
        <p:spPr>
          <a:xfrm>
            <a:off x="5002397" y="2209677"/>
            <a:ext cx="397695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1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273547" y="2492896"/>
            <a:ext cx="12886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Администратор ДДС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80212" y="2632104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02221" y="2898972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5 000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14338" name="Picture 2" descr="C:\Users\Apple\Dropbox\34457т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3547112" y="1862438"/>
            <a:ext cx="741459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люс 46"/>
          <p:cNvSpPr/>
          <p:nvPr/>
        </p:nvSpPr>
        <p:spPr>
          <a:xfrm>
            <a:off x="4427984" y="2041919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Равно 48"/>
          <p:cNvSpPr/>
          <p:nvPr/>
        </p:nvSpPr>
        <p:spPr>
          <a:xfrm>
            <a:off x="6120172" y="2084192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Равно 49"/>
          <p:cNvSpPr/>
          <p:nvPr/>
        </p:nvSpPr>
        <p:spPr>
          <a:xfrm>
            <a:off x="6120172" y="45144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Объект 2"/>
          <p:cNvSpPr txBox="1">
            <a:spLocks/>
          </p:cNvSpPr>
          <p:nvPr/>
        </p:nvSpPr>
        <p:spPr>
          <a:xfrm>
            <a:off x="7056000" y="4028241"/>
            <a:ext cx="1836000" cy="1058001"/>
          </a:xfrm>
          <a:prstGeom prst="rect">
            <a:avLst/>
          </a:prstGeom>
          <a:solidFill>
            <a:srgbClr val="F6F48C"/>
          </a:solidFill>
        </p:spPr>
        <p:txBody>
          <a:bodyPr vert="horz" lIns="0" tIns="36000" rIns="72000" bIns="36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Font typeface="Arial" pitchFamily="34" charset="0"/>
              <a:buNone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 дистрибутив входит описание всех методов использования «</a:t>
            </a:r>
            <a:r>
              <a:rPr lang="ru-RU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РестАрт:Администратор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ДДС» и «РестАрт:Интерфейс интеграции»    (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web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-сервисы) для интеграции со сторонними разработками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80212" y="5296562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21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40000" y="5939988"/>
            <a:ext cx="565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Расширение рабочих мест производится за счет приобретения дополнительных </a:t>
            </a:r>
            <a:r>
              <a:rPr lang="uk-UA" sz="1200" b="1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лицензий</a:t>
            </a:r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«РестАрт: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Администратор Д</a:t>
            </a:r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ДС»</a:t>
            </a: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48234" y="3590434"/>
            <a:ext cx="9960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Стороннее ПО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056000" y="1699200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Поставки «Администратор ДДС» и «РестАрт: Депозитные карты» обеспечивают полноценную схему работы с картами любого формата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  <a:lumMod val="92000"/>
                  <a:lumOff val="8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Менеджер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Отчётность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8" name="Picture 2" descr="C:\Users\Apple\Desktop\34457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8" y="815084"/>
            <a:ext cx="445330" cy="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pple\Desktop\14281тс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" y="2757543"/>
            <a:ext cx="37925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Apple\Desktop\35972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6271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3" name="Picture 2" descr="C:\Users\Apple\Desktop\4287тс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2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pple\Desktop\34320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1112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414908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40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4996406" y="1664804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5432275" y="1872422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Apple\Desktop\1785тс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204" r="8975" b="15283"/>
          <a:stretch/>
        </p:blipFill>
        <p:spPr bwMode="auto">
          <a:xfrm>
            <a:off x="5144243" y="2227493"/>
            <a:ext cx="507877" cy="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88328" y="2677562"/>
            <a:ext cx="701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АРМ ДДС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73546" y="3429000"/>
            <a:ext cx="12886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Администратор ДДС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2220" y="3835076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5 000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67" name="Picture 2" descr="C:\Users\Apple\Dropbox\34457т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3547111" y="4249575"/>
            <a:ext cx="741459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люс 67"/>
          <p:cNvSpPr/>
          <p:nvPr/>
        </p:nvSpPr>
        <p:spPr>
          <a:xfrm>
            <a:off x="4624097" y="402928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5051363" y="3845896"/>
            <a:ext cx="616155" cy="601277"/>
            <a:chOff x="5051363" y="3845896"/>
            <a:chExt cx="616155" cy="601277"/>
          </a:xfrm>
        </p:grpSpPr>
        <p:pic>
          <p:nvPicPr>
            <p:cNvPr id="69" name="Picture 2" descr="C:\Users\Apple\Dropbox\27643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337" y="3907792"/>
              <a:ext cx="527801" cy="5110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Скругленный прямоугольник 69"/>
            <p:cNvSpPr/>
            <p:nvPr/>
          </p:nvSpPr>
          <p:spPr>
            <a:xfrm>
              <a:off x="5051363" y="3845896"/>
              <a:ext cx="616155" cy="601277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3" name="Скругленный прямоугольник 52"/>
          <p:cNvSpPr>
            <a:spLocks noChangeAspect="1"/>
          </p:cNvSpPr>
          <p:nvPr/>
        </p:nvSpPr>
        <p:spPr>
          <a:xfrm>
            <a:off x="4942127" y="4843133"/>
            <a:ext cx="432000" cy="432000"/>
          </a:xfrm>
          <a:prstGeom prst="round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5511842" y="4841388"/>
            <a:ext cx="442689" cy="432000"/>
            <a:chOff x="5051363" y="3845896"/>
            <a:chExt cx="616155" cy="601277"/>
          </a:xfrm>
        </p:grpSpPr>
        <p:pic>
          <p:nvPicPr>
            <p:cNvPr id="60" name="Picture 2" descr="C:\Users\Apple\Dropbox\27643.png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337" y="3907792"/>
              <a:ext cx="527801" cy="5110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5051363" y="3845896"/>
              <a:ext cx="616155" cy="601277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4611111" y="4581914"/>
            <a:ext cx="140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люс 62"/>
          <p:cNvSpPr/>
          <p:nvPr/>
        </p:nvSpPr>
        <p:spPr>
          <a:xfrm>
            <a:off x="4589201" y="4923371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6480820" y="3584534"/>
            <a:ext cx="91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5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11111" y="5300657"/>
            <a:ext cx="1512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Интерфейс интеграции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111812" y="5682153"/>
            <a:ext cx="5043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16 000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71" name="Picture 2" descr="C:\Users\Apple\Dropbox\2144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Платежный киоск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Picture 6" descr="C:\Users\Apple\Desktop\13009б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462530" y="879807"/>
            <a:ext cx="291144" cy="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Блок-схема: процесс 76">
            <a:hlinkClick r:id="rId6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hlinkClick r:id="rId6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3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hlinkClick r:id="rId9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пополнения карты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3" name="Нашивка 62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Модуль предназначен для самообслуживания. Устанавливают его на терминалы для оплаты различных услуг. Киоски лучше размещать в местах наибольшего скопления людей или в непосредственной близости от точки производства блюд.</a:t>
            </a:r>
          </a:p>
          <a:p>
            <a:pPr algn="just"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Предполагается работа с модулем в двух режимах: для пополнения балансной карты или для создания и оплаты самозаказа. Первый вариант зачастую используют в сетевых предприятиях для доступа к личному счету в любое время и любом месте. Второй – применим локально, чтоб, например, сократить время обслуживания.</a:t>
            </a:r>
          </a:p>
          <a:p>
            <a:pPr algn="just" defTabSz="361950"/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68" y="2750747"/>
            <a:ext cx="422515" cy="3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056000" y="1620000"/>
            <a:ext cx="1836000" cy="60707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кассир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ддс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46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ассир фаст-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фуда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0" name="TextBox 69">
            <a:hlinkClick r:id="rId8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самозаказа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3" name="Picture 8" descr="C:\Users\Apple\Desktop\4287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3314" name="Picture 2" descr="D:\РестАрт2\870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6" y="3273471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56" y="1620000"/>
            <a:ext cx="1235716" cy="25516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055776" y="3102908"/>
            <a:ext cx="1836000" cy="106873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Работает совместно с: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«РестАрт:Комплексная поставка»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«РестАрт:Фаст-фуд»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РестАрт:Администратор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ДДС»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«РестАрт:Интерфейс интеграции»</a:t>
            </a:r>
          </a:p>
        </p:txBody>
      </p:sp>
    </p:spTree>
    <p:extLst>
      <p:ext uri="{BB962C8B-B14F-4D97-AF65-F5344CB8AC3E}">
        <p14:creationId xmlns:p14="http://schemas.microsoft.com/office/powerpoint/2010/main" val="18762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Платежный киоск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6" descr="C:\Users\Apple\Desktop\13009б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462530" y="879807"/>
            <a:ext cx="291144" cy="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«Лёгкая доступность» к личному счёту, или в данном случае к депозитной карте, однозначно повышает спрос на предоставляемые услуги.</a:t>
            </a:r>
          </a:p>
          <a:p>
            <a:pPr algn="just" defTabSz="361950"/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Клиент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сможет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самостоятельно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управлять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 балансной картой в любое удобное время и не зависеть от режима работы предприятия, выдавшего карту. Модуль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позволяет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проверять счёт, транзакции по карте, пополнять и изымать деньги с карты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.</a:t>
            </a:r>
          </a:p>
          <a:p>
            <a:pPr algn="just"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Для организации сети терминалов по работе с балансными картами необходим модуль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  <a:hlinkClick r:id="rId6" action="ppaction://hlinksldjump"/>
              </a:rPr>
              <a:t>«</a:t>
            </a:r>
            <a:r>
              <a:rPr lang="ru-RU" sz="1200" dirty="0" err="1" smtClean="0">
                <a:solidFill>
                  <a:prstClr val="white">
                    <a:lumMod val="50000"/>
                  </a:prstClr>
                </a:solidFill>
                <a:hlinkClick r:id="rId6" action="ppaction://hlinksldjump"/>
              </a:rPr>
              <a:t>РестАрт:Администратор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  <a:hlinkClick r:id="rId6" action="ppaction://hlinksldjump"/>
              </a:rPr>
              <a:t> ДДС»</a:t>
            </a:r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Блок-схема: процесс 9">
            <a:hlinkClick r:id="rId7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Apple\Dropbox\3432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Режим пополнения карты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Нашивка 22"/>
          <p:cNvSpPr/>
          <p:nvPr/>
        </p:nvSpPr>
        <p:spPr>
          <a:xfrm flipH="1">
            <a:off x="2293200" y="28584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" name="Picture 2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0" y="2750747"/>
            <a:ext cx="423970" cy="3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самозаказа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6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8" name="Picture 2" descr="D:\РестАрт2\870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6" y="3273471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ReadME\Вебинары, доки, мануалы\РестАрт 3\Презенташки\Плат_основнойрежим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56000" y="161823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397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ручной ввод кода карты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6000" y="2032874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7175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пополнение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56000" y="2447515"/>
            <a:ext cx="1836000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4508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печать копии последнего чека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6000" y="3016045"/>
            <a:ext cx="1836000" cy="130380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Отображение свойств карты: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имя владельца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код карты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дата активации карты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лимиты по количеству и сумме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омментарий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г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лубина кредита</a:t>
            </a:r>
          </a:p>
          <a:p>
            <a:pPr marL="177800" indent="-8890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аланс</a:t>
            </a:r>
          </a:p>
        </p:txBody>
      </p:sp>
      <p:pic>
        <p:nvPicPr>
          <p:cNvPr id="15363" name="Picture 3" descr="D:\ReadME\Вебинары, доки, мануалы\РестАрт 3\Презенташки\Плат_кнопка_копия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r="25284"/>
          <a:stretch/>
        </p:blipFill>
        <p:spPr bwMode="auto">
          <a:xfrm>
            <a:off x="7074000" y="2528900"/>
            <a:ext cx="4320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ReadME\Вебинары, доки, мануалы\РестАрт 3\Презенташки\Плат_кнопка_поискпокоду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3" r="21889"/>
          <a:stretch/>
        </p:blipFill>
        <p:spPr bwMode="auto">
          <a:xfrm>
            <a:off x="7074000" y="1634328"/>
            <a:ext cx="5760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КНПополнитьбаланс" descr="D:\ReadME\Вебинары, доки, мануалы\РестАрт 3\Презенташки\Плат_кнопка_пополнитьбаланс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5070"/>
          <a:stretch/>
        </p:blipFill>
        <p:spPr bwMode="auto">
          <a:xfrm>
            <a:off x="7074000" y="2046468"/>
            <a:ext cx="6660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СкринПополнитьбаланс" descr="D:\ReadME\Вебинары, доки, мануалы\РестАрт 3\Презенташки\Плат_режимпополнен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Платежный киоск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6" descr="C:\Users\Apple\Desktop\13009б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462530" y="879807"/>
            <a:ext cx="291144" cy="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Если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запустить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«Платёжный киоск»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с параметром /</a:t>
            </a:r>
            <a:r>
              <a:rPr lang="ru-RU" sz="1200" dirty="0" err="1">
                <a:solidFill>
                  <a:prstClr val="white">
                    <a:lumMod val="50000"/>
                  </a:prstClr>
                </a:solidFill>
              </a:rPr>
              <a:t>SelfService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, то откроется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АРМ </a:t>
            </a:r>
            <a:r>
              <a:rPr lang="ru-RU" sz="1200" dirty="0">
                <a:solidFill>
                  <a:prstClr val="white">
                    <a:lumMod val="50000"/>
                  </a:prstClr>
                </a:solidFill>
              </a:rPr>
              <a:t>С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амозаказа. </a:t>
            </a:r>
          </a:p>
          <a:p>
            <a:pPr algn="just" defTabSz="361950"/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Клиенту доступно меню на каждый день и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несколько вариантов оплаты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заказа: мгновенная или оформление </a:t>
            </a:r>
            <a:r>
              <a:rPr lang="ru-RU" sz="1200" dirty="0" err="1" smtClean="0">
                <a:solidFill>
                  <a:prstClr val="white">
                    <a:lumMod val="50000"/>
                  </a:prstClr>
                </a:solidFill>
              </a:rPr>
              <a:t>предзаказа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. Сразу же рассчитаться можно налом, безналом или депозитной картой. В случае, когда заказ предварительный, терминал распечатает не фискальный чек, а гостевой счет. Этот счёт и следует предъявить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  <a:hlinkClick r:id="rId6" action="ppaction://hlinksldjump"/>
              </a:rPr>
              <a:t>кассиру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для дальнейшей оплаты. После печати чека заказ отправляется на кухонные принтеры или мобильное приложение повара.</a:t>
            </a:r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Блок-схема: процесс 9">
            <a:hlinkClick r:id="rId7" action="ppaction://hlinksldjump"/>
          </p:cNvPr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Apple\Dropbox\3432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Управляющая кнопка: настраиваемая 25"/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пополнения карты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Нашивка 22"/>
          <p:cNvSpPr/>
          <p:nvPr/>
        </p:nvSpPr>
        <p:spPr>
          <a:xfrm flipH="1">
            <a:off x="2293200" y="3394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68" y="2750747"/>
            <a:ext cx="422515" cy="3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Режим самозаказа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36" y="3273471"/>
            <a:ext cx="278429" cy="3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ReadME\Вебинары, доки, мануалы\РестАрт 3\Презенташки\Сам_форманаборазаказ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56000" y="1618233"/>
            <a:ext cx="1836000" cy="226591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marL="539750" defTabSz="3619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оплата заказа</a:t>
            </a:r>
          </a:p>
        </p:txBody>
      </p:sp>
      <p:pic>
        <p:nvPicPr>
          <p:cNvPr id="16387" name="КнОплата" descr="D:\ReadME\Вебинары, доки, мануалы\РестАрт 3\Презенташки\Сам_кнопка_оплата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25032"/>
          <a:stretch/>
        </p:blipFill>
        <p:spPr bwMode="auto">
          <a:xfrm>
            <a:off x="7074000" y="1634328"/>
            <a:ext cx="5040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СкринОплата" descr="D:\ReadME\Вебинары, доки, мануалы\РестАрт 3\Презенташки\Сам_формаоплатызаказ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074000" y="1966131"/>
            <a:ext cx="1836000" cy="222713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72000" bIns="36000" rtlCol="0">
            <a:spAutoFit/>
          </a:bodyPr>
          <a:lstStyle/>
          <a:p>
            <a:pPr marL="88900"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Особенности работы:</a:t>
            </a: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втоматический запуск при старте системы</a:t>
            </a: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вторизация гостя картой или вводом пароля</a:t>
            </a: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ва режима оплаты: на месте или кассиром фаст-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фуда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оиск заказа по штрих-коду или номеру</a:t>
            </a: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 момент простоя   запускается слайд-шоу или фирменное изображение</a:t>
            </a:r>
          </a:p>
          <a:p>
            <a:pPr marL="260350" indent="-171450" defTabSz="3619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нтеграция с мобильными решениями</a:t>
            </a:r>
          </a:p>
        </p:txBody>
      </p:sp>
    </p:spTree>
    <p:extLst>
      <p:ext uri="{BB962C8B-B14F-4D97-AF65-F5344CB8AC3E}">
        <p14:creationId xmlns:p14="http://schemas.microsoft.com/office/powerpoint/2010/main" val="24060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Платежный киоск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6" descr="C:\Users\Apple\Desktop\13009б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8" b="8004"/>
          <a:stretch/>
        </p:blipFill>
        <p:spPr bwMode="auto">
          <a:xfrm>
            <a:off x="462530" y="879807"/>
            <a:ext cx="291144" cy="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/>
          <p:cNvSpPr/>
          <p:nvPr/>
        </p:nvSpPr>
        <p:spPr>
          <a:xfrm>
            <a:off x="262576" y="3988800"/>
            <a:ext cx="2224800" cy="525600"/>
          </a:xfrm>
          <a:prstGeom prst="flowChartProcess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8A31CD"/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22400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00" y="4110638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8000" y="4163304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3196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пополнения карты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Нашивка 24"/>
          <p:cNvSpPr/>
          <p:nvPr/>
        </p:nvSpPr>
        <p:spPr>
          <a:xfrm flipH="1">
            <a:off x="2293200" y="415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68" y="2750747"/>
            <a:ext cx="422515" cy="3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8" action="ppaction://hlinksldjump"/>
          </p:cNvPr>
          <p:cNvSpPr txBox="1"/>
          <p:nvPr/>
        </p:nvSpPr>
        <p:spPr>
          <a:xfrm>
            <a:off x="828000" y="33634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Режим самозаказа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60000" y="3769200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2" descr="D:\РестАрт2\870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6" y="3273471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люс 40"/>
          <p:cNvSpPr/>
          <p:nvPr/>
        </p:nvSpPr>
        <p:spPr>
          <a:xfrm>
            <a:off x="4793835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Равно 41"/>
          <p:cNvSpPr/>
          <p:nvPr/>
        </p:nvSpPr>
        <p:spPr>
          <a:xfrm>
            <a:off x="6522744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Равно 42"/>
          <p:cNvSpPr/>
          <p:nvPr/>
        </p:nvSpPr>
        <p:spPr>
          <a:xfrm>
            <a:off x="6441831" y="41112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88000" y="2808000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>
                <a:solidFill>
                  <a:srgbClr val="E20000"/>
                </a:solidFill>
                <a:latin typeface="Arial Narrow" pitchFamily="34" charset="0"/>
              </a:rPr>
              <a:t>РестАрт: Платежный киоск</a:t>
            </a:r>
            <a:endParaRPr lang="ru-RU" sz="1200" b="1" dirty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12775" y="4618760"/>
            <a:ext cx="12781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Платежный киоск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45863" y="4618760"/>
            <a:ext cx="1395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 ДДС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14484" y="5004000"/>
            <a:ext cx="4747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10 000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17579" y="5004000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5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951820" y="3384000"/>
            <a:ext cx="594066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80000" y="561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Расширение рабочих мест производится за счёт приобретения дополнительных лицензий «</a:t>
            </a:r>
            <a:r>
              <a:rPr lang="ru-RU" sz="1200" b="1" dirty="0" err="1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РестАрт:Платежный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киоск»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34295" y="2845111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10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52" name="Объект 2"/>
          <p:cNvSpPr txBox="1">
            <a:spLocks/>
          </p:cNvSpPr>
          <p:nvPr/>
        </p:nvSpPr>
        <p:spPr>
          <a:xfrm>
            <a:off x="7056000" y="3744525"/>
            <a:ext cx="1836000" cy="996033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Для доступа к единой БД карт с нескольких терминалов самообслуживания необходима лицензия на каждый киоск и как минимум одна для администрирования базы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48725" y="4803426"/>
            <a:ext cx="9181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15 000 руб</a:t>
            </a:r>
          </a:p>
          <a:p>
            <a:pPr marL="266700"/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55776" y="1927021"/>
            <a:ext cx="1836000" cy="534368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Автоматизация одного рабочего места на терминале самообслуживания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74" name="Picture 2" descr="D:\ReadME\Вебинары, доки, мануалы\РестАрт 3\Поставки\Платёжный киоск\34457тс.png"/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59" y="387933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естАрт2\870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59" y="3841597"/>
            <a:ext cx="50117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D:\РестАрт2\870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39" y="1968742"/>
            <a:ext cx="50117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D:\РестАрт2\87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71" y="3501048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D:\РестАрт2\87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31" y="3500523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D:\РестАрт2\87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63" y="3501048"/>
            <a:ext cx="278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Скругленная прямоугольная выноска 101"/>
          <p:cNvSpPr/>
          <p:nvPr/>
        </p:nvSpPr>
        <p:spPr>
          <a:xfrm>
            <a:off x="5533093" y="1976365"/>
            <a:ext cx="612485" cy="552536"/>
          </a:xfrm>
          <a:prstGeom prst="wedgeRoundRectCallout">
            <a:avLst>
              <a:gd name="adj1" fmla="val -64503"/>
              <a:gd name="adj2" fmla="val 80999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ьная выноска 102"/>
          <p:cNvSpPr/>
          <p:nvPr/>
        </p:nvSpPr>
        <p:spPr>
          <a:xfrm>
            <a:off x="5720114" y="2473964"/>
            <a:ext cx="612000" cy="612000"/>
          </a:xfrm>
          <a:prstGeom prst="wedgeEllipseCallout">
            <a:avLst>
              <a:gd name="adj1" fmla="val -70615"/>
              <a:gd name="adj2" fmla="val 19452"/>
            </a:avLst>
          </a:prstGeom>
          <a:solidFill>
            <a:schemeClr val="tx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Скругленная прямоугольная выноска 99"/>
          <p:cNvSpPr/>
          <p:nvPr/>
        </p:nvSpPr>
        <p:spPr>
          <a:xfrm>
            <a:off x="4157662" y="1910244"/>
            <a:ext cx="774377" cy="433676"/>
          </a:xfrm>
          <a:prstGeom prst="wedgeRoundRectCallout">
            <a:avLst>
              <a:gd name="adj1" fmla="val 19327"/>
              <a:gd name="adj2" fmla="val 89202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Овальная выноска 100"/>
          <p:cNvSpPr/>
          <p:nvPr/>
        </p:nvSpPr>
        <p:spPr>
          <a:xfrm>
            <a:off x="4841542" y="1558788"/>
            <a:ext cx="846582" cy="682080"/>
          </a:xfrm>
          <a:prstGeom prst="wedgeEllipseCallout">
            <a:avLst>
              <a:gd name="adj1" fmla="val -29946"/>
              <a:gd name="adj2" fmla="val 88925"/>
            </a:avLst>
          </a:prstGeom>
          <a:solidFill>
            <a:schemeClr val="accent6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>
            <a:off x="3394068" y="2257285"/>
            <a:ext cx="467908" cy="559316"/>
          </a:xfrm>
          <a:prstGeom prst="wedgeRoundRectCallout">
            <a:avLst>
              <a:gd name="adj1" fmla="val 127364"/>
              <a:gd name="adj2" fmla="val 33826"/>
              <a:gd name="adj3" fmla="val 16667"/>
            </a:avLst>
          </a:prstGeom>
          <a:solidFill>
            <a:schemeClr val="bg2">
              <a:lumMod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Скругленная прямоугольная выноска 96"/>
          <p:cNvSpPr/>
          <p:nvPr/>
        </p:nvSpPr>
        <p:spPr>
          <a:xfrm>
            <a:off x="3742913" y="1745951"/>
            <a:ext cx="492126" cy="674937"/>
          </a:xfrm>
          <a:prstGeom prst="wedgeRoundRectCallout">
            <a:avLst>
              <a:gd name="adj1" fmla="val 70047"/>
              <a:gd name="adj2" fmla="val 71637"/>
              <a:gd name="adj3" fmla="val 16667"/>
            </a:avLst>
          </a:prstGeom>
          <a:solidFill>
            <a:srgbClr val="C0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hlinkClick r:id="rId3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/>
          <p:cNvSpPr/>
          <p:nvPr/>
        </p:nvSpPr>
        <p:spPr>
          <a:xfrm>
            <a:off x="263022" y="4235383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/>
          <p:cNvSpPr/>
          <p:nvPr/>
        </p:nvSpPr>
        <p:spPr>
          <a:xfrm>
            <a:off x="262578" y="2410174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/>
          <p:cNvSpPr/>
          <p:nvPr/>
        </p:nvSpPr>
        <p:spPr>
          <a:xfrm>
            <a:off x="262578" y="1621511"/>
            <a:ext cx="2225019" cy="262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Нашивка 24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880000" y="4428000"/>
            <a:ext cx="60117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администрирования:</a:t>
            </a:r>
          </a:p>
          <a:p>
            <a:endParaRPr lang="uk-UA" sz="1000" dirty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	Настройка системы не должна занимать много времени и отвлекать от основной работы. В тоже время нужно обеспечить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абсолютный контроль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действий персонала и исключить возможность злоупотреблений. </a:t>
            </a:r>
          </a:p>
          <a:p>
            <a:pPr defTabSz="361950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Пользователь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затруднений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может создать ежедневную скидку или настроить печать заказов на кухню, подключиться к другому узлу и ограничить права пользования и доступ к данным.</a:t>
            </a:r>
          </a:p>
          <a:p>
            <a:pPr defTabSz="361950"/>
            <a:endParaRPr lang="ru-RU" sz="300" b="1" dirty="0" smtClean="0">
              <a:solidFill>
                <a:srgbClr val="C00000"/>
              </a:solidFill>
            </a:endParaRPr>
          </a:p>
          <a:p>
            <a:pPr defTabSz="361950"/>
            <a:r>
              <a:rPr lang="ru-RU" sz="1300" b="1" dirty="0" smtClean="0">
                <a:solidFill>
                  <a:srgbClr val="C00000"/>
                </a:solidFill>
              </a:rPr>
              <a:t>Минимум действий – максимум возможностей!</a:t>
            </a:r>
            <a:endParaRPr lang="uk-UA" sz="1300" b="1" dirty="0">
              <a:solidFill>
                <a:srgbClr val="C00000"/>
              </a:solidFill>
            </a:endParaRPr>
          </a:p>
        </p:txBody>
      </p:sp>
      <p:pic>
        <p:nvPicPr>
          <p:cNvPr id="34" name="Picture 2" descr="C:\Users\Apple\Dropbox\3432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3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0" name="Управляющая кнопка: настраиваемая 39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hlinkClick r:id="rId5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77" name="Picture 5" descr="C:\Users\Apple\Dropbox\3597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pple\Dropbox\3609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pple\Dropbox\30584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>
            <a:grpSpLocks noChangeAspect="1"/>
          </p:cNvGrpSpPr>
          <p:nvPr/>
        </p:nvGrpSpPr>
        <p:grpSpPr>
          <a:xfrm>
            <a:off x="4139952" y="2550481"/>
            <a:ext cx="1449024" cy="1681094"/>
            <a:chOff x="4844893" y="1460660"/>
            <a:chExt cx="2438400" cy="2828925"/>
          </a:xfrm>
        </p:grpSpPr>
        <p:pic>
          <p:nvPicPr>
            <p:cNvPr id="3086" name="Picture 14" descr="C:\Users\Apple\Dropbox\4361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44893" y="1460660"/>
              <a:ext cx="24384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5600187" y="1726654"/>
              <a:ext cx="916029" cy="1473632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089" name="Picture 17" descr="C:\Users\Apple\Dropbox\31367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93" y="2916328"/>
            <a:ext cx="271644" cy="2716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Apple\Dropbox\22377.png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99" y="2948100"/>
            <a:ext cx="179536" cy="179536"/>
          </a:xfrm>
          <a:prstGeom prst="rect">
            <a:avLst/>
          </a:prstGeom>
          <a:noFill/>
          <a:effectLst>
            <a:outerShdw blurRad="12700" dist="38100" dir="2700000" sx="91000" sy="9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Apple\Dropbox\60.png"/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51" y="3185390"/>
            <a:ext cx="91868" cy="918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Apple\Dropbox\22377.png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6" y="3156301"/>
            <a:ext cx="120957" cy="120957"/>
          </a:xfrm>
          <a:prstGeom prst="rect">
            <a:avLst/>
          </a:prstGeom>
          <a:noFill/>
          <a:effectLst>
            <a:outerShdw blurRad="12700" dist="38100" dir="2700000" sx="86000" sy="86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C:\Users\Apple\Dropbox\9553.png"/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910">
            <a:off x="4919314" y="2702568"/>
            <a:ext cx="206450" cy="2669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Apple\Dropbox\9553.png"/>
          <p:cNvPicPr>
            <a:picLocks noChangeAspect="1" noChangeArrowheads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36" y="2863415"/>
            <a:ext cx="67610" cy="874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7" descr="C:\Users\Apple\Dropbox\31367.png"/>
          <p:cNvPicPr>
            <a:picLocks noChangeAspect="1" noChangeArrowheads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65" y="2779964"/>
            <a:ext cx="168502" cy="168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Apple\Dropbox\128.png"/>
          <p:cNvPicPr>
            <a:picLocks noChangeAspect="1" noChangeArrowheads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00" y="3127636"/>
            <a:ext cx="188243" cy="1845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па 47"/>
          <p:cNvGrpSpPr>
            <a:grpSpLocks noChangeAspect="1"/>
          </p:cNvGrpSpPr>
          <p:nvPr/>
        </p:nvGrpSpPr>
        <p:grpSpPr>
          <a:xfrm>
            <a:off x="5076826" y="2865189"/>
            <a:ext cx="304640" cy="304640"/>
            <a:chOff x="4427983" y="3127636"/>
            <a:chExt cx="417452" cy="427570"/>
          </a:xfrm>
          <a:effectLst>
            <a:outerShdw blurRad="50800" dist="38100" dir="2700000" algn="tl" rotWithShape="0">
              <a:prstClr val="black"/>
            </a:outerShdw>
          </a:effectLst>
        </p:grpSpPr>
        <p:pic>
          <p:nvPicPr>
            <p:cNvPr id="72" name="Picture 16" descr="C:\Users\Apple\Dropbox\9553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4" b="10910"/>
            <a:stretch/>
          </p:blipFill>
          <p:spPr bwMode="auto">
            <a:xfrm>
              <a:off x="4427983" y="3127636"/>
              <a:ext cx="417452" cy="42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0" descr="C:\Users\Apple\Dropbox\60.png"/>
            <p:cNvPicPr>
              <a:picLocks noChangeAspect="1" noChangeArrowheads="1"/>
            </p:cNvPicPr>
            <p:nvPr/>
          </p:nvPicPr>
          <p:blipFill>
            <a:blip r:embed="rId2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847" y="3306942"/>
              <a:ext cx="69724" cy="6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15" descr="C:\Users\Apple\Desktop\20769.png"/>
          <p:cNvPicPr>
            <a:picLocks noChangeAspect="1" noChangeArrowheads="1"/>
          </p:cNvPicPr>
          <p:nvPr/>
        </p:nvPicPr>
        <p:blipFill>
          <a:blip r:embed="rId2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55" y="1916493"/>
            <a:ext cx="207433" cy="217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Apple\Dropbox\18299.png"/>
          <p:cNvPicPr>
            <a:picLocks noChangeAspect="1" noChangeArrowheads="1"/>
          </p:cNvPicPr>
          <p:nvPr/>
        </p:nvPicPr>
        <p:blipFill>
          <a:blip r:embed="rId2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32" y="2578849"/>
            <a:ext cx="196675" cy="196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95" name="Picture 23" descr="C:\Users\Apple\Dropbox\3553.png"/>
          <p:cNvPicPr>
            <a:picLocks noChangeAspect="1" noChangeArrowheads="1"/>
          </p:cNvPicPr>
          <p:nvPr/>
        </p:nvPicPr>
        <p:blipFill>
          <a:blip r:embed="rId2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20" y="2332045"/>
            <a:ext cx="232149" cy="206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Apple\Dropbox\14148.png"/>
          <p:cNvPicPr>
            <a:picLocks noChangeAspect="1" noChangeArrowheads="1"/>
          </p:cNvPicPr>
          <p:nvPr/>
        </p:nvPicPr>
        <p:blipFill>
          <a:blip r:embed="rId2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07" y="1824310"/>
            <a:ext cx="192088" cy="236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Apple\Dropbox\15659.png"/>
          <p:cNvPicPr>
            <a:picLocks noChangeAspect="1" noChangeArrowheads="1"/>
          </p:cNvPicPr>
          <p:nvPr/>
        </p:nvPicPr>
        <p:blipFill>
          <a:blip r:embed="rId3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1" y="2128558"/>
            <a:ext cx="236538" cy="138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Apple\Dropbox\24857.png"/>
          <p:cNvPicPr>
            <a:picLocks noChangeAspect="1" noChangeArrowheads="1"/>
          </p:cNvPicPr>
          <p:nvPr/>
        </p:nvPicPr>
        <p:blipFill>
          <a:blip r:embed="rId3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57" y="1976364"/>
            <a:ext cx="255704" cy="255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C:\Users\Apple\Dropbox\24744.png"/>
          <p:cNvPicPr>
            <a:picLocks noChangeAspect="1" noChangeArrowheads="1"/>
          </p:cNvPicPr>
          <p:nvPr/>
        </p:nvPicPr>
        <p:blipFill>
          <a:blip r:embed="rId3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80" y="1680685"/>
            <a:ext cx="261764" cy="261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C:\Users\Apple\Dropbox\32099.png"/>
          <p:cNvPicPr>
            <a:picLocks noChangeAspect="1" noChangeArrowheads="1"/>
          </p:cNvPicPr>
          <p:nvPr/>
        </p:nvPicPr>
        <p:blipFill rotWithShape="1">
          <a:blip r:embed="rId3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17706" r="16106" b="19121"/>
          <a:stretch/>
        </p:blipFill>
        <p:spPr bwMode="auto">
          <a:xfrm>
            <a:off x="4931310" y="1683819"/>
            <a:ext cx="321159" cy="320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:\Users\Apple\Dropbox\16404.png"/>
          <p:cNvPicPr>
            <a:picLocks noChangeAspect="1" noChangeArrowheads="1"/>
          </p:cNvPicPr>
          <p:nvPr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3" y="2236319"/>
            <a:ext cx="237196" cy="237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C:\Users\Apple\Dropbox\30584.png"/>
          <p:cNvPicPr>
            <a:picLocks noChangeAspect="1" noChangeArrowheads="1"/>
          </p:cNvPicPr>
          <p:nvPr/>
        </p:nvPicPr>
        <p:blipFill rotWithShape="1">
          <a:blip r:embed="rId3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4850" r="17293" b="19150"/>
          <a:stretch/>
        </p:blipFill>
        <p:spPr bwMode="auto">
          <a:xfrm>
            <a:off x="5734720" y="1959876"/>
            <a:ext cx="275537" cy="280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C:\Users\Apple\Dropbox\14369.png"/>
          <p:cNvPicPr>
            <a:picLocks noChangeAspect="1" noChangeArrowheads="1"/>
          </p:cNvPicPr>
          <p:nvPr/>
        </p:nvPicPr>
        <p:blipFill>
          <a:blip r:embed="rId3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04" y="2730103"/>
            <a:ext cx="203192" cy="203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:\Users\Apple\Dropbox\38813.png"/>
          <p:cNvPicPr>
            <a:picLocks noChangeAspect="1" noChangeArrowheads="1"/>
          </p:cNvPicPr>
          <p:nvPr/>
        </p:nvPicPr>
        <p:blipFill>
          <a:blip r:embed="rId3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6" y="2519635"/>
            <a:ext cx="255889" cy="255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C:\Users\Apple\Dropbox\34153.png"/>
          <p:cNvPicPr>
            <a:picLocks noChangeAspect="1" noChangeArrowheads="1"/>
          </p:cNvPicPr>
          <p:nvPr/>
        </p:nvPicPr>
        <p:blipFill>
          <a:blip r:embed="rId3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1" y="1931686"/>
            <a:ext cx="219039" cy="2190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Apple\Dropbox\13732.png"/>
          <p:cNvPicPr>
            <a:picLocks noChangeAspect="1" noChangeArrowheads="1"/>
          </p:cNvPicPr>
          <p:nvPr/>
        </p:nvPicPr>
        <p:blipFill>
          <a:blip r:embed="rId3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7" y="1822215"/>
            <a:ext cx="192088" cy="236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Apple\Dropbox\35904.png"/>
          <p:cNvPicPr>
            <a:picLocks noChangeAspect="1" noChangeArrowheads="1"/>
          </p:cNvPicPr>
          <p:nvPr/>
        </p:nvPicPr>
        <p:blipFill>
          <a:blip r:embed="rId4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76" y="2085282"/>
            <a:ext cx="254000" cy="25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C:\Users\Apple\Dropbox\14532.png"/>
          <p:cNvPicPr>
            <a:picLocks noChangeAspect="1" noChangeArrowheads="1"/>
          </p:cNvPicPr>
          <p:nvPr/>
        </p:nvPicPr>
        <p:blipFill>
          <a:blip r:embed="rId4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50" y="2257286"/>
            <a:ext cx="215892" cy="218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Блок-схема: узел 52"/>
          <p:cNvSpPr/>
          <p:nvPr/>
        </p:nvSpPr>
        <p:spPr>
          <a:xfrm>
            <a:off x="5234469" y="3222324"/>
            <a:ext cx="25200" cy="25200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5" name="Picture 2" descr="C:\Users\Apple\Desktop\29027б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:\Users\Apple\Desktop\4287б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056000" y="1620000"/>
            <a:ext cx="1836000" cy="76095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администратор зала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менеджер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администратор БД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55776" y="3102908"/>
            <a:ext cx="1836000" cy="76095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72000" rIns="0" bIns="72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РестАрт:Администратор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»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полноценно работать с модулем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3801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7056000" y="1620000"/>
            <a:ext cx="1836000" cy="2381027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возможности: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работа с неограниченным количеством точек продаж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меню и блюдами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настройка прав пользователей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настройка систем лояльности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временные услуги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управление остатками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настройка маршрутизации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отправка уведомлений для линейного персонала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логирование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контроль срока актуальности данных,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архивиров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-е, удаление</a:t>
            </a:r>
          </a:p>
          <a:p>
            <a:pPr marL="171450" indent="-171450" defTabSz="3619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загрузка КЛАДР</a:t>
            </a:r>
          </a:p>
        </p:txBody>
      </p:sp>
      <p:sp>
        <p:nvSpPr>
          <p:cNvPr id="10" name="Прямоугольник 9">
            <a:hlinkClick r:id="rId2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/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2576" y="795600"/>
            <a:ext cx="8629200" cy="432000"/>
          </a:xfrm>
          <a:prstGeom prst="rect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Нашивка 27"/>
          <p:cNvSpPr/>
          <p:nvPr/>
        </p:nvSpPr>
        <p:spPr>
          <a:xfrm flipH="1">
            <a:off x="2293200" y="285647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" name="Picture 2" descr="C:\Users\Apple\Desktop\428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rId2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hlinkClick r:id="rId4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2" name="Picture 11" descr="C:\Users\Apple\Dropbox\3597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pple\Dropbox\30584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Apple\Desktop\29027б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880000" y="4428000"/>
            <a:ext cx="6011776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Именно в форме Администратора можно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создать или изменить любой объект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в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базе (для удобства ввода был добавлен вызов «экранной клавиатуры» в самой программе).</a:t>
            </a:r>
          </a:p>
          <a:p>
            <a:pPr indent="358775"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В системе организована гибкая настройка привязок одного объекта к другому. Так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за определённые блюда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(или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за все блюда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конкретного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меню) можно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расплачиваться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только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определёнными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типами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оплат. Либо задать одному товару несколько цен.</a:t>
            </a:r>
          </a:p>
          <a:p>
            <a:pPr indent="358775" algn="just"/>
            <a:endPara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систем лояльности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используются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различные механизмы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: скидки на весь чек или товар, автоматические или ручные, с заданными правилами назначения (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 меню, залу,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картам,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в определённый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период, назначение во время пробития чека или создания заказа)</a:t>
            </a:r>
          </a:p>
        </p:txBody>
      </p:sp>
      <p:pic>
        <p:nvPicPr>
          <p:cNvPr id="5122" name="Picture 2" descr="C:\Users\Apple\Desktop\36094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778360"/>
            <a:ext cx="327600" cy="3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СкринАвторизацияПицца" descr="D:\ReadME\Вебинары, доки, мануалы\РестАрт 3\Новость\3.0\Окно авторизации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0" y="1620000"/>
            <a:ext cx="432031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СкринАвторизацияСин" descr="D:\ReadME\Вебинары, доки, мануалы\РестАрт 3\Новость\3.0\Окно авторизации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0" y="1620000"/>
            <a:ext cx="432031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СкринРабСтолЗел" descr="D:\ReadME\Вебинары, доки, мануалы\РестАрт 3\Новость\3.0\Рабочий стол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0" y="1620000"/>
            <a:ext cx="4320317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СкринРабСтолФиолет" descr="D:\ReadME\Вебинары, доки, мануалы\РестАрт 3\Новость\3.0\Рабочий стол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0" y="1620000"/>
            <a:ext cx="4320317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/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3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4" name="Picture 7" descr="C:\Users\Apple\Dropbox\3609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Apple\Dropbox\30584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351142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412" r="1272" b="1940"/>
          <a:stretch/>
        </p:blipFill>
        <p:spPr bwMode="auto">
          <a:xfrm>
            <a:off x="3420000" y="1620000"/>
            <a:ext cx="1916430" cy="190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895" r="683" b="568"/>
          <a:stretch/>
        </p:blipFill>
        <p:spPr bwMode="auto">
          <a:xfrm>
            <a:off x="3815916" y="3036116"/>
            <a:ext cx="1923276" cy="18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629979" y="1620000"/>
            <a:ext cx="2262501" cy="3312000"/>
            <a:chOff x="2975245" y="2440828"/>
            <a:chExt cx="2805939" cy="4107522"/>
          </a:xfrm>
        </p:grpSpPr>
        <p:pic>
          <p:nvPicPr>
            <p:cNvPr id="4103" name="Picture 7" descr="C:\Users\alenaa.RARUS-SEV\Desktop\.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246" y="2579750"/>
              <a:ext cx="2805938" cy="39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4766" b="-14080"/>
            <a:stretch/>
          </p:blipFill>
          <p:spPr bwMode="auto">
            <a:xfrm>
              <a:off x="2975245" y="2440828"/>
              <a:ext cx="2805939" cy="15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Стрелка вправо 2"/>
          <p:cNvSpPr/>
          <p:nvPr/>
        </p:nvSpPr>
        <p:spPr>
          <a:xfrm>
            <a:off x="5922150" y="3022083"/>
            <a:ext cx="558000" cy="353577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Picture 2" descr="C:\Users\Apple\Desktop\29027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880000" y="5185645"/>
            <a:ext cx="601177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Анализировать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текущее состояние зала, продажи, формировать отчёты по отменам и предоставленным скидкам и многое другое умеет РестАрт.</a:t>
            </a:r>
          </a:p>
          <a:p>
            <a:pPr indent="358775"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Для удобства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введены фильтры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по способу формирования и интервалу времени. Поэтому задав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способ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детализации, диапазон дат (или конкретную смену) пользователь сформирует любой типовой отчёт. Полученную информацию можно распечатать или сохранить в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xls, pdf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форматах. </a:t>
            </a:r>
          </a:p>
        </p:txBody>
      </p:sp>
      <p:pic>
        <p:nvPicPr>
          <p:cNvPr id="39" name="Picture 2" descr="C:\Users\Apple\Desktop\35972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" y="3265200"/>
            <a:ext cx="363600" cy="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>
            <a:hlinkClick r:id="rId2" action="ppaction://hlinksldjump"/>
          </p:cNvPr>
          <p:cNvSpPr/>
          <p:nvPr/>
        </p:nvSpPr>
        <p:spPr>
          <a:xfrm>
            <a:off x="263244" y="4498067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/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3" name="Picture 2" descr="C:\Users\Apple\Desktop\428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2356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5" descr="C:\Users\Apple\Dropbox\3597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609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895219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" name="Picture 14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952835"/>
            <a:ext cx="2128949" cy="1692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484" y="1903572"/>
            <a:ext cx="2880000" cy="207999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Стрелка вправо 37"/>
          <p:cNvSpPr>
            <a:spLocks noChangeAspect="1"/>
          </p:cNvSpPr>
          <p:nvPr/>
        </p:nvSpPr>
        <p:spPr>
          <a:xfrm>
            <a:off x="5652120" y="2816960"/>
            <a:ext cx="325687" cy="252000"/>
          </a:xfrm>
          <a:prstGeom prst="rightArrow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926476" y="1620000"/>
            <a:ext cx="1115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1BC812"/>
                </a:solidFill>
                <a:latin typeface="Arial Narrow" pitchFamily="34" charset="0"/>
              </a:rPr>
              <a:t>Локальный узел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36424" y="1620000"/>
            <a:ext cx="1115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1BC812"/>
                </a:solidFill>
                <a:latin typeface="Arial Narrow" pitchFamily="34" charset="0"/>
              </a:rPr>
              <a:t>Удалённый узел</a:t>
            </a:r>
          </a:p>
        </p:txBody>
      </p:sp>
      <p:pic>
        <p:nvPicPr>
          <p:cNvPr id="11266" name="Picture 2" descr="D:\ReadME\Вебинары, доки, мануалы\РестАрт 3\Презенташки\Админ_рабстол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903682"/>
            <a:ext cx="2880000" cy="20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2266838"/>
            <a:ext cx="1539433" cy="13547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580" y="2943516"/>
            <a:ext cx="1252800" cy="483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6800" y="1933200"/>
            <a:ext cx="494725" cy="5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3925" y="1922402"/>
            <a:ext cx="514800" cy="74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pple\Desktop\29027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53262">
            <a:off x="3272855" y="1920229"/>
            <a:ext cx="185414" cy="248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pple\Desktop\30584б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11889"/>
          <a:stretch/>
        </p:blipFill>
        <p:spPr bwMode="auto">
          <a:xfrm>
            <a:off x="270000" y="3766342"/>
            <a:ext cx="539133" cy="3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880000" y="4428000"/>
            <a:ext cx="601177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Программный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комплекс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РестАрт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позволяет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организовать сложную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распределённую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систему из нескольких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узлов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территориально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удалённых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друг от друга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Администрировать все узлы можно на одном месте, подключаясь к  разным кассам поочерёдно. Или же подключаться к ключу Администратора на терминалах. Поэтому нет необходимости приобретать модуль Администратора в каждый ресторан, не нужно обучать каждого менеджера работать с системой. Что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экономит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как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деньги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, так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время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Накопленные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данные о реализации по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каждой точке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можно выгружать в центральный бэк-офис (через интернет, FTP -сервер, электронную почту или просто на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карте памяти),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например в 1С-Рарус: Управление рестораном, и получать сводную аналитическую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отчётность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по всем имеющимся точкам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5329 0.102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 txBox="1">
            <a:spLocks/>
          </p:cNvSpPr>
          <p:nvPr/>
        </p:nvSpPr>
        <p:spPr>
          <a:xfrm>
            <a:off x="3759969" y="2450890"/>
            <a:ext cx="4481207" cy="1080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Запуск фронта при старте системы:</a:t>
            </a: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предотвращает от «случайного» отказа системы из-за неосторожных действий персонала </a:t>
            </a:r>
          </a:p>
          <a:p>
            <a:pPr marL="817563" lvl="1" indent="-171450" defTabSz="7239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защищает  от денежных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махинации и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намеренных взломов системы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735796" y="3717032"/>
            <a:ext cx="406845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Программная и аппаратная защита на выбор: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п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рограммная - исключает физическую поломку; простая активация</a:t>
            </a:r>
          </a:p>
          <a:p>
            <a:pPr marL="812800" lvl="1" indent="-190500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а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ппаратная – мобильность в режиме «лицензия с собой»</a:t>
            </a:r>
          </a:p>
        </p:txBody>
      </p:sp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Надёжность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Защищён от взломов и нестабильной работы системы защиты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rgbClr val="00E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49476" y="2450890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410100" y="3435884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2000" y="986400"/>
            <a:ext cx="4500500" cy="127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Демо-версия 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работает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 без ключа защиты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при неисправности ключа  или сбоях системы защиты работа  НЕ будет остановлена</a:t>
            </a:r>
          </a:p>
          <a:p>
            <a:pPr marL="11668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позволяет провести презентацию продукта, оценить функционал и подключить ТО</a:t>
            </a:r>
          </a:p>
          <a:p>
            <a:pPr marL="125571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есть ограничения в использовании</a:t>
            </a:r>
          </a:p>
          <a:p>
            <a:pPr marL="1166813" lvl="1" indent="-171450">
              <a:buFont typeface="Arial" pitchFamily="34" charset="0"/>
              <a:buChar char="•"/>
            </a:pP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32960" y="4250002"/>
            <a:ext cx="3302936" cy="89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Логирование:</a:t>
            </a:r>
          </a:p>
          <a:p>
            <a:pPr marL="622300" lvl="1" indent="-196850" defTabSz="8953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запись действий пользователя</a:t>
            </a:r>
          </a:p>
          <a:p>
            <a:pPr marL="622300" lvl="1" indent="-196850" defTabSz="8953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а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нализ работы системы в комплексе  с торговым оборудованием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007604" y="3708586"/>
            <a:ext cx="216024" cy="216024"/>
          </a:xfrm>
          <a:prstGeom prst="ellipse">
            <a:avLst/>
          </a:prstGeom>
          <a:solidFill>
            <a:srgbClr val="05FF7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настраиваемая 2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Apple\Desktop\29027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9" y="795600"/>
            <a:ext cx="399361" cy="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263244" y="4498067"/>
            <a:ext cx="2224800" cy="525600"/>
          </a:xfrm>
          <a:prstGeom prst="actionButtonBlank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423538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37061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17697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Общий вид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АРМ Администратор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3" action="ppaction://hlinksldjump"/>
          </p:cNvPr>
          <p:cNvSpPr txBox="1"/>
          <p:nvPr/>
        </p:nvSpPr>
        <p:spPr>
          <a:xfrm>
            <a:off x="828000" y="3849345"/>
            <a:ext cx="15471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Распределённые узлы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00" y="429278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flipH="1">
            <a:off x="2293200" y="468730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2" descr="C:\Users\Apple\Desktop\428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" y="1989398"/>
            <a:ext cx="358017" cy="3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28000" y="467622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828000" y="334970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Отчёты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5" descr="C:\Users\Apple\Dropbox\3597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" y="3257890"/>
            <a:ext cx="363649" cy="3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609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8" y="2777514"/>
            <a:ext cx="327836" cy="3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Apple\Dropbox\30584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9150"/>
          <a:stretch/>
        </p:blipFill>
        <p:spPr bwMode="auto">
          <a:xfrm>
            <a:off x="285436" y="3766342"/>
            <a:ext cx="50800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3728739" y="3892976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3420000" y="3140968"/>
            <a:ext cx="547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80000" y="5616000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009AD9"/>
                </a:solidFill>
                <a:latin typeface="Arial Narrow" pitchFamily="34" charset="0"/>
              </a:rPr>
              <a:t>Расширение рабочих мест производится за счет приобретения дополнительных лицензий РестАрт: Администратор</a:t>
            </a:r>
            <a:endParaRPr lang="ru-RU" sz="1200" b="1" dirty="0" smtClean="0">
              <a:solidFill>
                <a:srgbClr val="009AD9"/>
              </a:solidFill>
              <a:latin typeface="Arial Narrow" pitchFamily="34" charset="0"/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5" descr="C:\Users\Apple\Desktop\29027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10069"/>
          <a:stretch/>
        </p:blipFill>
        <p:spPr bwMode="auto">
          <a:xfrm>
            <a:off x="3728739" y="2018991"/>
            <a:ext cx="671684" cy="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276558" y="3672586"/>
            <a:ext cx="932967" cy="940070"/>
            <a:chOff x="2715815" y="5053555"/>
            <a:chExt cx="932967" cy="940070"/>
          </a:xfrm>
        </p:grpSpPr>
        <p:pic>
          <p:nvPicPr>
            <p:cNvPr id="68" name="Picture 15" descr="C:\Users\Apple\Desktop\20769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425" y="5676428"/>
              <a:ext cx="256032" cy="26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3020176" y="5053555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815" y="5741405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3340877" y="5715911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140" y="5335306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5399119" y="5003999"/>
            <a:ext cx="64395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 smtClean="0">
                <a:solidFill>
                  <a:srgbClr val="E20000"/>
                </a:solidFill>
                <a:latin typeface="Arial Narrow" pitchFamily="34" charset="0"/>
              </a:rPr>
              <a:t>min 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14 000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pic>
        <p:nvPicPr>
          <p:cNvPr id="69" name="Picture 3" descr="C:\Users\Apple\Desktop\34320б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4622400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Box 153"/>
          <p:cNvSpPr txBox="1"/>
          <p:nvPr/>
        </p:nvSpPr>
        <p:spPr>
          <a:xfrm>
            <a:off x="3566578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Администратор</a:t>
            </a:r>
          </a:p>
        </p:txBody>
      </p:sp>
      <p:grpSp>
        <p:nvGrpSpPr>
          <p:cNvPr id="155" name="Группа 154"/>
          <p:cNvGrpSpPr/>
          <p:nvPr/>
        </p:nvGrpSpPr>
        <p:grpSpPr>
          <a:xfrm>
            <a:off x="5274000" y="1839999"/>
            <a:ext cx="945177" cy="832917"/>
            <a:chOff x="4842931" y="1839999"/>
            <a:chExt cx="945177" cy="832917"/>
          </a:xfrm>
        </p:grpSpPr>
        <p:pic>
          <p:nvPicPr>
            <p:cNvPr id="156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136075" y="1839999"/>
              <a:ext cx="307905" cy="27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19" descr="C:\Users\Apple\Desktop\25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081" y="2474916"/>
              <a:ext cx="189841" cy="19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487577" y="2170330"/>
              <a:ext cx="300531" cy="2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2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71794" y="2153750"/>
              <a:ext cx="260414" cy="27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2" descr="C:\Users\Apple\Dropbox\24611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31" y="2158337"/>
              <a:ext cx="263982" cy="26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" name="TextBox 167"/>
          <p:cNvSpPr txBox="1"/>
          <p:nvPr/>
        </p:nvSpPr>
        <p:spPr>
          <a:xfrm>
            <a:off x="3888646" y="2808000"/>
            <a:ext cx="2032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Комплексная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поставка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234400" y="461880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любой АРМ</a:t>
            </a:r>
          </a:p>
        </p:txBody>
      </p:sp>
      <p:sp>
        <p:nvSpPr>
          <p:cNvPr id="170" name="Объект 2"/>
          <p:cNvSpPr txBox="1">
            <a:spLocks/>
          </p:cNvSpPr>
          <p:nvPr/>
        </p:nvSpPr>
        <p:spPr>
          <a:xfrm>
            <a:off x="7056000" y="3744525"/>
            <a:ext cx="1836000" cy="842145"/>
          </a:xfrm>
          <a:prstGeom prst="rect">
            <a:avLst/>
          </a:prstGeom>
          <a:solidFill>
            <a:srgbClr val="F6F48C"/>
          </a:solidFill>
        </p:spPr>
        <p:txBody>
          <a:bodyPr vert="horz" wrap="square" lIns="0" tIns="36000" rIns="72000" bIns="36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Приобретая отдельно каждый модуль появляется возможность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ОДНОВРЕМЕННО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 2х рабочих местах: администратора БД и пользователь фронта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816000" y="5004000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7 000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055776" y="1927021"/>
            <a:ext cx="1836000" cy="699162"/>
          </a:xfrm>
          <a:prstGeom prst="rect">
            <a:avLst/>
          </a:prstGeom>
          <a:solidFill>
            <a:srgbClr val="F6F48C"/>
          </a:solidFill>
        </p:spPr>
        <p:txBody>
          <a:bodyPr wrap="square" lIns="72000" tIns="36000" rIns="72000" bIns="36000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Комплексная поставка включает лицензии на все основные АРМы,  с каждым из которых можно работать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ПООЧЕРЁДНО</a:t>
            </a:r>
          </a:p>
        </p:txBody>
      </p:sp>
      <p:sp>
        <p:nvSpPr>
          <p:cNvPr id="174" name="Плюс 173"/>
          <p:cNvSpPr/>
          <p:nvPr/>
        </p:nvSpPr>
        <p:spPr>
          <a:xfrm>
            <a:off x="4712699" y="2158337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5" name="Плюс 174"/>
          <p:cNvSpPr/>
          <p:nvPr/>
        </p:nvSpPr>
        <p:spPr>
          <a:xfrm>
            <a:off x="4793835" y="4068338"/>
            <a:ext cx="252028" cy="268034"/>
          </a:xfrm>
          <a:prstGeom prst="mathPlus">
            <a:avLst/>
          </a:prstGeom>
          <a:solidFill>
            <a:srgbClr val="1BC812"/>
          </a:solidFill>
          <a:ln>
            <a:solidFill>
              <a:srgbClr val="1B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6" name="Равно 175"/>
          <p:cNvSpPr/>
          <p:nvPr/>
        </p:nvSpPr>
        <p:spPr>
          <a:xfrm>
            <a:off x="6522744" y="220061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7" name="Равно 176"/>
          <p:cNvSpPr/>
          <p:nvPr/>
        </p:nvSpPr>
        <p:spPr>
          <a:xfrm>
            <a:off x="6441831" y="4111200"/>
            <a:ext cx="252028" cy="184264"/>
          </a:xfrm>
          <a:prstGeom prst="mathEqual">
            <a:avLst/>
          </a:prstGeom>
          <a:solidFill>
            <a:srgbClr val="1B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634295" y="2845111"/>
            <a:ext cx="6640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22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 000 руб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548725" y="4757778"/>
            <a:ext cx="9181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21 000 руб</a:t>
            </a:r>
          </a:p>
          <a:p>
            <a:pPr marL="266700"/>
            <a:r>
              <a:rPr lang="en-US" sz="1200" b="1" dirty="0" smtClean="0">
                <a:solidFill>
                  <a:srgbClr val="E20000"/>
                </a:solidFill>
                <a:latin typeface="Arial Narrow" pitchFamily="34" charset="0"/>
              </a:rPr>
              <a:t>min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181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0" y="2959031"/>
            <a:ext cx="2520000" cy="110613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 flip="none" rotWithShape="1">
            <a:gsLst>
              <a:gs pos="0">
                <a:srgbClr val="88C915">
                  <a:shade val="30000"/>
                  <a:satMod val="115000"/>
                </a:srgbClr>
              </a:gs>
              <a:gs pos="50000">
                <a:srgbClr val="88C915">
                  <a:shade val="67500"/>
                  <a:satMod val="115000"/>
                </a:srgbClr>
              </a:gs>
              <a:gs pos="100000">
                <a:srgbClr val="88C91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2E8527"/>
                </a:solidFill>
              </a:rPr>
              <a:t>Июнь 2016</a:t>
            </a:r>
            <a:endParaRPr lang="ru-RU" b="1" dirty="0">
              <a:solidFill>
                <a:srgbClr val="2E852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260" y="925843"/>
            <a:ext cx="15895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Ключи защиты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049434" y="314684"/>
            <a:ext cx="1843654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2E8527"/>
                </a:solidFill>
                <a:latin typeface="Arial Narrow" pitchFamily="34" charset="0"/>
              </a:rPr>
              <a:t>Демо режим и защита </a:t>
            </a:r>
            <a:endParaRPr lang="ru-RU" b="1" dirty="0">
              <a:solidFill>
                <a:srgbClr val="2E8527"/>
              </a:solidFill>
              <a:latin typeface="Arial Narrow" pitchFamily="34" charset="0"/>
            </a:endParaRPr>
          </a:p>
        </p:txBody>
      </p:sp>
      <p:pic>
        <p:nvPicPr>
          <p:cNvPr id="2050" name="Picture 2" descr="C:\Users\Apple\Desktop\38696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" y="903748"/>
            <a:ext cx="445731" cy="2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73525" y="1945463"/>
            <a:ext cx="4862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Исключает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физическую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поломку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ключа защиты или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USB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uk-UA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–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разъёма.</a:t>
            </a:r>
          </a:p>
          <a:p>
            <a:pPr marL="177800" lvl="1" indent="-177800" algn="just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Простая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активация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лицензии или пакета лицензий: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интернет, почта,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телефон. Реализована повторная активация.</a:t>
            </a:r>
          </a:p>
          <a:p>
            <a:pPr marL="177800" lvl="1" indent="-17780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Можно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указать адрес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сервера лицензирования как для фронта, так 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для АРМ Администратор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83769" y="4257092"/>
            <a:ext cx="8200699" cy="0"/>
          </a:xfrm>
          <a:prstGeom prst="line">
            <a:avLst/>
          </a:prstGeom>
          <a:ln>
            <a:solidFill>
              <a:srgbClr val="1B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3526" y="1398884"/>
            <a:ext cx="4862570" cy="42797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algn="ctr" defTabSz="361950">
              <a:tabLst>
                <a:tab pos="0" algn="l"/>
              </a:tabLst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Программная система защиты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3769" y="4441181"/>
            <a:ext cx="3304220" cy="42797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algn="ctr" defTabSz="361950">
              <a:tabLst>
                <a:tab pos="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Демонстрационный режим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220" y="5088922"/>
            <a:ext cx="2520000" cy="99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270738" y="4329678"/>
            <a:ext cx="46210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361950"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	Позволяет самостоятельно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установить «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РестАрт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» на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необходимое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количество рабочих мест, подключить оборудование и опробовать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систему.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Незаменимо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при демонстрации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фронта,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тестировании, а так же позволит продолжить работу ресторана при физической поломке ключей защиты или сбое в системе защиты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  <a:p>
            <a:pPr marL="0" lvl="1" algn="just">
              <a:tabLst>
                <a:tab pos="0" algn="l"/>
                <a:tab pos="36195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	</a:t>
            </a:r>
          </a:p>
          <a:p>
            <a:pPr marL="0" lvl="1" algn="just">
              <a:tabLst>
                <a:tab pos="0" algn="l"/>
                <a:tab pos="361950" algn="l"/>
              </a:tabLst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Основные ограничения: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Angsana New" pitchFamily="18" charset="-34"/>
            </a:endParaRPr>
          </a:p>
          <a:p>
            <a:pPr marL="542925" lvl="1" indent="-17145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10-ти секундная задержка сервис-печати заказов на кухню</a:t>
            </a:r>
          </a:p>
          <a:p>
            <a:pPr marL="542925" lvl="1" indent="-17145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Ограничение на количество товаров в заказе (5 шт.)</a:t>
            </a:r>
          </a:p>
          <a:p>
            <a:pPr marL="542925" lvl="1" indent="-17145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Надпись «демо-режим» в некоторых строчках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отчётов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и в шапке и подвале заказов на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кухню</a:t>
            </a:r>
            <a:endParaRPr lang="ru-RU" sz="1200" dirty="0">
              <a:solidFill>
                <a:schemeClr val="bg1">
                  <a:lumMod val="50000"/>
                </a:schemeClr>
              </a:solidFill>
              <a:cs typeface="Angsana New" pitchFamily="18" charset="-34"/>
            </a:endParaRPr>
          </a:p>
        </p:txBody>
      </p:sp>
      <p:pic>
        <p:nvPicPr>
          <p:cNvPr id="19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88868" y="1398884"/>
            <a:ext cx="3304220" cy="427979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90000" rIns="0" bIns="90000" rtlCol="0">
            <a:spAutoFit/>
          </a:bodyPr>
          <a:lstStyle/>
          <a:p>
            <a:pPr algn="ctr" defTabSz="361950">
              <a:tabLst>
                <a:tab pos="0" algn="l"/>
              </a:tabLst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Аппаратная система защиты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588868" y="1945463"/>
            <a:ext cx="3302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Наличие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 физического ключа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защиты.</a:t>
            </a:r>
          </a:p>
          <a:p>
            <a:pPr marL="177800" lvl="1" indent="-177800" algn="just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Не требует активации ключа.</a:t>
            </a:r>
          </a:p>
          <a:p>
            <a:pPr marL="177800" lvl="1" indent="-17780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b="1" dirty="0" smtClean="0">
                <a:cs typeface="Angsana New" pitchFamily="18" charset="-34"/>
              </a:rPr>
              <a:t>Мобильность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 – решение можно запустить на любом компьютере при наличии ключа с собой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ngsana New" pitchFamily="18" charset="-34"/>
              </a:rPr>
              <a:t>.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Удобно для настройки или смене локаций.</a:t>
            </a:r>
          </a:p>
          <a:p>
            <a:pPr marL="177800" lvl="1" indent="-177800" algn="just"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cs typeface="Angsana New" pitchFamily="18" charset="-34"/>
              </a:rPr>
              <a:t>Замена ключа при физической поломке не производится.</a:t>
            </a:r>
            <a:endParaRPr lang="ru-RU" sz="1200" dirty="0">
              <a:solidFill>
                <a:schemeClr val="bg1">
                  <a:lumMod val="50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35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настраиваемая 25">
            <a:hlinkClick r:id="rId3" action="ppaction://hlinksldjump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Нашивка 18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настраиваемая 22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9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2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5" name="TextBox 44">
            <a:hlinkClick r:id="rId7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11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9" name="Picture 8" descr="C:\Users\Apple\Desktop\428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pple\Desktop\71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pple\Desktop\15636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pple\Desktop\3053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pple\Desktop\3445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pple\Dropbox\3445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880000" y="4428000"/>
            <a:ext cx="601177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Контроль. Анализ. Управление. </a:t>
            </a:r>
            <a:r>
              <a:rPr lang="ru-RU" sz="5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just" defTabSz="361950"/>
            <a:endParaRPr lang="ru-RU" sz="5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Анализ продаж, выработки и загруженности, контроль действий персонала и даже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составление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списка любимых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блюд и напитков,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чтобы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предложить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клиенту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именно то, что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ему нравится.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Управление депозитно-дисконтными картами, расчёт зарплаты по рабочему времени, начисление премий и штрафов.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Монитор состояния отражает текущее состояние заведения на схеме зала:  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реальном времени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можно отследить действия официантов\кассиров, текущий состав заказов, рейтинг продаж и прочее.</a:t>
            </a:r>
            <a:endParaRPr lang="uk-U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50" y="1716459"/>
            <a:ext cx="3790950" cy="243840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19999"/>
            <a:ext cx="4896000" cy="315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35" y="1535235"/>
            <a:ext cx="4372929" cy="327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7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4686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576" y="4219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800" y="369708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175084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10" action="ppaction://hlinksldjump"/>
          </p:cNvPr>
          <p:cNvSpPr txBox="1"/>
          <p:nvPr/>
        </p:nvSpPr>
        <p:spPr>
          <a:xfrm>
            <a:off x="828000" y="339651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hlinkClick r:id="rId11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9" action="ppaction://hlinksldjump"/>
          </p:cNvPr>
          <p:cNvSpPr txBox="1"/>
          <p:nvPr/>
        </p:nvSpPr>
        <p:spPr>
          <a:xfrm>
            <a:off x="828000" y="3875188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828000" y="4397304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2091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578" y="500742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2866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828000" y="5185532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/>
          <p:cNvSpPr/>
          <p:nvPr/>
        </p:nvSpPr>
        <p:spPr>
          <a:xfrm>
            <a:off x="259026" y="2673799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28000" y="285190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30140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1552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950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950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pple\Dropbox\428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esktop\30537б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" y="2672916"/>
            <a:ext cx="507600" cy="5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 flipH="1">
            <a:off x="2293200" y="289058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880000" y="4884473"/>
            <a:ext cx="601308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Мобильная отчётность с актуальной информацией на настоящий момент</a:t>
            </a:r>
          </a:p>
          <a:p>
            <a:pPr algn="just"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Анализ бизнеса разрабатывался в первую очередь как универсальный построитель отчётов. Система позволяет конструировать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любые виды отчётов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по имеющимся объектам в базах РестАрта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суммарно или отдельно по каждой). 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Полученную информацию можно группировать, отбирать отдельные параметры и  вводить сортировку. 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 конфигурацию изначально включено более 30 типовых отчётов.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гостям</a:t>
              </a:r>
            </a:p>
          </p:txBody>
        </p:sp>
      </p:grpSp>
      <p:pic>
        <p:nvPicPr>
          <p:cNvPr id="40" name="Picture 5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96" y="1593309"/>
            <a:ext cx="4219005" cy="31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5" y="1829352"/>
            <a:ext cx="4049826" cy="273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5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99" y="1906817"/>
            <a:ext cx="3854197" cy="252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62" y="1910539"/>
            <a:ext cx="3858960" cy="252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910636" y="3784702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операторам доставки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0636" y="3786604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выработке официантов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дням недели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Отчёт по календарным дням</a:t>
              </a:r>
            </a:p>
          </p:txBody>
        </p:sp>
      </p:grpSp>
      <p:pic>
        <p:nvPicPr>
          <p:cNvPr id="56" name="Picture 3" descr="C:\Users\Apple\Desktop\1402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7504477" y="1687301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Apple\Desktop\1402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86" flipH="1">
            <a:off x="3446726" y="3662858"/>
            <a:ext cx="393904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C:\Users\Apple\Dropbox\АБ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1511"/>
            <a:ext cx="4896000" cy="31536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0" y="2332800"/>
            <a:ext cx="37584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88" y="1507634"/>
            <a:ext cx="4133097" cy="338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8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/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hlinkClick r:id="rId12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10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Управляющая кнопка: настраиваемая 25">
            <a:hlinkClick r:id="rId13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2" descr="C:\Users\Apple\Dropbox\34320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rId13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Управляющая кнопка: настраиваемая 25">
            <a:hlinkClick r:id="rId15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hlinkClick r:id="rId15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4" descr="C:\Users\Apple\Desktop\71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Apple\Desktop\3053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pple\Desktop\34457б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pple\Dropbox\34457тс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11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6" name="Picture 2" descr="C:\Users\Apple\Dropbox\428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esktop\15636б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291233"/>
            <a:ext cx="292744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Нашивка 38"/>
          <p:cNvSpPr/>
          <p:nvPr/>
        </p:nvSpPr>
        <p:spPr>
          <a:xfrm flipH="1">
            <a:off x="2293200" y="3426229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11" descr="C:\Users\Apple\Dropbox\АБ7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043612"/>
            <a:ext cx="3348000" cy="1283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Установка ставки сотрудника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83554" y="3826745"/>
              <a:ext cx="1115820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Начисление премий и штрафов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Штрафы и премии</a:t>
              </a:r>
            </a:p>
          </p:txBody>
        </p:sp>
      </p:grpSp>
      <p:pic>
        <p:nvPicPr>
          <p:cNvPr id="2059" name="Picture 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08" y="3147398"/>
            <a:ext cx="3348000" cy="1147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8" y="1650322"/>
            <a:ext cx="3797655" cy="30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Сотрудники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Отчёты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Отчёт по учёту рабочего времени</a:t>
              </a: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2880000" y="5044954"/>
            <a:ext cx="601308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Учёт рабочего времени</a:t>
            </a:r>
          </a:p>
          <a:p>
            <a:pPr algn="just"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Исходя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из данных о рабочем времени сотрудника,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начисленной премии или установленном штрафе, выработки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официантов и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кассиров а Анализе Бизнеса можно рассчитать зарплату.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Для сетевых ресторанов аналитику можно провести как для каждой точки обслуживания отдельно, так и для всех сразу в одном отчёте.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5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/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7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9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11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" name="Picture 5" descr="C:\Users\Apple\Desktop\1563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pple\Desktop\716б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" y="3831233"/>
            <a:ext cx="352953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3894281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880000" y="4885200"/>
            <a:ext cx="601308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Ресторан в твоём кармане!</a:t>
            </a:r>
          </a:p>
          <a:p>
            <a:pPr algn="just" defTabSz="361950"/>
            <a:r>
              <a:rPr lang="ru-RU" sz="3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ru-RU" sz="3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Монитор состояния предполагает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получение данных о значимых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событиях во фронте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режиме реального времени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628650" lvl="1" indent="-171450" algn="just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схемы зала с отображением загрузки</a:t>
            </a:r>
          </a:p>
          <a:p>
            <a:pPr marL="628650" lvl="1" indent="-171450" algn="just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текущей выработки в разрезе официантов</a:t>
            </a:r>
          </a:p>
          <a:p>
            <a:pPr marL="628650" lvl="1" indent="-171450" algn="just" defTabSz="3619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перечня чеков и заказов, рейтинги текущих продаж</a:t>
            </a:r>
          </a:p>
          <a:p>
            <a:pPr marL="0" lvl="1" algn="just" defTabSz="361950"/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</a:rPr>
              <a:t>Web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-интерфейс позволяет запустить конфигурацию через любой браузер, что обеспечивает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контроль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над персоналом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24ч\7д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1511"/>
            <a:ext cx="4896000" cy="315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5" y="1884253"/>
            <a:ext cx="3669550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Группа 2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Список заказов  смены</a:t>
              </a:r>
            </a:p>
          </p:txBody>
        </p:sp>
      </p:grp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96" y="1884253"/>
            <a:ext cx="3611808" cy="266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Группа 3"/>
          <p:cNvGrpSpPr/>
          <p:nvPr/>
        </p:nvGrpSpPr>
        <p:grpSpPr>
          <a:xfrm>
            <a:off x="7715168" y="2116800"/>
            <a:ext cx="1260000" cy="270000"/>
            <a:chOff x="7792054" y="3741759"/>
            <a:chExt cx="1260000" cy="2700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10636" y="3826745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Список чеков  смены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715168" y="2786012"/>
            <a:ext cx="1260000" cy="1903974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0" bIns="36000" rtlCol="0">
            <a:spAutoFit/>
          </a:bodyPr>
          <a:lstStyle/>
          <a:p>
            <a:pPr defTabSz="361950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Объекты состояния:</a:t>
            </a:r>
          </a:p>
          <a:p>
            <a:pPr defTabSz="361950"/>
            <a:endParaRPr lang="ru-RU" sz="5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пользователи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роли пользователей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выручка пользователя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заказы смены (детализация по каждому)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чеки смены    (детализация по каждому)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бронирования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отмены ( с\без списания )</a:t>
            </a: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отменённые </a:t>
            </a:r>
            <a:r>
              <a:rPr lang="ru-RU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пречеки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171450" indent="-171450" defTabSz="361950"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рейтинг продаж ( по количеству, по сумме или прибыли )</a:t>
            </a:r>
          </a:p>
        </p:txBody>
      </p:sp>
      <p:sp>
        <p:nvSpPr>
          <p:cNvPr id="45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0000"/>
            <a:ext cx="4896000" cy="31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882" y1="39011" x2="14882" y2="39011"/>
                        <a14:foregroundMark x1="41006" y1="27656" x2="41006" y2="27656"/>
                        <a14:foregroundMark x1="3640" y1="9524" x2="3640" y2="9524"/>
                        <a14:foregroundMark x1="34797" y1="2381" x2="34797" y2="2381"/>
                        <a14:foregroundMark x1="8994" y1="13553" x2="8994" y2="13553"/>
                        <a14:foregroundMark x1="11991" y1="3114" x2="11991" y2="3114"/>
                        <a14:foregroundMark x1="27837" y1="4212" x2="27837" y2="4212"/>
                        <a14:foregroundMark x1="29657" y1="2930" x2="29657" y2="2930"/>
                        <a14:foregroundMark x1="48394" y1="2381" x2="48394" y2="2381"/>
                        <a14:foregroundMark x1="33405" y1="65934" x2="33405" y2="65934"/>
                        <a14:foregroundMark x1="33619" y1="93590" x2="33619" y2="93590"/>
                        <a14:foregroundMark x1="47645" y1="98168" x2="47645" y2="98168"/>
                        <a14:foregroundMark x1="61670" y1="98168" x2="61670" y2="98168"/>
                        <a14:foregroundMark x1="74090" y1="98535" x2="74090" y2="98535"/>
                        <a14:foregroundMark x1="83298" y1="95421" x2="83298" y2="95421"/>
                        <a14:foregroundMark x1="83084" y1="60989" x2="83084" y2="60989"/>
                        <a14:foregroundMark x1="82976" y1="68498" x2="82976" y2="68498"/>
                        <a14:foregroundMark x1="53533" y1="21978" x2="53533" y2="21978"/>
                        <a14:foregroundMark x1="33833" y1="22711" x2="33833" y2="22711"/>
                        <a14:foregroundMark x1="48715" y1="22344" x2="48715" y2="22344"/>
                        <a14:foregroundMark x1="6210" y1="8608" x2="6210" y2="8608"/>
                        <a14:foregroundMark x1="62313" y1="2198" x2="62313" y2="2198"/>
                        <a14:foregroundMark x1="90792" y1="39560" x2="90792" y2="39560"/>
                        <a14:foregroundMark x1="83084" y1="83516" x2="83084" y2="8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13819"/>
            <a:ext cx="3153146" cy="184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1600"/>
            <a:ext cx="3855022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C:\Users\Apple\Dropbox\2144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9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/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11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13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>
            <a:hlinkClick r:id="rId14" action="ppaction://hlinksldjump"/>
          </p:cNvPr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C:\Users\Apple\Dropbox\34320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31983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4" action="ppaction://hlinksldjump"/>
          </p:cNvPr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16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16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12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441782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80000" y="5185355"/>
            <a:ext cx="601308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 ДДС</a:t>
            </a:r>
          </a:p>
          <a:p>
            <a:pPr defTabSz="361950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61950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Конфигурация позволяет полноценно управлять картами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Депозитно-дисконтного сервера.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Есть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возможность как создания новых карт, так и настройка всех их свойств.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Группа 1"/>
          <p:cNvGrpSpPr/>
          <p:nvPr/>
        </p:nvGrpSpPr>
        <p:grpSpPr>
          <a:xfrm>
            <a:off x="7715168" y="1620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Отчёты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Отчёт по транзакциям ДДС</a:t>
              </a:r>
            </a:p>
          </p:txBody>
        </p:sp>
      </p:grpSp>
      <p:grpSp>
        <p:nvGrpSpPr>
          <p:cNvPr id="40" name="Группа 2"/>
          <p:cNvGrpSpPr/>
          <p:nvPr/>
        </p:nvGrpSpPr>
        <p:grpSpPr>
          <a:xfrm>
            <a:off x="7715168" y="2115000"/>
            <a:ext cx="1260000" cy="270000"/>
            <a:chOff x="7792054" y="3741759"/>
            <a:chExt cx="1260000" cy="270000"/>
          </a:xfrm>
          <a:gradFill flip="none" rotWithShape="1">
            <a:gsLst>
              <a:gs pos="51000">
                <a:srgbClr val="F0EBD1"/>
              </a:gs>
              <a:gs pos="49000">
                <a:srgbClr val="DED39A"/>
              </a:gs>
              <a:gs pos="100000">
                <a:srgbClr val="F0EBD1"/>
              </a:gs>
            </a:gsLst>
            <a:lin ang="5400000" scaled="0"/>
            <a:tileRect/>
          </a:gra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33750" y="3776731"/>
              <a:ext cx="1218304" cy="20005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Сервис</a:t>
              </a:r>
            </a:p>
            <a:p>
              <a:pPr algn="ctr"/>
              <a:r>
                <a:rPr lang="ru-RU" sz="650" b="1" dirty="0" smtClean="0">
                  <a:solidFill>
                    <a:schemeClr val="bg2">
                      <a:lumMod val="25000"/>
                    </a:schemeClr>
                  </a:solidFill>
                  <a:latin typeface="Arial Narrow" pitchFamily="34" charset="0"/>
                </a:rPr>
                <a:t>Настройка параметров</a:t>
              </a:r>
            </a:p>
          </p:txBody>
        </p:sp>
      </p:grpSp>
      <p:grpSp>
        <p:nvGrpSpPr>
          <p:cNvPr id="43" name="Группа 3"/>
          <p:cNvGrpSpPr/>
          <p:nvPr/>
        </p:nvGrpSpPr>
        <p:grpSpPr>
          <a:xfrm>
            <a:off x="7715168" y="2610000"/>
            <a:ext cx="1260000" cy="270000"/>
            <a:chOff x="7792054" y="3741759"/>
            <a:chExt cx="1260000" cy="27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10636" y="3783017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Депозитно-дисконтные серверы</a:t>
              </a:r>
            </a:p>
          </p:txBody>
        </p:sp>
      </p:grpSp>
      <p:pic>
        <p:nvPicPr>
          <p:cNvPr id="2056" name="Picture 6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25" y="1446285"/>
            <a:ext cx="336534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6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96" y="2160000"/>
            <a:ext cx="349300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Группа 4"/>
          <p:cNvGrpSpPr/>
          <p:nvPr/>
        </p:nvGrpSpPr>
        <p:grpSpPr>
          <a:xfrm>
            <a:off x="7715168" y="3105000"/>
            <a:ext cx="1260000" cy="270000"/>
            <a:chOff x="7792054" y="3741759"/>
            <a:chExt cx="1260000" cy="270000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10636" y="3783017"/>
              <a:ext cx="1022836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Производственные календари</a:t>
              </a:r>
            </a:p>
          </p:txBody>
        </p:sp>
      </p:grpSp>
      <p:pic>
        <p:nvPicPr>
          <p:cNvPr id="2057" name="Picture 6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05" y="2166285"/>
            <a:ext cx="294038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"/>
          <p:cNvGrpSpPr/>
          <p:nvPr/>
        </p:nvGrpSpPr>
        <p:grpSpPr>
          <a:xfrm>
            <a:off x="7715168" y="3600000"/>
            <a:ext cx="1260000" cy="270000"/>
            <a:chOff x="7792054" y="3741759"/>
            <a:chExt cx="1260000" cy="270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7792054" y="3741759"/>
              <a:ext cx="1260000" cy="270000"/>
            </a:xfrm>
            <a:prstGeom prst="roundRect">
              <a:avLst/>
            </a:prstGeom>
            <a:solidFill>
              <a:srgbClr val="F0EBD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919609" y="3831927"/>
              <a:ext cx="102283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50" b="1" dirty="0" smtClean="0">
                  <a:solidFill>
                    <a:schemeClr val="accent1">
                      <a:lumMod val="75000"/>
                    </a:schemeClr>
                  </a:solidFill>
                  <a:latin typeface="Arial Narrow" pitchFamily="34" charset="0"/>
                </a:rPr>
                <a:t>График работы</a:t>
              </a:r>
            </a:p>
          </p:txBody>
        </p:sp>
      </p:grpSp>
      <p:sp>
        <p:nvSpPr>
          <p:cNvPr id="57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259" y="925843"/>
            <a:ext cx="14349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Анализ бизнеса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6924" y="826586"/>
            <a:ext cx="343051" cy="343013"/>
          </a:xfrm>
          <a:prstGeom prst="ellipse">
            <a:avLst/>
          </a:prstGeom>
          <a:blipFill dpi="0" rotWithShape="1">
            <a:blip r:embed="rId3"/>
            <a:srcRect/>
            <a:stretch>
              <a:fillRect l="-3000" t="-3000" r="-3000" b="-4000"/>
            </a:stretch>
          </a:blipFill>
          <a:ln>
            <a:solidFill>
              <a:srgbClr val="FFC000">
                <a:alpha val="39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43803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421831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3696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800" y="3174201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rId7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828000" y="3395633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Управление персоналом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828000" y="3874305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Монитор состояния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828000" y="4396421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Карты ДДС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4801208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Управляющая кнопка: настраиваемая 25"/>
          <p:cNvSpPr/>
          <p:nvPr/>
        </p:nvSpPr>
        <p:spPr>
          <a:xfrm>
            <a:off x="262578" y="5006545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85F1E"/>
              </a:gs>
              <a:gs pos="50000">
                <a:schemeClr val="accent6">
                  <a:shade val="67500"/>
                  <a:satMod val="115000"/>
                  <a:lumMod val="97000"/>
                  <a:lumOff val="3000"/>
                </a:schemeClr>
              </a:gs>
              <a:gs pos="100000">
                <a:schemeClr val="accent6">
                  <a:shade val="100000"/>
                  <a:satMod val="115000"/>
                  <a:lumMod val="97000"/>
                  <a:lumOff val="3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28000" y="5184649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Управляющая кнопка: настраиваемая 25">
            <a:hlinkClick r:id="rId8" action="ppaction://hlinksldjump"/>
          </p:cNvPr>
          <p:cNvSpPr/>
          <p:nvPr/>
        </p:nvSpPr>
        <p:spPr>
          <a:xfrm>
            <a:off x="262800" y="267291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8" action="ppaction://hlinksldjump"/>
          </p:cNvPr>
          <p:cNvSpPr txBox="1"/>
          <p:nvPr/>
        </p:nvSpPr>
        <p:spPr>
          <a:xfrm>
            <a:off x="828000" y="2851020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Рабочий стол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9" name="Picture 4" descr="C:\Users\Apple\Desktop\71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3" y="3829257"/>
            <a:ext cx="353190" cy="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pple\Desktop\15636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" y="3290669"/>
            <a:ext cx="294513" cy="2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Apple\Desktop\3053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267291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pple\Desktop\34457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806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pple\Dropbox\34457тс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260" b="12630"/>
          <a:stretch/>
        </p:blipFill>
        <p:spPr bwMode="auto">
          <a:xfrm>
            <a:off x="323528" y="4308067"/>
            <a:ext cx="440591" cy="3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pic>
        <p:nvPicPr>
          <p:cNvPr id="35" name="Picture 2" descr="C:\Users\Apple\Dropbox\428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60000" cy="3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pple\Dropbox\34320б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5130833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Нашивка 35"/>
          <p:cNvSpPr/>
          <p:nvPr/>
        </p:nvSpPr>
        <p:spPr>
          <a:xfrm flipH="1">
            <a:off x="2293200" y="5217233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pple\Dropbox\3890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50" y="2354359"/>
            <a:ext cx="1279525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5482995" y="2096852"/>
            <a:ext cx="497540" cy="497540"/>
            <a:chOff x="5436096" y="1569904"/>
            <a:chExt cx="497540" cy="497540"/>
          </a:xfrm>
        </p:grpSpPr>
        <p:pic>
          <p:nvPicPr>
            <p:cNvPr id="37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569904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599561" y="1641912"/>
              <a:ext cx="243806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910664" y="2795485"/>
            <a:ext cx="497540" cy="497540"/>
            <a:chOff x="5759927" y="2434986"/>
            <a:chExt cx="497540" cy="497540"/>
          </a:xfrm>
        </p:grpSpPr>
        <p:pic>
          <p:nvPicPr>
            <p:cNvPr id="39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27" y="2434986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923392" y="2506994"/>
              <a:ext cx="243806" cy="270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5482995" y="3485442"/>
            <a:ext cx="497540" cy="497540"/>
            <a:chOff x="5547755" y="3376765"/>
            <a:chExt cx="497540" cy="497540"/>
          </a:xfrm>
        </p:grpSpPr>
        <p:pic>
          <p:nvPicPr>
            <p:cNvPr id="41" name="Picture 2" descr="C:\Users\Apple\Dropbox\12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641" b="100000" l="0" r="100000">
                          <a14:foregroundMark x1="75000" y1="71875" x2="75000" y2="71875"/>
                          <a14:foregroundMark x1="57031" y1="96094" x2="57031" y2="9609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755" y="3376765"/>
              <a:ext cx="497540" cy="49754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2519" r="22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11"/>
            <a:stretch/>
          </p:blipFill>
          <p:spPr bwMode="auto">
            <a:xfrm>
              <a:off x="5711220" y="3448773"/>
              <a:ext cx="243806" cy="270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3439409" y="3682010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  <a:r>
              <a:rPr lang="ru-RU" sz="1200" b="1" dirty="0" smtClean="0">
                <a:solidFill>
                  <a:srgbClr val="E20000"/>
                </a:solidFill>
                <a:latin typeface="Arial Narrow" pitchFamily="34" charset="0"/>
              </a:rPr>
              <a:t>Анализ бизнеса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21758" y="4095827"/>
            <a:ext cx="4313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>
                <a:solidFill>
                  <a:srgbClr val="E20000"/>
                </a:solidFill>
                <a:latin typeface="Arial Narrow" pitchFamily="34" charset="0"/>
              </a:rPr>
              <a:t>9</a:t>
            </a:r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V="1">
            <a:off x="4577176" y="2594392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026" idx="3"/>
          </p:cNvCxnSpPr>
          <p:nvPr/>
        </p:nvCxnSpPr>
        <p:spPr>
          <a:xfrm>
            <a:off x="4577175" y="2994122"/>
            <a:ext cx="905819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577176" y="3137523"/>
            <a:ext cx="574125" cy="25436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624228" y="2399378"/>
            <a:ext cx="2267548" cy="1105088"/>
          </a:xfrm>
          <a:prstGeom prst="rect">
            <a:avLst/>
          </a:prstGeom>
          <a:solidFill>
            <a:srgbClr val="F6F48C"/>
          </a:solidFill>
        </p:spPr>
        <p:txBody>
          <a:bodyPr wrap="square" lIns="90000" tIns="90000" rIns="90000" bIns="90000" rtlCol="0">
            <a:spAutoFit/>
          </a:bodyPr>
          <a:lstStyle/>
          <a:p>
            <a:pPr algn="just" defTabSz="361950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Анализ бизнеса разработан на платформе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1С: Предприятие 8.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</a:p>
          <a:p>
            <a:pPr algn="just" defTabSz="361950"/>
            <a:endParaRPr lang="ru-RU" sz="1000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algn="just" defTabSz="361950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Для настройки подключения к базам РестАрта достаточно указать имя сервера и параметры входа (логин и пароль).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80000" y="5162699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28650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Для использования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продукта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необходима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лицензия на платформу «1С:Предприятие 8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». Количество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подключений к модулю ограничивается только лицензиями на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платформу.</a:t>
            </a:r>
          </a:p>
        </p:txBody>
      </p:sp>
      <p:pic>
        <p:nvPicPr>
          <p:cNvPr id="53" name="Picture 2" descr="C:\Users\Apple\Dropbox\214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262800" y="1886400"/>
            <a:ext cx="2224800" cy="5256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 flipH="1">
            <a:off x="2292967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2" action="ppaction://hlinksldjump"/>
          </p:cNvPr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2880000" y="4901679"/>
            <a:ext cx="60117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75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Неограниченное количество лицензий!</a:t>
            </a:r>
          </a:p>
          <a:p>
            <a:pPr algn="just" defTabSz="361950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Модуль служит для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интеграции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систем РестАрта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различными сторонними разработками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 Например, можно установить приложение официанта от компании «1С-рарус» и с помощью «Интерфейса интеграции» подключить его к уже работающей базе ресторана. А можно разработать собственную программу и так же подключить ее к ресторану. Здесь не важно, будет это приложение, сайт или даже система видеонаблюдения. Кроме того отсутствует ограничение по количеству подключений.</a:t>
            </a:r>
            <a:endParaRPr lang="uk-UA" sz="12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56000" y="1619999"/>
            <a:ext cx="1836000" cy="987551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фициант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фициант в фаст-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фуде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повар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шеф-повар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56000" y="2970603"/>
            <a:ext cx="1836000" cy="122262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108000" bIns="36000" rtlCol="0">
            <a:spAutoFit/>
          </a:bodyPr>
          <a:lstStyle/>
          <a:p>
            <a:pPr marL="92075" algn="just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Лицензия «РестАрт:Интерфейс интеграции»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позволяет работать с любой системой использующей 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web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-технологии для передачи данных. Запускает работу сервисов смс-рассылок, видеорегистраторов и прочее.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pple\Desktop\4287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ReadME\Вебинары, доки, мануалы\РестАрт 3\Презенташки\WDB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12531"/>
            <a:ext cx="2520000" cy="31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/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6" action="ppaction://hlinksldjump"/>
          </p:cNvPr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2" action="ppaction://hlinksldjump"/>
          </p:cNvPr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ашивка 52"/>
          <p:cNvSpPr/>
          <p:nvPr/>
        </p:nvSpPr>
        <p:spPr>
          <a:xfrm flipH="1">
            <a:off x="2293200" y="289058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Объект 2"/>
          <p:cNvSpPr txBox="1">
            <a:spLocks/>
          </p:cNvSpPr>
          <p:nvPr/>
        </p:nvSpPr>
        <p:spPr>
          <a:xfrm>
            <a:off x="5616116" y="1621511"/>
            <a:ext cx="3276972" cy="1400572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ланшет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iOs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,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: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аменяет работу на </a:t>
            </a:r>
            <a:r>
              <a:rPr lang="ru-RU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Пос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-терминале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простота использования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ш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ирокий выбор устройств, особенно актуально при необходимости заменить поломанное устройство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ольшая диагональ устройства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оступно для скачивания бесплатно </a:t>
            </a:r>
            <a:r>
              <a:rPr lang="ru-RU" sz="1000" u="sng" dirty="0" err="1">
                <a:latin typeface="Arial Narrow" panose="020B0606020202030204" pitchFamily="34" charset="0"/>
                <a:hlinkClick r:id="rId17"/>
              </a:rPr>
              <a:t>Play</a:t>
            </a:r>
            <a:r>
              <a:rPr lang="ru-RU" sz="1000" u="sng" dirty="0">
                <a:latin typeface="Arial Narrow" panose="020B0606020202030204" pitchFamily="34" charset="0"/>
                <a:hlinkClick r:id="rId17"/>
              </a:rPr>
              <a:t> </a:t>
            </a:r>
            <a:r>
              <a:rPr lang="ru-RU" sz="1000" u="sng" dirty="0" err="1">
                <a:latin typeface="Arial Narrow" panose="020B0606020202030204" pitchFamily="34" charset="0"/>
                <a:hlinkClick r:id="rId17"/>
              </a:rPr>
              <a:t>Market</a:t>
            </a:r>
            <a:r>
              <a:rPr lang="ru-RU" sz="1000" dirty="0">
                <a:latin typeface="Arial Narrow" panose="020B0606020202030204" pitchFamily="34" charset="0"/>
              </a:rPr>
              <a:t> и </a:t>
            </a:r>
            <a:r>
              <a:rPr lang="ru-RU" sz="1000" u="sng" dirty="0" err="1">
                <a:latin typeface="Arial Narrow" panose="020B0606020202030204" pitchFamily="34" charset="0"/>
                <a:hlinkClick r:id="rId18"/>
              </a:rPr>
              <a:t>App</a:t>
            </a:r>
            <a:r>
              <a:rPr lang="ru-RU" sz="1000" u="sng" dirty="0">
                <a:latin typeface="Arial Narrow" panose="020B0606020202030204" pitchFamily="34" charset="0"/>
                <a:hlinkClick r:id="rId18"/>
              </a:rPr>
              <a:t> </a:t>
            </a:r>
            <a:r>
              <a:rPr lang="ru-RU" sz="1000" u="sng" dirty="0" err="1">
                <a:latin typeface="Arial Narrow" panose="020B0606020202030204" pitchFamily="34" charset="0"/>
                <a:hlinkClick r:id="rId18"/>
              </a:rPr>
              <a:t>Store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73" name="Объект 2"/>
          <p:cNvSpPr txBox="1">
            <a:spLocks/>
          </p:cNvSpPr>
          <p:nvPr/>
        </p:nvSpPr>
        <p:spPr>
          <a:xfrm>
            <a:off x="5616116" y="4077072"/>
            <a:ext cx="3271356" cy="14363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Смартфон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заменяет работу на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Пос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-терминале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простота использования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широкий выбор устройств, особенно актуально при необходимости заменить поломанное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устройство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абота с устройством одной рукой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доступно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для скачивания бесплатно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 </a:t>
            </a:r>
            <a:r>
              <a:rPr lang="ru-RU" sz="1000" u="sng" dirty="0" err="1" smtClean="0">
                <a:latin typeface="Arial Narrow" panose="020B0606020202030204" pitchFamily="34" charset="0"/>
                <a:hlinkClick r:id="rId17"/>
              </a:rPr>
              <a:t>Play</a:t>
            </a:r>
            <a:r>
              <a:rPr lang="ru-RU" sz="1000" u="sng" dirty="0" smtClean="0">
                <a:latin typeface="Arial Narrow" panose="020B0606020202030204" pitchFamily="34" charset="0"/>
                <a:hlinkClick r:id="rId17"/>
              </a:rPr>
              <a:t> </a:t>
            </a:r>
            <a:r>
              <a:rPr lang="ru-RU" sz="1000" u="sng" dirty="0" err="1">
                <a:latin typeface="Arial Narrow" panose="020B0606020202030204" pitchFamily="34" charset="0"/>
                <a:hlinkClick r:id="rId17"/>
              </a:rPr>
              <a:t>Market</a:t>
            </a:r>
            <a:r>
              <a:rPr lang="ru-RU" sz="1000" dirty="0">
                <a:latin typeface="Arial Narrow" panose="020B060602020203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3059832" y="3636000"/>
            <a:ext cx="583264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Стрелка вправо 75"/>
          <p:cNvSpPr/>
          <p:nvPr/>
        </p:nvSpPr>
        <p:spPr>
          <a:xfrm>
            <a:off x="5220072" y="2588091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право 76"/>
          <p:cNvSpPr/>
          <p:nvPr/>
        </p:nvSpPr>
        <p:spPr>
          <a:xfrm>
            <a:off x="5220072" y="4828459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Смартфон" descr="D:\ReadME\Вебинары, доки, мануалы\РестАрт 3\Поставки\Интерфейс интеграции\Моб.официант на смартфоне. Заказ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53036"/>
            <a:ext cx="1000768" cy="18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ReadME\Вебинары, доки, мануалы\РестАрт 3\Поставки\Интерфейс интеграции\Моб.Официант под Android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1511"/>
            <a:ext cx="12184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ReadME\Вебинары, доки, мануалы\РестАрт 3\Поставки\Интерфейс интеграции\Моб.Официант под iO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12348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мартфонБлюдо" descr="D:\ReadME\Вебинары, доки, мануалы\РестАрт 3\Поставки\Интерфейс интеграции\Моб.официант на смартфоне описание блюд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96" y="3753036"/>
            <a:ext cx="1000768" cy="18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Смартфон max" descr="D:\ReadME\Вебинары, доки, мануалы\РестАрт 3\Презенташки\Моб.официант на смартфоне. Заказ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0000"/>
            <a:ext cx="280213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мартфонБлюдо max" descr="D:\ReadME\Вебинары, доки, мануалы\РестАрт 3\Презенташки\Моб.официант на смартфоне описание блюд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00" y="1260000"/>
            <a:ext cx="280215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 txBox="1">
            <a:spLocks/>
          </p:cNvSpPr>
          <p:nvPr/>
        </p:nvSpPr>
        <p:spPr>
          <a:xfrm>
            <a:off x="3851920" y="2204864"/>
            <a:ext cx="4481207" cy="677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Мобильные устройства :</a:t>
            </a: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н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а платформах 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Android, </a:t>
            </a:r>
            <a:r>
              <a:rPr lang="en-US" sz="1200" dirty="0" err="1" smtClean="0">
                <a:solidFill>
                  <a:srgbClr val="5F5F5F"/>
                </a:solidFill>
                <a:cs typeface="Angsana New" pitchFamily="18" charset="-34"/>
              </a:rPr>
              <a:t>iOs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 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Windows</a:t>
            </a: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с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мартфоны, планшеты, смарт-часы</a:t>
            </a:r>
            <a:endParaRPr lang="ru-RU" sz="1200" dirty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339752" y="3808214"/>
            <a:ext cx="4899092" cy="116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300" b="1" dirty="0" smtClean="0">
                <a:solidFill>
                  <a:srgbClr val="5F5F5F"/>
                </a:solidFill>
                <a:cs typeface="Angsana New" pitchFamily="18" charset="-34"/>
              </a:rPr>
              <a:t>Контроль работы персонала: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  <a:tab pos="170180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система 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видеонаблюдения </a:t>
            </a:r>
            <a:r>
              <a:rPr lang="en-US" sz="1200" dirty="0">
                <a:solidFill>
                  <a:srgbClr val="5F5F5F"/>
                </a:solidFill>
                <a:cs typeface="Angsana New" pitchFamily="18" charset="-34"/>
              </a:rPr>
              <a:t>Set </a:t>
            </a:r>
            <a:r>
              <a:rPr lang="en-US" sz="1200" dirty="0" err="1">
                <a:solidFill>
                  <a:srgbClr val="5F5F5F"/>
                </a:solidFill>
                <a:cs typeface="Angsana New" pitchFamily="18" charset="-34"/>
              </a:rPr>
              <a:t>Prisma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р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егистраторы персонала, в </a:t>
            </a:r>
            <a:r>
              <a:rPr lang="ru-RU" sz="1200" dirty="0" err="1" smtClean="0">
                <a:solidFill>
                  <a:srgbClr val="5F5F5F"/>
                </a:solidFill>
                <a:cs typeface="Angsana New" pitchFamily="18" charset="-34"/>
              </a:rPr>
              <a:t>т.ч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. сканер отпечатков пальцев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СКБАРА</a:t>
            </a:r>
          </a:p>
          <a:p>
            <a:pPr marL="898525" lvl="1" indent="-177800"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Автоматизация работы кофе-машины</a:t>
            </a:r>
          </a:p>
        </p:txBody>
      </p:sp>
      <p:sp>
        <p:nvSpPr>
          <p:cNvPr id="7" name="Капля 6"/>
          <p:cNvSpPr/>
          <p:nvPr/>
        </p:nvSpPr>
        <p:spPr>
          <a:xfrm rot="16200000">
            <a:off x="287524" y="836984"/>
            <a:ext cx="2448000" cy="2448000"/>
          </a:xfrm>
          <a:prstGeom prst="teardrop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0301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40000"/>
                </a:solidFill>
              </a:rPr>
              <a:t>Торговое оборудование</a:t>
            </a:r>
            <a:endParaRPr lang="ru-RU" dirty="0">
              <a:solidFill>
                <a:srgbClr val="54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11989" cy="1031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Регулярное расширение линейки подключаемого оборудования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0" name="Дуга 9"/>
          <p:cNvSpPr/>
          <p:nvPr/>
        </p:nvSpPr>
        <p:spPr>
          <a:xfrm>
            <a:off x="-252536" y="261048"/>
            <a:ext cx="3600000" cy="3600000"/>
          </a:xfrm>
          <a:prstGeom prst="arc">
            <a:avLst>
              <a:gd name="adj1" fmla="val 18710105"/>
              <a:gd name="adj2" fmla="val 8182311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34100" y="1086052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220805" y="2196871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969467" y="2882442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139846" y="3600574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91880" y="984920"/>
            <a:ext cx="4500500" cy="1183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Стандартное оборудование</a:t>
            </a:r>
            <a:r>
              <a:rPr lang="ru-RU" sz="1400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9013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ф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искальные регистраторы, принтеры печати</a:t>
            </a:r>
          </a:p>
          <a:p>
            <a:pPr marL="981075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с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канеры, </a:t>
            </a:r>
            <a:r>
              <a:rPr lang="ru-RU" sz="1200" dirty="0" err="1" smtClean="0">
                <a:solidFill>
                  <a:srgbClr val="5F5F5F"/>
                </a:solidFill>
                <a:cs typeface="Angsana New" pitchFamily="18" charset="-34"/>
              </a:rPr>
              <a:t>ридеры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, 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2D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-считыватели</a:t>
            </a:r>
          </a:p>
          <a:p>
            <a:pPr marL="985838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д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исплеи покупателей, весы</a:t>
            </a:r>
          </a:p>
          <a:p>
            <a:pPr marL="981075" lvl="1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а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вторизаторы  безналичных платежей</a:t>
            </a:r>
          </a:p>
          <a:p>
            <a:pPr marL="1166813" lvl="1" indent="-171450">
              <a:buFont typeface="Arial" pitchFamily="34" charset="0"/>
              <a:buChar char="•"/>
            </a:pPr>
            <a:endParaRPr lang="en-US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98165" y="4250002"/>
            <a:ext cx="3043947" cy="1231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Системы лояльности:</a:t>
            </a:r>
          </a:p>
          <a:p>
            <a:pPr marL="812800" lvl="1" indent="-196850" defTabSz="8953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собственный </a:t>
            </a:r>
            <a:r>
              <a:rPr lang="ru-RU" sz="1200" dirty="0" err="1">
                <a:solidFill>
                  <a:srgbClr val="5F5F5F"/>
                </a:solidFill>
                <a:cs typeface="Angsana New" pitchFamily="18" charset="-34"/>
              </a:rPr>
              <a:t>Дисконтно</a:t>
            </a:r>
            <a:r>
              <a:rPr lang="ru-RU" sz="1200" dirty="0">
                <a:solidFill>
                  <a:srgbClr val="5F5F5F"/>
                </a:solidFill>
                <a:cs typeface="Angsana New" pitchFamily="18" charset="-34"/>
              </a:rPr>
              <a:t>-депозитный сервер</a:t>
            </a:r>
          </a:p>
          <a:p>
            <a:pPr marL="812800" lvl="1" indent="-196850" defTabSz="89535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5F5F5F"/>
                </a:solidFill>
                <a:cs typeface="Angsana New" pitchFamily="18" charset="-34"/>
              </a:rPr>
              <a:t>Plazius</a:t>
            </a:r>
            <a:endParaRPr lang="ru-RU" sz="1200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812800" lvl="1" indent="-196850" defTabSz="895350">
              <a:buFont typeface="Arial" pitchFamily="34" charset="0"/>
              <a:buChar char="•"/>
            </a:pPr>
            <a:r>
              <a:rPr lang="en-US" sz="1200" dirty="0">
                <a:solidFill>
                  <a:srgbClr val="5F5F5F"/>
                </a:solidFill>
                <a:cs typeface="Angsana New" pitchFamily="18" charset="-34"/>
              </a:rPr>
              <a:t>Premium Bonus</a:t>
            </a:r>
            <a:endParaRPr lang="ru-RU" sz="1200" dirty="0" smtClean="0">
              <a:solidFill>
                <a:srgbClr val="5F5F5F"/>
              </a:solidFill>
              <a:cs typeface="Angsana New" pitchFamily="18" charset="-34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419872" y="3004434"/>
            <a:ext cx="4894442" cy="82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400" b="1" dirty="0" smtClean="0">
                <a:solidFill>
                  <a:srgbClr val="5F5F5F"/>
                </a:solidFill>
                <a:cs typeface="Angsana New" pitchFamily="18" charset="-34"/>
              </a:rPr>
              <a:t>SMS</a:t>
            </a:r>
            <a:r>
              <a:rPr lang="ru-RU" sz="1400" b="1" dirty="0" smtClean="0">
                <a:solidFill>
                  <a:srgbClr val="5F5F5F"/>
                </a:solidFill>
                <a:cs typeface="Angsana New" pitchFamily="18" charset="-34"/>
              </a:rPr>
              <a:t>-коммуникаторы </a:t>
            </a:r>
            <a:r>
              <a:rPr lang="ru-RU" sz="1600" b="1" dirty="0" smtClean="0">
                <a:solidFill>
                  <a:srgbClr val="5F5F5F"/>
                </a:solidFill>
                <a:cs typeface="Angsana New" pitchFamily="18" charset="-34"/>
              </a:rPr>
              <a:t>:</a:t>
            </a:r>
            <a:endParaRPr lang="ru-RU" sz="1400" b="1" dirty="0" smtClean="0">
              <a:solidFill>
                <a:srgbClr val="5F5F5F"/>
              </a:solidFill>
              <a:cs typeface="Angsana New" pitchFamily="18" charset="-34"/>
            </a:endParaRPr>
          </a:p>
          <a:p>
            <a:pPr marL="982663" lvl="1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отправление </a:t>
            </a:r>
            <a:r>
              <a:rPr lang="en-US" sz="1200" dirty="0" smtClean="0">
                <a:solidFill>
                  <a:srgbClr val="5F5F5F"/>
                </a:solidFill>
                <a:cs typeface="Angsana New" pitchFamily="18" charset="-34"/>
              </a:rPr>
              <a:t>sms</a:t>
            </a:r>
            <a:r>
              <a:rPr lang="ru-RU" sz="1200" dirty="0" smtClean="0">
                <a:solidFill>
                  <a:srgbClr val="5F5F5F"/>
                </a:solidFill>
                <a:cs typeface="Angsana New" pitchFamily="18" charset="-34"/>
              </a:rPr>
              <a:t> при изменении статуса заказа доставки, бронировании и закрытии смены</a:t>
            </a:r>
          </a:p>
        </p:txBody>
      </p:sp>
      <p:sp>
        <p:nvSpPr>
          <p:cNvPr id="21" name="Хорда 20"/>
          <p:cNvSpPr/>
          <p:nvPr/>
        </p:nvSpPr>
        <p:spPr>
          <a:xfrm>
            <a:off x="6588224" y="1862813"/>
            <a:ext cx="1512168" cy="1422172"/>
          </a:xfrm>
          <a:prstGeom prst="chord">
            <a:avLst>
              <a:gd name="adj1" fmla="val 13117775"/>
              <a:gd name="adj2" fmla="val 131334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007604" y="3708586"/>
            <a:ext cx="216024" cy="216024"/>
          </a:xfrm>
          <a:prstGeom prst="ellipse">
            <a:avLst/>
          </a:prstGeom>
          <a:solidFill>
            <a:srgbClr val="AE78D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/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4" action="ppaction://hlinksldjump"/>
          </p:cNvPr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2" action="ppaction://hlinksldjump"/>
          </p:cNvPr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ашивка 52"/>
          <p:cNvSpPr/>
          <p:nvPr/>
        </p:nvSpPr>
        <p:spPr>
          <a:xfrm flipH="1">
            <a:off x="2293200" y="3356992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Объект 2"/>
          <p:cNvSpPr txBox="1">
            <a:spLocks/>
          </p:cNvSpPr>
          <p:nvPr/>
        </p:nvSpPr>
        <p:spPr>
          <a:xfrm>
            <a:off x="5616116" y="1621511"/>
            <a:ext cx="3276972" cy="1578677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ланшет или компьютер с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Windows XP, 7, 8, 10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: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запускается в сенсорном режиме или с клавиатурой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аменяет кухонные принтеры и работает совместно с ними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ва режима: для шеф-повара и повара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тображает заказы кухни с учетом их свойств: время принятия, длительность приготовления, официант, стол, зал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росмотр рецептур, фото блюд и способа приготовления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ходит в дистрибутив РестАрта </a:t>
            </a:r>
          </a:p>
        </p:txBody>
      </p:sp>
      <p:sp>
        <p:nvSpPr>
          <p:cNvPr id="58" name="Объект 2"/>
          <p:cNvSpPr txBox="1">
            <a:spLocks/>
          </p:cNvSpPr>
          <p:nvPr/>
        </p:nvSpPr>
        <p:spPr>
          <a:xfrm>
            <a:off x="5616116" y="4077072"/>
            <a:ext cx="3271356" cy="1436300"/>
          </a:xfrm>
          <a:prstGeom prst="rect">
            <a:avLst/>
          </a:prstGeom>
          <a:solidFill>
            <a:srgbClr val="F6F48C"/>
          </a:solidFill>
        </p:spPr>
        <p:txBody>
          <a:bodyPr vert="horz" lIns="0" tIns="10800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Планшет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с операционной системой </a:t>
            </a:r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Android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заменяет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кухонные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принтеры и работает совместно с ними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два режима: для шеф-повара и повара</a:t>
            </a: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отображает заказы кухни с учетом их свойств: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официант, время задержки, курс подачи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0350" indent="-1714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просмотр рецептур, фото блюд и способа приготовления</a:t>
            </a:r>
          </a:p>
          <a:p>
            <a:pPr marL="260350" indent="-17145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доступно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для скачивания бесплатно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 </a:t>
            </a:r>
            <a:r>
              <a:rPr lang="ru-RU" sz="1000" u="sng" dirty="0" err="1" smtClean="0">
                <a:latin typeface="Arial Narrow" panose="020B0606020202030204" pitchFamily="34" charset="0"/>
                <a:hlinkClick r:id="rId17"/>
              </a:rPr>
              <a:t>Play</a:t>
            </a:r>
            <a:r>
              <a:rPr lang="ru-RU" sz="1000" u="sng" dirty="0" smtClean="0">
                <a:latin typeface="Arial Narrow" panose="020B0606020202030204" pitchFamily="34" charset="0"/>
                <a:hlinkClick r:id="rId17"/>
              </a:rPr>
              <a:t> </a:t>
            </a:r>
            <a:r>
              <a:rPr lang="ru-RU" sz="1000" u="sng" dirty="0" err="1">
                <a:latin typeface="Arial Narrow" panose="020B0606020202030204" pitchFamily="34" charset="0"/>
                <a:hlinkClick r:id="rId17"/>
              </a:rPr>
              <a:t>Market</a:t>
            </a:r>
            <a:r>
              <a:rPr lang="ru-RU" sz="1000" dirty="0">
                <a:latin typeface="Arial Narrow" panose="020B060602020203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3059832" y="3636000"/>
            <a:ext cx="583264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трелка вправо 59"/>
          <p:cNvSpPr/>
          <p:nvPr/>
        </p:nvSpPr>
        <p:spPr>
          <a:xfrm>
            <a:off x="5220072" y="2588091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>
            <a:off x="5220072" y="4828459"/>
            <a:ext cx="252028" cy="156833"/>
          </a:xfrm>
          <a:prstGeom prst="rightArrow">
            <a:avLst/>
          </a:prstGeom>
          <a:solidFill>
            <a:srgbClr val="75B40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АРМ Повара" descr="D:\ReadME\Вебинары, доки, мануалы\РестАрт 3\Поставки\Интерфейс интеграции\АРМ повара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620000"/>
            <a:ext cx="1913194" cy="144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ReadME\Вебинары, доки, мануалы\РестАрт 3\Поставки\Интерфейс интеграции\Моб.повар рабочий стол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48" y="3681028"/>
            <a:ext cx="217846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ReadME\Вебинары, доки, мануалы\РестАрт 3\Поставки\Интерфейс интеграции\Моб.повар заказ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58" y="4113076"/>
            <a:ext cx="21784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АРМ Повара фильтр" descr="D:\ReadME\Вебинары, доки, мануалы\РестАрт 3\Поставки\Интерфейс интеграции\АРМ повара с фильтром по выполненным и оплаченным заказам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91" y="2061008"/>
            <a:ext cx="1913195" cy="144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АРМ Повара фильтр max" descr="D:\ReadME\Вебинары, доки, мануалы\РестАрт 3\Презенташки\АРМ повара с фильтром по выполненным и оплаченным заказам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1260000"/>
            <a:ext cx="6840000" cy="51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АРМ Повара max" descr="D:\ReadME\Вебинары, доки, мануалы\РестАрт 3\Презенташки\АРМ повара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1260000"/>
            <a:ext cx="6840000" cy="51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/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2" action="ppaction://hlinksldjump"/>
          </p:cNvPr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2880000" y="4068000"/>
            <a:ext cx="6011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75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Электронная очередь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позволяет отследить приготовление заказа поэтапно. Например, клиент оформил заказ через терминал или с помощью кассира у стойки. Этот заказ принимает в работу повар, готовит, а затем выдает на стойку раздачи.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БОльшую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часть времени занимает ожидание заказа. Как правило, не зная, что происходит с едой по ту сторону баррикад, клиенту время ожидания  кажется вечностью. А вот отображение статуса приготовления блюд дарит уверенность, что «никто не забыт» и скоро будет вкусно!</a:t>
            </a:r>
          </a:p>
          <a:p>
            <a:pPr algn="just" defTabSz="92075"/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 defTabSz="92075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Организация электронной очереди обеспечит увеличение скорости обслуживания и оборачиваемость заказов, сокращение рабочих мест и расходы на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бОльшую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торговую площадь и оборудование для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касс.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6000" y="1620000"/>
            <a:ext cx="1836000" cy="52588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Работает совместно с АРМ Повара и АРМ Самозаказа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hlinkClick r:id="rId3" action="ppaction://hlinksldjump"/>
          </p:cNvPr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ашивка 52"/>
          <p:cNvSpPr/>
          <p:nvPr/>
        </p:nvSpPr>
        <p:spPr>
          <a:xfrm flipH="1">
            <a:off x="2293200" y="3861048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7" name="Picture 2" descr="D:\ReadME\Вебинары, доки, мануалы\РестАрт 3\Поставки\Интерфейс интеграции\Интерфейс электронной очереди_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056000" y="2204864"/>
            <a:ext cx="1836000" cy="1449216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возможности: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у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станавливается на спец. панели над раздачей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отображение номера заказа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отображение статуса приготовления блюд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рекламное табло с акциями и спец. предложениями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/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pple\Dropbox\214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Apple\Dropbox\3432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hlinkClick r:id="rId2" action="ppaction://hlinksldjump"/>
          </p:cNvPr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3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2880000" y="4608000"/>
            <a:ext cx="60117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2075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-меню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еще один способ облегчить работу линейному персоналу, а гостю предоставить максимально удобный способ сделать свой заказ. В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мобильном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приложении «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РестАрт: Электронное меню» можно ознакомиться со всем перечнем блюд, ценами, выходом порций, просмотреть их фотографии и 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описание.</a:t>
            </a:r>
          </a:p>
          <a:p>
            <a:pPr algn="just" defTabSz="361950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При наличии лицензии «РестАрт:Интерфейс интеграции» легко подключить любое другое меню. Единственное, что необходимо - возможность работы с веб-сервисами.</a:t>
            </a:r>
            <a:endParaRPr lang="uk-UA" sz="1200" b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6000" y="1620000"/>
            <a:ext cx="1836000" cy="1141439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Основные возможности: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перечень всех блюд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фото блюд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описание и состав блюд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доступно для скачивания бесплатно в </a:t>
            </a:r>
            <a:r>
              <a:rPr lang="ru-RU" sz="1000" u="sng" dirty="0" err="1">
                <a:latin typeface="Arial Narrow" panose="020B0606020202030204" pitchFamily="34" charset="0"/>
                <a:hlinkClick r:id="rId14" tooltip="Скачать бесплатно в Play Market"/>
              </a:rPr>
              <a:t>Play</a:t>
            </a:r>
            <a:r>
              <a:rPr lang="ru-RU" sz="1000" u="sng" dirty="0">
                <a:latin typeface="Arial Narrow" panose="020B0606020202030204" pitchFamily="34" charset="0"/>
                <a:hlinkClick r:id="rId14" tooltip="Скачать бесплатно в Play Market"/>
              </a:rPr>
              <a:t> </a:t>
            </a:r>
            <a:r>
              <a:rPr lang="ru-RU" sz="1000" u="sng" dirty="0" err="1" smtClean="0">
                <a:latin typeface="Arial Narrow" panose="020B0606020202030204" pitchFamily="34" charset="0"/>
                <a:hlinkClick r:id="rId14" tooltip="Скачать бесплатно в Play Market"/>
              </a:rPr>
              <a:t>Market</a:t>
            </a:r>
            <a:endParaRPr lang="ru-RU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ашивка 52"/>
          <p:cNvSpPr/>
          <p:nvPr/>
        </p:nvSpPr>
        <p:spPr>
          <a:xfrm flipH="1">
            <a:off x="2293200" y="436510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7" name="Picture 3" descr="D:\ReadME\Вебинары, доки, мануалы\РестАрт 3\Поставки\Интерфейс интеграции\е-меню.Блюдо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548072"/>
            <a:ext cx="208971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ReadME\Вебинары, доки, мануалы\РестАрт 3\Поставки\Интерфейс интеграции\е-меню.Блюдо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2925104"/>
            <a:ext cx="208971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ReadME\Вебинары, доки, мануалы\РестАрт 3\Поставки\Интерфейс интеграции\е-меню.Меню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71" y="1548071"/>
            <a:ext cx="1935393" cy="28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Управляющая кнопка: настраиваемая 25"/>
          <p:cNvSpPr/>
          <p:nvPr/>
        </p:nvSpPr>
        <p:spPr>
          <a:xfrm>
            <a:off x="262578" y="4987886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472514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4199658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576" y="371703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62576" y="795600"/>
            <a:ext cx="8629200" cy="432000"/>
          </a:xfrm>
          <a:prstGeom prst="actionButtonBlank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Управляющая кнопка: настраиваемая 25">
            <a:hlinkClick r:id="rId4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Управляющая кнопка: настраиваемая 25">
            <a:hlinkClick r:id="rId5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Управляющая кнопка: настраиваемая 25">
            <a:hlinkClick r:id="rId6" action="ppaction://hlinksldjump"/>
          </p:cNvPr>
          <p:cNvSpPr/>
          <p:nvPr/>
        </p:nvSpPr>
        <p:spPr>
          <a:xfrm>
            <a:off x="262578" y="2674702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828000" y="3861048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Электронная очередь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Мобильный официант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259" y="925843"/>
            <a:ext cx="15408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Интерфейс интеграции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2" name="TextBox 41">
            <a:hlinkClick r:id="rId5" action="ppaction://hlinksldjump"/>
          </p:cNvPr>
          <p:cNvSpPr txBox="1"/>
          <p:nvPr/>
        </p:nvSpPr>
        <p:spPr>
          <a:xfrm>
            <a:off x="828000" y="3367735"/>
            <a:ext cx="16532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Монитор повара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0000" y="4782549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27594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924" y="5113324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828000" y="5165990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378904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75744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Управляющая кнопка: настраиваемая 4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1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0" y="827012"/>
            <a:ext cx="342000" cy="3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hlinkClick r:id="rId2" action="ppaction://hlinksldjump"/>
          </p:cNvPr>
          <p:cNvSpPr txBox="1"/>
          <p:nvPr/>
        </p:nvSpPr>
        <p:spPr>
          <a:xfrm>
            <a:off x="828000" y="4377762"/>
            <a:ext cx="16632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Электронное меню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428240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ашивка 52"/>
          <p:cNvSpPr/>
          <p:nvPr/>
        </p:nvSpPr>
        <p:spPr>
          <a:xfrm flipH="1">
            <a:off x="2293200" y="4365104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Июнь 2016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80000" y="5445224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28650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Для использования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продукта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достаточно одной лицензии «РестАрт:Интерфейс интеграции» для использования неограниченного количества сервисов и подключений.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413067" y="3047361"/>
            <a:ext cx="1475843" cy="1173336"/>
            <a:chOff x="2505397" y="2975353"/>
            <a:chExt cx="1475843" cy="1173336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4162" y="2975353"/>
              <a:ext cx="650875" cy="59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2951792" y="4025578"/>
              <a:ext cx="49716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800" b="1" dirty="0" smtClean="0">
                  <a:solidFill>
                    <a:srgbClr val="E20000"/>
                  </a:solidFill>
                  <a:latin typeface="Arial Narrow" pitchFamily="34" charset="0"/>
                </a:rPr>
                <a:t>16 000 руб.</a:t>
              </a:r>
              <a:endParaRPr lang="ru-RU" sz="800" b="1" dirty="0" smtClean="0">
                <a:solidFill>
                  <a:srgbClr val="E20000"/>
                </a:solidFill>
                <a:latin typeface="Arial Narrow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05397" y="3640378"/>
              <a:ext cx="147584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РестАрт: </a:t>
              </a:r>
            </a:p>
            <a:p>
              <a:pPr algn="ctr"/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Интерфейс интеграции</a:t>
              </a:r>
            </a:p>
          </p:txBody>
        </p:sp>
      </p:grpSp>
      <p:cxnSp>
        <p:nvCxnSpPr>
          <p:cNvPr id="77" name="Прямая со стрелкой 76"/>
          <p:cNvCxnSpPr/>
          <p:nvPr/>
        </p:nvCxnSpPr>
        <p:spPr>
          <a:xfrm flipV="1">
            <a:off x="4603467" y="3068569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4603467" y="3434780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603467" y="3392605"/>
            <a:ext cx="198475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6852359" y="2776371"/>
            <a:ext cx="996005" cy="1305347"/>
            <a:chOff x="5512641" y="2380718"/>
            <a:chExt cx="996005" cy="1305347"/>
          </a:xfrm>
        </p:grpSpPr>
        <p:sp>
          <p:nvSpPr>
            <p:cNvPr id="69" name="TextBox 68"/>
            <p:cNvSpPr txBox="1"/>
            <p:nvPr/>
          </p:nvSpPr>
          <p:spPr>
            <a:xfrm>
              <a:off x="5512641" y="3316733"/>
              <a:ext cx="99600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Любой модуль РестАрта</a:t>
              </a:r>
            </a:p>
          </p:txBody>
        </p:sp>
        <p:grpSp>
          <p:nvGrpSpPr>
            <p:cNvPr id="83" name="Группа 82"/>
            <p:cNvGrpSpPr/>
            <p:nvPr/>
          </p:nvGrpSpPr>
          <p:grpSpPr>
            <a:xfrm>
              <a:off x="5537650" y="2380718"/>
              <a:ext cx="945985" cy="841024"/>
              <a:chOff x="4814501" y="1839999"/>
              <a:chExt cx="945985" cy="841024"/>
            </a:xfrm>
          </p:grpSpPr>
          <p:grpSp>
            <p:nvGrpSpPr>
              <p:cNvPr id="84" name="Группа 83"/>
              <p:cNvGrpSpPr/>
              <p:nvPr/>
            </p:nvGrpSpPr>
            <p:grpSpPr>
              <a:xfrm>
                <a:off x="4814501" y="1839999"/>
                <a:ext cx="945985" cy="841024"/>
                <a:chOff x="4814501" y="1839999"/>
                <a:chExt cx="945985" cy="841024"/>
              </a:xfrm>
            </p:grpSpPr>
            <p:grpSp>
              <p:nvGrpSpPr>
                <p:cNvPr id="86" name="Группа 85"/>
                <p:cNvGrpSpPr/>
                <p:nvPr/>
              </p:nvGrpSpPr>
              <p:grpSpPr>
                <a:xfrm>
                  <a:off x="4814501" y="1839999"/>
                  <a:ext cx="629479" cy="841024"/>
                  <a:chOff x="4814501" y="1839999"/>
                  <a:chExt cx="629479" cy="841024"/>
                </a:xfrm>
              </p:grpSpPr>
              <p:grpSp>
                <p:nvGrpSpPr>
                  <p:cNvPr id="88" name="Группа 87"/>
                  <p:cNvGrpSpPr/>
                  <p:nvPr/>
                </p:nvGrpSpPr>
                <p:grpSpPr>
                  <a:xfrm>
                    <a:off x="4814501" y="1839999"/>
                    <a:ext cx="629479" cy="574852"/>
                    <a:chOff x="4449513" y="1873276"/>
                    <a:chExt cx="629479" cy="574852"/>
                  </a:xfrm>
                </p:grpSpPr>
                <p:pic>
                  <p:nvPicPr>
                    <p:cNvPr id="90" name="Picture 15" descr="C:\Users\Apple\Desktop\20769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449513" y="2180094"/>
                      <a:ext cx="256032" cy="2680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91" name="Picture 17" descr="C:\Users\Apple\Desktop\1721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9805"/>
                    <a:stretch/>
                  </p:blipFill>
                  <p:spPr bwMode="auto">
                    <a:xfrm>
                      <a:off x="4771087" y="1873276"/>
                      <a:ext cx="307905" cy="27771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89" name="Picture 3" descr="C:\Users\Apple\Dropbox\24784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831" t="16462" b="28016"/>
                  <a:stretch/>
                </p:blipFill>
                <p:spPr bwMode="auto">
                  <a:xfrm>
                    <a:off x="5139761" y="2424982"/>
                    <a:ext cx="300531" cy="25604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7" name="Picture 2" descr="C:\Users\Apple\Dropbox\24611.pn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504" y="2129393"/>
                  <a:ext cx="263982" cy="263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5" name="Picture 25" descr="C:\Users\Apple\Desktop\29027.png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56" b="10069"/>
              <a:stretch/>
            </p:blipFill>
            <p:spPr bwMode="auto">
              <a:xfrm>
                <a:off x="5088339" y="2097986"/>
                <a:ext cx="402580" cy="326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Группа 1"/>
          <p:cNvGrpSpPr/>
          <p:nvPr/>
        </p:nvGrpSpPr>
        <p:grpSpPr>
          <a:xfrm>
            <a:off x="4934583" y="1873173"/>
            <a:ext cx="1549693" cy="964399"/>
            <a:chOff x="4026913" y="1477520"/>
            <a:chExt cx="1549693" cy="964399"/>
          </a:xfrm>
        </p:grpSpPr>
        <p:sp>
          <p:nvSpPr>
            <p:cNvPr id="72" name="TextBox 71"/>
            <p:cNvSpPr txBox="1"/>
            <p:nvPr/>
          </p:nvSpPr>
          <p:spPr>
            <a:xfrm>
              <a:off x="4026913" y="2257253"/>
              <a:ext cx="154969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Сторонние разработки</a:t>
              </a:r>
            </a:p>
          </p:txBody>
        </p:sp>
        <p:pic>
          <p:nvPicPr>
            <p:cNvPr id="8194" name="Picture 2" descr="D:\РестАрт2\759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903" y="1477520"/>
              <a:ext cx="87771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211427" y="3716907"/>
            <a:ext cx="996005" cy="1080245"/>
            <a:chOff x="4303757" y="3321254"/>
            <a:chExt cx="996005" cy="1080245"/>
          </a:xfrm>
        </p:grpSpPr>
        <p:sp>
          <p:nvSpPr>
            <p:cNvPr id="62" name="TextBox 61"/>
            <p:cNvSpPr txBox="1"/>
            <p:nvPr/>
          </p:nvSpPr>
          <p:spPr>
            <a:xfrm>
              <a:off x="4303757" y="4216833"/>
              <a:ext cx="99600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Оборудование</a:t>
              </a:r>
            </a:p>
          </p:txBody>
        </p:sp>
        <p:pic>
          <p:nvPicPr>
            <p:cNvPr id="8195" name="Picture 3" descr="D:\РестАрт2\16940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759" y="3321254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2" descr="C:\Users\Apple\Dropbox\214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/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приема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Кол-центр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flipH="1">
            <a:off x="2293200" y="208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>
            <a:hlinkClick r:id="rId5" action="ppaction://hlinksldjump"/>
          </p:cNvPr>
          <p:cNvSpPr/>
          <p:nvPr/>
        </p:nvSpPr>
        <p:spPr>
          <a:xfrm>
            <a:off x="263244" y="3979716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5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7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873533"/>
            <a:ext cx="276134" cy="2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880000" y="4428000"/>
            <a:ext cx="6011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Централизованный прием заказов доставки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«Кол-центр», как правило, необходим крупным службам доставки или сетевым ресторанам, доставляющим еду на дом.</a:t>
            </a:r>
          </a:p>
          <a:p>
            <a:pPr algn="just" defTabSz="361950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Модуль представляет собой единый центр про приему заказов. В зависимости от зоны доставки заказы автоматически распределяются по ближайшим к зоне ресторанам для приготовления и уже дальнейшей отправке клиенту. </a:t>
            </a:r>
          </a:p>
        </p:txBody>
      </p:sp>
      <p:pic>
        <p:nvPicPr>
          <p:cNvPr id="32" name="Picture 8" descr="C:\Users\Apple\Desktop\4287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1990800"/>
            <a:ext cx="358853" cy="3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56276" y="1620000"/>
            <a:ext cx="1836812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Автоматизирует рабочие места:</a:t>
            </a:r>
          </a:p>
          <a:p>
            <a:pPr marL="352425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ператор по приему заказов доставки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7364" y="2661315"/>
            <a:ext cx="1835724" cy="1295327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0" bIns="108000" rtlCol="0">
            <a:spAutoFit/>
          </a:bodyPr>
          <a:lstStyle/>
          <a:p>
            <a:pPr marL="92075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Совместимо с лицензиями: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 «РестАрт:Фаст-фуд»</a:t>
            </a:r>
          </a:p>
          <a:p>
            <a:pPr marL="1746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2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. «РестАрт:Кассир»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3. «РестАрт:Комплексная поставка»</a:t>
            </a:r>
          </a:p>
          <a:p>
            <a:pPr marL="1746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4. «РестАрт:Интерфейс интеграции»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3" name="Управляющая кнопка: настраиваемая 25">
            <a:hlinkClick r:id="rId11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11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5" name="Picture 2" descr="C:\Users\Apple\Desktop\1323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ReadME\Вебинары, доки, мануалы\РестАрт 3\Презенташки\Realistic-retro-phone\Безымянный-2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2" r="27591"/>
          <a:stretch/>
        </p:blipFill>
        <p:spPr bwMode="auto">
          <a:xfrm>
            <a:off x="4031940" y="1788039"/>
            <a:ext cx="2085392" cy="254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приема заказа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Кол-центр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>
            <a:hlinkClick r:id="rId6" action="ppaction://hlinksldjump"/>
          </p:cNvPr>
          <p:cNvSpPr/>
          <p:nvPr/>
        </p:nvSpPr>
        <p:spPr>
          <a:xfrm>
            <a:off x="263244" y="3979716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6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873533"/>
            <a:ext cx="276134" cy="2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возможности:</a:t>
            </a:r>
          </a:p>
          <a:p>
            <a:pPr algn="just" defTabSz="361950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связь с АТС для автоматического определения входящего номера и наполнения базы клиентов;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автоматическое определение зоны доставки;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отправка заказа и его изменений на точки, привязанные к зоне доставки;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передача заказов с локальных точек в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call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-центр;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•	прием новых заказов доставки с сайта и различных мобильных приложений;</a:t>
            </a:r>
          </a:p>
          <a:p>
            <a:pPr algn="just" defTabSz="361950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•	ведение истории по клиентам.</a:t>
            </a:r>
          </a:p>
        </p:txBody>
      </p:sp>
      <p:pic>
        <p:nvPicPr>
          <p:cNvPr id="32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56276" y="1620000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marL="898525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переход в форму набора заказа</a:t>
            </a:r>
          </a:p>
        </p:txBody>
      </p:sp>
      <p:sp>
        <p:nvSpPr>
          <p:cNvPr id="4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12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5" name="Picture 2" descr="C:\Users\Apple\Desktop\1323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2890587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 descr="D:\ReadME\Вебинары, доки, мануалы\РестАрт 3\Презенташки\Колцентр_форманаборазаказ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722432"/>
            <a:ext cx="867857" cy="194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056000" y="2219934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marL="898525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ильтр по заказам</a:t>
            </a:r>
          </a:p>
        </p:txBody>
      </p:sp>
      <p:pic>
        <p:nvPicPr>
          <p:cNvPr id="12292" name="КнПрименить" descr="D:\ReadME\Вебинары, доки, мануалы\РестАрт 3\Презенташки\Колцентр_кнопка_фильтр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11751"/>
          <a:stretch/>
        </p:blipFill>
        <p:spPr bwMode="auto">
          <a:xfrm>
            <a:off x="7074000" y="2312876"/>
            <a:ext cx="8640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СкринФильтр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056000" y="2832552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marL="266700" defTabSz="26670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вызов окна набора телефонного норма</a:t>
            </a:r>
          </a:p>
        </p:txBody>
      </p:sp>
      <p:pic>
        <p:nvPicPr>
          <p:cNvPr id="12294" name="КнВызов" descr="D:\ReadME\Вебинары, доки, мануалы\РестАрт 3\Презенташки\Колцентр_кнопка_вызов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924883"/>
            <a:ext cx="1944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СкринВызов" descr="D:\ReadME\Вебинары, доки, мануалы\РестАрт 3\Презенташки\Колцентр_форманаборазаказа_вызов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приема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Кол-центр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3" name="Picture 2" descr="C:\Users\Apple\Dropbox\214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>
            <a:hlinkClick r:id="rId6" action="ppaction://hlinksldjump"/>
          </p:cNvPr>
          <p:cNvSpPr/>
          <p:nvPr/>
        </p:nvSpPr>
        <p:spPr>
          <a:xfrm>
            <a:off x="263244" y="3979716"/>
            <a:ext cx="2224800" cy="525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 descr="C:\Users\Apple\Dropbox\34320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6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8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873533"/>
            <a:ext cx="276134" cy="2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Управляющая кнопка: настраиваемая 25">
            <a:hlinkClick r:id="rId12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12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3426229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 descr="D:\ReadME\Вебинары, доки, мануалы\РестАрт 3\Презенташки\Колцентр_новыйзаказ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056276" y="1620000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marL="26670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модификация окна набора заказа</a:t>
            </a:r>
          </a:p>
        </p:txBody>
      </p:sp>
      <p:pic>
        <p:nvPicPr>
          <p:cNvPr id="13315" name="КнГлаз" descr="D:\ReadME\Вебинары, доки, мануалы\РестАрт 3\Презенташки\Колцентр_кнопка_глаз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1722432"/>
            <a:ext cx="1944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СкринМодификаци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000" y="1620000"/>
            <a:ext cx="3599805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056276" y="2221200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печать перечня всех блюд</a:t>
            </a:r>
          </a:p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заказа и примечаний</a:t>
            </a:r>
          </a:p>
        </p:txBody>
      </p:sp>
      <p:pic>
        <p:nvPicPr>
          <p:cNvPr id="13317" name="КнЛист" descr="D:\ReadME\Вебинары, доки, мануалы\РестАрт 3\Презенташки\Колцентр_кнопка_лист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312876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СкринЛисткомплектацииифон"/>
          <p:cNvGrpSpPr/>
          <p:nvPr/>
        </p:nvGrpSpPr>
        <p:grpSpPr>
          <a:xfrm>
            <a:off x="2880000" y="1620000"/>
            <a:ext cx="3600000" cy="2699854"/>
            <a:chOff x="3240000" y="1620000"/>
            <a:chExt cx="3600000" cy="2699854"/>
          </a:xfrm>
        </p:grpSpPr>
        <p:pic>
          <p:nvPicPr>
            <p:cNvPr id="47" name="ПрозрачныйФон" descr="D:\ReadME\Вебинары, доки, мануалы\РестАрт 3\Презенташки\Прозрачный фон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00" y="1620000"/>
              <a:ext cx="3600000" cy="269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СкринЛистКомплектации"/>
            <p:cNvGrpSpPr/>
            <p:nvPr/>
          </p:nvGrpSpPr>
          <p:grpSpPr>
            <a:xfrm>
              <a:off x="4139952" y="1853403"/>
              <a:ext cx="1600056" cy="2259673"/>
              <a:chOff x="4139952" y="1853403"/>
              <a:chExt cx="1600056" cy="2259673"/>
            </a:xfrm>
          </p:grpSpPr>
          <p:grpSp>
            <p:nvGrpSpPr>
              <p:cNvPr id="49" name="ЛистКомплектации"/>
              <p:cNvGrpSpPr/>
              <p:nvPr/>
            </p:nvGrpSpPr>
            <p:grpSpPr>
              <a:xfrm>
                <a:off x="4139952" y="1862668"/>
                <a:ext cx="1600056" cy="2250408"/>
                <a:chOff x="4340096" y="2100944"/>
                <a:chExt cx="1600056" cy="2250408"/>
              </a:xfrm>
              <a:effectLst/>
            </p:grpSpPr>
            <p:sp>
              <p:nvSpPr>
                <p:cNvPr id="51" name="Загнутый угол 50"/>
                <p:cNvSpPr/>
                <p:nvPr/>
              </p:nvSpPr>
              <p:spPr>
                <a:xfrm>
                  <a:off x="4340096" y="2100944"/>
                  <a:ext cx="1600056" cy="2250408"/>
                </a:xfrm>
                <a:prstGeom prst="foldedCorner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4393168" y="2119962"/>
                  <a:ext cx="1493912" cy="20928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500" dirty="0"/>
                    <a:t>------------ЛИСТ КОМПЛЕКТАЦИИ-----------</a:t>
                  </a:r>
                </a:p>
                <a:p>
                  <a:r>
                    <a:rPr lang="ru-RU" sz="500" dirty="0"/>
                    <a:t>                 </a:t>
                  </a:r>
                  <a:r>
                    <a:rPr lang="ru-RU" sz="500" dirty="0" smtClean="0"/>
                    <a:t>           </a:t>
                  </a:r>
                  <a:r>
                    <a:rPr lang="ru-RU" sz="500" dirty="0" err="1" smtClean="0"/>
                    <a:t>Фуд</a:t>
                  </a:r>
                  <a:r>
                    <a:rPr lang="ru-RU" sz="500" dirty="0" smtClean="0"/>
                    <a:t>-корт                 </a:t>
                  </a:r>
                  <a:endParaRPr lang="ru-RU" sz="500" dirty="0"/>
                </a:p>
                <a:p>
                  <a:r>
                    <a:rPr lang="ru-RU" sz="500" dirty="0"/>
                    <a:t>Заказ </a:t>
                  </a:r>
                  <a:r>
                    <a:rPr lang="ru-RU" sz="500" dirty="0" smtClean="0"/>
                    <a:t>№18184                              </a:t>
                  </a:r>
                  <a:endParaRPr lang="ru-RU" sz="500" dirty="0"/>
                </a:p>
                <a:p>
                  <a:r>
                    <a:rPr lang="ru-RU" sz="500" dirty="0"/>
                    <a:t>Менеджер: </a:t>
                  </a:r>
                  <a:r>
                    <a:rPr lang="en-US" sz="500" dirty="0" err="1" smtClean="0"/>
                    <a:t>rarus</a:t>
                  </a:r>
                  <a:r>
                    <a:rPr lang="ru-RU" sz="500" dirty="0" smtClean="0"/>
                    <a:t>         </a:t>
                  </a:r>
                  <a:endParaRPr lang="ru-RU" sz="500" dirty="0"/>
                </a:p>
                <a:p>
                  <a:r>
                    <a:rPr lang="ru-RU" sz="500" dirty="0"/>
                    <a:t>Курьер: </a:t>
                  </a:r>
                  <a:r>
                    <a:rPr lang="ru-RU" sz="500" dirty="0" smtClean="0"/>
                    <a:t>Ильдар                                </a:t>
                  </a:r>
                  <a:endParaRPr lang="ru-RU" sz="500" dirty="0"/>
                </a:p>
                <a:p>
                  <a:r>
                    <a:rPr lang="ru-RU" sz="500" dirty="0"/>
                    <a:t>          </a:t>
                  </a:r>
                  <a:r>
                    <a:rPr lang="ru-RU" sz="500" dirty="0" smtClean="0"/>
                    <a:t>Приём </a:t>
                  </a:r>
                  <a:r>
                    <a:rPr lang="ru-RU" sz="500" dirty="0"/>
                    <a:t>заказа: </a:t>
                  </a:r>
                  <a:r>
                    <a:rPr lang="ru-RU" sz="500" dirty="0" smtClean="0"/>
                    <a:t>07.07.2016 14:29</a:t>
                  </a:r>
                  <a:endParaRPr lang="ru-RU" sz="500" dirty="0"/>
                </a:p>
                <a:p>
                  <a:r>
                    <a:rPr lang="ru-RU" sz="500" dirty="0"/>
                    <a:t>          Печать счета: </a:t>
                  </a:r>
                  <a:r>
                    <a:rPr lang="ru-RU" sz="500" dirty="0" smtClean="0"/>
                    <a:t>07.07.2016 15:30</a:t>
                  </a:r>
                  <a:endParaRPr lang="ru-RU" sz="500" dirty="0"/>
                </a:p>
                <a:p>
                  <a:r>
                    <a:rPr lang="ru-RU" sz="500" dirty="0"/>
                    <a:t>***************  КЛИЕНТ  ***************</a:t>
                  </a:r>
                </a:p>
                <a:p>
                  <a:r>
                    <a:rPr lang="ru-RU" sz="500" dirty="0"/>
                    <a:t>ФИО: </a:t>
                  </a:r>
                  <a:r>
                    <a:rPr lang="ru-RU" sz="500" dirty="0" err="1" smtClean="0"/>
                    <a:t>апакин</a:t>
                  </a:r>
                  <a:r>
                    <a:rPr lang="ru-RU" sz="500" dirty="0" smtClean="0"/>
                    <a:t> </a:t>
                  </a:r>
                  <a:r>
                    <a:rPr lang="ru-RU" sz="500" dirty="0" err="1" smtClean="0"/>
                    <a:t>павел</a:t>
                  </a:r>
                  <a:endParaRPr lang="ru-RU" sz="500" dirty="0"/>
                </a:p>
                <a:p>
                  <a:r>
                    <a:rPr lang="ru-RU" sz="500" dirty="0"/>
                    <a:t>Моб. </a:t>
                  </a:r>
                  <a:r>
                    <a:rPr lang="ru-RU" sz="500" dirty="0" smtClean="0"/>
                    <a:t>тел.(915)0080004                    </a:t>
                  </a:r>
                  <a:endParaRPr lang="ru-RU" sz="500" dirty="0"/>
                </a:p>
                <a:p>
                  <a:r>
                    <a:rPr lang="ru-RU" sz="500" dirty="0"/>
                    <a:t>Гор. тел.:                              </a:t>
                  </a:r>
                </a:p>
                <a:p>
                  <a:r>
                    <a:rPr lang="ru-RU" sz="500" dirty="0"/>
                    <a:t>Адрес доставки: </a:t>
                  </a:r>
                  <a:r>
                    <a:rPr lang="ru-RU" sz="500" dirty="0" smtClean="0"/>
                    <a:t>кольцевая, д.3, к.3, кв.186, п.1,</a:t>
                  </a:r>
                </a:p>
                <a:p>
                  <a:pPr marL="447675"/>
                  <a:r>
                    <a:rPr lang="ru-RU" sz="500" dirty="0"/>
                    <a:t> </a:t>
                  </a:r>
                  <a:r>
                    <a:rPr lang="ru-RU" sz="500" dirty="0" smtClean="0"/>
                    <a:t>э. 21       </a:t>
                  </a:r>
                  <a:endParaRPr lang="ru-RU" sz="500" dirty="0"/>
                </a:p>
                <a:p>
                  <a:r>
                    <a:rPr lang="ru-RU" sz="500" dirty="0">
                      <a:solidFill>
                        <a:srgbClr val="1BC812"/>
                      </a:solidFill>
                    </a:rPr>
                    <a:t>Доп. инфо: бонус за срочность           </a:t>
                  </a:r>
                </a:p>
                <a:p>
                  <a:r>
                    <a:rPr lang="ru-RU" sz="500" dirty="0"/>
                    <a:t>************  СОСТАВ ЗАКАЗА ************</a:t>
                  </a:r>
                </a:p>
                <a:p>
                  <a:r>
                    <a:rPr lang="ru-RU" sz="500" dirty="0" smtClean="0"/>
                    <a:t>1)Компот из свежих яблок, 1            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100,00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=</a:t>
                  </a:r>
                  <a:r>
                    <a:rPr lang="ru-RU" sz="500" dirty="0" smtClean="0"/>
                    <a:t>100,00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2</a:t>
                  </a:r>
                  <a:r>
                    <a:rPr lang="ru-RU" sz="500" dirty="0"/>
                    <a:t>) </a:t>
                  </a:r>
                  <a:r>
                    <a:rPr lang="ru-RU" sz="500" dirty="0" smtClean="0"/>
                    <a:t>Компот из апельсин с лимоном, 1</a:t>
                  </a:r>
                  <a:endParaRPr lang="ru-RU" sz="500" dirty="0"/>
                </a:p>
                <a:p>
                  <a:r>
                    <a:rPr lang="ru-RU" sz="500" dirty="0"/>
                    <a:t>   </a:t>
                  </a:r>
                  <a:r>
                    <a:rPr lang="ru-RU" sz="500" dirty="0" smtClean="0"/>
                    <a:t>50,00 </a:t>
                  </a:r>
                  <a:r>
                    <a:rPr lang="ru-RU" sz="500" dirty="0"/>
                    <a:t>* </a:t>
                  </a:r>
                  <a:r>
                    <a:rPr lang="ru-RU" sz="500" dirty="0" smtClean="0"/>
                    <a:t>1 </a:t>
                  </a:r>
                  <a:r>
                    <a:rPr lang="ru-RU" sz="500" dirty="0"/>
                    <a:t>пор      </a:t>
                  </a:r>
                  <a:r>
                    <a:rPr lang="ru-RU" sz="500" dirty="0" smtClean="0"/>
                    <a:t>=50,00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/>
                    <a:t>========================================</a:t>
                  </a:r>
                  <a:endParaRPr lang="ru-RU" sz="500" dirty="0"/>
                </a:p>
                <a:p>
                  <a:r>
                    <a:rPr lang="ru-RU" sz="500" dirty="0"/>
                    <a:t>    Всего по заказу:      </a:t>
                  </a:r>
                  <a:r>
                    <a:rPr lang="ru-RU" sz="500" dirty="0" smtClean="0"/>
                    <a:t>=150,00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             </a:t>
                  </a:r>
                  <a:r>
                    <a:rPr lang="ru-RU" sz="500" dirty="0" smtClean="0"/>
                    <a:t>     Скидка</a:t>
                  </a:r>
                  <a:r>
                    <a:rPr lang="ru-RU" sz="500" dirty="0"/>
                    <a:t>:       </a:t>
                  </a:r>
                  <a:r>
                    <a:rPr lang="ru-RU" sz="500" dirty="0" smtClean="0"/>
                    <a:t>=00,00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     Итого к оплате:      </a:t>
                  </a:r>
                  <a:r>
                    <a:rPr lang="ru-RU" sz="500" dirty="0" smtClean="0"/>
                    <a:t>=150,00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/>
                    <a:t>________________________________________</a:t>
                  </a:r>
                </a:p>
                <a:p>
                  <a:r>
                    <a:rPr lang="ru-RU" sz="500" dirty="0">
                      <a:solidFill>
                        <a:srgbClr val="1BC812"/>
                      </a:solidFill>
                    </a:rPr>
                    <a:t>Ожидаемая оплата</a:t>
                  </a:r>
                  <a:r>
                    <a:rPr lang="ru-RU" sz="500" dirty="0">
                      <a:solidFill>
                        <a:srgbClr val="2E8527"/>
                      </a:solidFill>
                    </a:rPr>
                    <a:t>:</a:t>
                  </a:r>
                  <a:r>
                    <a:rPr lang="ru-RU" sz="500" dirty="0"/>
                    <a:t>          </a:t>
                  </a:r>
                  <a:r>
                    <a:rPr lang="ru-RU" sz="500" dirty="0" smtClean="0"/>
                    <a:t>500,00 </a:t>
                  </a:r>
                  <a:r>
                    <a:rPr lang="ru-RU" sz="500" dirty="0"/>
                    <a:t>Рубли</a:t>
                  </a:r>
                </a:p>
                <a:p>
                  <a:r>
                    <a:rPr lang="ru-RU" sz="500" dirty="0" smtClean="0">
                      <a:solidFill>
                        <a:srgbClr val="1BC812"/>
                      </a:solidFill>
                    </a:rPr>
                    <a:t>Расчётная </a:t>
                  </a:r>
                  <a:r>
                    <a:rPr lang="ru-RU" sz="500" dirty="0">
                      <a:solidFill>
                        <a:srgbClr val="1BC812"/>
                      </a:solidFill>
                    </a:rPr>
                    <a:t>сдача</a:t>
                  </a:r>
                  <a:r>
                    <a:rPr lang="ru-RU" sz="500" dirty="0"/>
                    <a:t>:           </a:t>
                  </a:r>
                  <a:r>
                    <a:rPr lang="ru-RU" sz="500" dirty="0" smtClean="0"/>
                    <a:t>     350,00 Рубли</a:t>
                  </a:r>
                  <a:endParaRPr lang="ru-RU" sz="500" dirty="0"/>
                </a:p>
              </p:txBody>
            </p:sp>
          </p:grpSp>
          <p:pic>
            <p:nvPicPr>
              <p:cNvPr id="50" name="Крестик" descr="D:\ReadME\Вебинары, доки, мануалы\РестАрт 3\Презенташки\2016-07-01_15-22-54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3189" y="1853403"/>
                <a:ext cx="119810" cy="126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3" name="TextBox 52"/>
          <p:cNvSpPr txBox="1"/>
          <p:nvPr/>
        </p:nvSpPr>
        <p:spPr>
          <a:xfrm>
            <a:off x="7056000" y="2852936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срок приготовления и</a:t>
            </a:r>
          </a:p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доставки заказа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56000" y="3467206"/>
            <a:ext cx="1836812" cy="380480"/>
          </a:xfrm>
          <a:prstGeom prst="rect">
            <a:avLst/>
          </a:prstGeom>
          <a:solidFill>
            <a:srgbClr val="F6F48C"/>
          </a:solidFill>
        </p:spPr>
        <p:txBody>
          <a:bodyPr wrap="square" lIns="36000" tIns="36000" rIns="36000" bIns="36000" rtlCol="0">
            <a:spAutoFit/>
          </a:bodyPr>
          <a:lstStyle/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сумма купюр, которыми</a:t>
            </a:r>
          </a:p>
          <a:p>
            <a:pPr defTabSz="36195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	рассчитается клиент</a:t>
            </a:r>
          </a:p>
        </p:txBody>
      </p:sp>
      <p:pic>
        <p:nvPicPr>
          <p:cNvPr id="13318" name="СкрмнСумма" descr="D:\ReadME\Вебинары, доки, мануалы\РестАрт 3\Презенташки\Колцентр_новыйзаказ_сумма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КнСроки" descr="D:\ReadME\Вебинары, доки, мануалы\РестАрт 3\Презенташки\Колцентр_кнопка_сроки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2963921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КнСумма" descr="D:\ReadME\Вебинары, доки, мануалы\РестАрт 3\Презенташки\Колцентр_кнопка_сумма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0" y="3560246"/>
            <a:ext cx="307800" cy="19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СкринСроки" descr="D:\ReadME\Вебинары, доки, мануалы\РестАрт 3\Презенташки\Колцентр_новыйзаказ_сроки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20000"/>
            <a:ext cx="3600000" cy="26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2880000" y="4428000"/>
            <a:ext cx="601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возможности:</a:t>
            </a:r>
          </a:p>
          <a:p>
            <a:pPr algn="just" defTabSz="361950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возможность ведения «чёрного списка» с указанием причины внесения;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ввод служебного комментария в карточке клиента;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возможность задать обязательные для заполнения поля в форме выбора клиента;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сортировка нераспределённых заказов доставки по времени доставки;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создание заказов без указания гостя для предварительного расчета суммы и товарного состава;</a:t>
            </a:r>
          </a:p>
          <a:p>
            <a:pPr algn="just" defTabSz="361950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•	загрузка адресов из КЛАДР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Управляющая кнопка: настраиваемая 25">
            <a:hlinkClick r:id="rId2" action="ppaction://hlinksldjump"/>
          </p:cNvPr>
          <p:cNvSpPr/>
          <p:nvPr/>
        </p:nvSpPr>
        <p:spPr>
          <a:xfrm>
            <a:off x="262800" y="26748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2410174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настраиваемая 25">
            <a:hlinkClick r:id="rId3" action="ppaction://hlinksldjump"/>
          </p:cNvPr>
          <p:cNvSpPr/>
          <p:nvPr/>
        </p:nvSpPr>
        <p:spPr>
          <a:xfrm>
            <a:off x="262800" y="1886347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2578" y="1621511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2576" y="795600"/>
            <a:ext cx="8629200" cy="4320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828000" y="2852806"/>
            <a:ext cx="16045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 приема заказа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3" name="Дата 3"/>
          <p:cNvSpPr txBox="1">
            <a:spLocks/>
          </p:cNvSpPr>
          <p:nvPr/>
        </p:nvSpPr>
        <p:spPr>
          <a:xfrm>
            <a:off x="353997" y="64355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Июнь 2016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828000" y="2062791"/>
            <a:ext cx="7811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Назначение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60" y="9258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Кол-центр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000" y="2456906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Режимы работы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35" y="1668243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Общие положения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263244" y="3979716"/>
            <a:ext cx="2224800" cy="525600"/>
          </a:xfrm>
          <a:prstGeom prst="flowChartProcess">
            <a:avLst/>
          </a:prstGeom>
          <a:gradFill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263022" y="3717032"/>
            <a:ext cx="2225019" cy="262742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4000" y="3774437"/>
            <a:ext cx="12525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Лицензирование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4105212"/>
            <a:ext cx="274609" cy="2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5" action="ppaction://hlinksldjump"/>
          </p:cNvPr>
          <p:cNvSpPr txBox="1"/>
          <p:nvPr/>
        </p:nvSpPr>
        <p:spPr>
          <a:xfrm>
            <a:off x="828000" y="4157878"/>
            <a:ext cx="1441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Поставки и стоимость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9" name="Управляющая кнопка: настраиваемая 38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6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9" name="Picture 3" descr="C:\Users\alenaa.RARUS-SEV\Dropbox\1855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268544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873533"/>
            <a:ext cx="276134" cy="2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00" y="1990800"/>
            <a:ext cx="358853" cy="3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Управляющая кнопка: настраиваемая 25">
            <a:hlinkClick r:id="rId10" action="ppaction://hlinksldjump"/>
          </p:cNvPr>
          <p:cNvSpPr/>
          <p:nvPr/>
        </p:nvSpPr>
        <p:spPr>
          <a:xfrm>
            <a:off x="262578" y="3193200"/>
            <a:ext cx="2225019" cy="525486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828000" y="3295755"/>
            <a:ext cx="15471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Форма редактирования заказа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5" name="Picture 2" descr="C:\Users\Apple\Desktop\13230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5" y="3213032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шивка 30"/>
          <p:cNvSpPr/>
          <p:nvPr/>
        </p:nvSpPr>
        <p:spPr>
          <a:xfrm flipH="1">
            <a:off x="2293200" y="4150800"/>
            <a:ext cx="212197" cy="176485"/>
          </a:xfrm>
          <a:prstGeom prst="chevron">
            <a:avLst/>
          </a:prstGeom>
          <a:solidFill>
            <a:srgbClr val="E8E42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24228" y="2399378"/>
            <a:ext cx="2267548" cy="1412864"/>
          </a:xfrm>
          <a:prstGeom prst="rect">
            <a:avLst/>
          </a:prstGeom>
          <a:solidFill>
            <a:srgbClr val="F6F48C"/>
          </a:solidFill>
        </p:spPr>
        <p:txBody>
          <a:bodyPr wrap="square" lIns="90000" tIns="90000" rIns="90000" bIns="90000" rtlCol="0">
            <a:spAutoFit/>
          </a:bodyPr>
          <a:lstStyle/>
          <a:p>
            <a:pPr algn="just" defTabSz="361950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«РестАрт:Кол-центр» служит только для приема и распределения заказов доставки для по точкам производства. Приготовление блюд осуществляется при наличии лицензий «РестАрт:Фаст-фуд», «РестАрт:Кассир» и «РестАрт: Комплексная поставка», т.к. в них входит АРМ Доставка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80000" y="5445224"/>
            <a:ext cx="601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28650"/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Для использования </a:t>
            </a:r>
            <a:r>
              <a:rPr lang="ru-RU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продукта </a:t>
            </a:r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достаточно одной лицензии «РестАрт:Кол-центр» для работы с неограниченным количеством точек производства.</a:t>
            </a:r>
          </a:p>
        </p:txBody>
      </p:sp>
      <p:pic>
        <p:nvPicPr>
          <p:cNvPr id="14338" name="Picture 2" descr="D:\РестАрт2\1818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2" y="2626183"/>
            <a:ext cx="650875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303757" y="3280769"/>
            <a:ext cx="996005" cy="1444375"/>
            <a:chOff x="4392721" y="4315262"/>
            <a:chExt cx="996005" cy="1444375"/>
          </a:xfrm>
        </p:grpSpPr>
        <p:pic>
          <p:nvPicPr>
            <p:cNvPr id="47" name="Picture 2" descr="C:\Users\Apple\Dropbox\20769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142" y="4589304"/>
              <a:ext cx="497162" cy="52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392721" y="5251326"/>
              <a:ext cx="99600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РестАрт: </a:t>
              </a:r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Кассир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42143" y="5636526"/>
              <a:ext cx="49716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800" b="1" dirty="0" smtClean="0">
                  <a:solidFill>
                    <a:srgbClr val="E20000"/>
                  </a:solidFill>
                  <a:latin typeface="Arial Narrow" pitchFamily="34" charset="0"/>
                </a:rPr>
                <a:t>18 000 руб.</a:t>
              </a:r>
              <a:endParaRPr lang="ru-RU" sz="800" b="1" dirty="0" smtClean="0">
                <a:solidFill>
                  <a:srgbClr val="E20000"/>
                </a:solidFill>
                <a:latin typeface="Arial Narrow" pitchFamily="34" charset="0"/>
              </a:endParaRPr>
            </a:p>
          </p:txBody>
        </p:sp>
        <p:pic>
          <p:nvPicPr>
            <p:cNvPr id="58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4745244" y="4315262"/>
              <a:ext cx="290960" cy="2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512641" y="2468736"/>
            <a:ext cx="996005" cy="1356308"/>
            <a:chOff x="5487382" y="3072549"/>
            <a:chExt cx="996005" cy="1356308"/>
          </a:xfrm>
        </p:grpSpPr>
        <p:pic>
          <p:nvPicPr>
            <p:cNvPr id="50" name="Picture 3" descr="C:\Users\Apple\Dropbox\24784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658635" y="3314596"/>
              <a:ext cx="715086" cy="609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5739382" y="4305746"/>
              <a:ext cx="49716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800" b="1" dirty="0" smtClean="0">
                  <a:solidFill>
                    <a:srgbClr val="E20000"/>
                  </a:solidFill>
                  <a:latin typeface="Arial Narrow" pitchFamily="34" charset="0"/>
                </a:rPr>
                <a:t>14 000 руб.</a:t>
              </a:r>
              <a:endParaRPr lang="ru-RU" sz="800" b="1" dirty="0" smtClean="0">
                <a:solidFill>
                  <a:srgbClr val="E20000"/>
                </a:solidFill>
                <a:latin typeface="Arial Narrow" pitchFamily="34" charset="0"/>
              </a:endParaRPr>
            </a:p>
          </p:txBody>
        </p:sp>
        <p:pic>
          <p:nvPicPr>
            <p:cNvPr id="53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839414" y="3072549"/>
              <a:ext cx="290960" cy="2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5487382" y="3920546"/>
              <a:ext cx="99600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РестАрт: </a:t>
              </a:r>
            </a:p>
            <a:p>
              <a:pPr algn="ctr"/>
              <a:r>
                <a:rPr lang="uk-UA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Фаст-фуд</a:t>
              </a:r>
              <a:endParaRPr lang="ru-RU" sz="1200" b="1" dirty="0" smtClean="0">
                <a:solidFill>
                  <a:srgbClr val="E2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026913" y="1502591"/>
            <a:ext cx="1549693" cy="1255543"/>
            <a:chOff x="4824028" y="1191035"/>
            <a:chExt cx="1549693" cy="1255543"/>
          </a:xfrm>
        </p:grpSpPr>
        <p:sp>
          <p:nvSpPr>
            <p:cNvPr id="61" name="TextBox 60"/>
            <p:cNvSpPr txBox="1"/>
            <p:nvPr/>
          </p:nvSpPr>
          <p:spPr>
            <a:xfrm>
              <a:off x="5350293" y="2323467"/>
              <a:ext cx="49716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800" b="1" dirty="0" smtClean="0">
                  <a:solidFill>
                    <a:srgbClr val="E20000"/>
                  </a:solidFill>
                  <a:latin typeface="Arial Narrow" pitchFamily="34" charset="0"/>
                </a:rPr>
                <a:t>22 000 руб.</a:t>
              </a:r>
              <a:endParaRPr lang="ru-RU" sz="800" b="1" dirty="0" smtClean="0">
                <a:solidFill>
                  <a:srgbClr val="E20000"/>
                </a:solidFill>
                <a:latin typeface="Arial Narrow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24028" y="1945697"/>
              <a:ext cx="154969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РестАрт: </a:t>
              </a:r>
            </a:p>
            <a:p>
              <a:pPr algn="ctr"/>
              <a:r>
                <a:rPr lang="ru-RU" sz="1200" b="1" dirty="0" smtClean="0">
                  <a:solidFill>
                    <a:srgbClr val="E20000"/>
                  </a:solidFill>
                  <a:latin typeface="Arial Narrow" pitchFamily="34" charset="0"/>
                </a:rPr>
                <a:t>Комплексная поставка</a:t>
              </a:r>
            </a:p>
          </p:txBody>
        </p:sp>
        <p:pic>
          <p:nvPicPr>
            <p:cNvPr id="63" name="Picture 25" descr="C:\Users\Apple\Desktop\29027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6" b="10069"/>
            <a:stretch/>
          </p:blipFill>
          <p:spPr bwMode="auto">
            <a:xfrm>
              <a:off x="5263032" y="1392018"/>
              <a:ext cx="671684" cy="545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7" descr="C:\Users\Apple\Desktop\17210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5"/>
            <a:stretch/>
          </p:blipFill>
          <p:spPr bwMode="auto">
            <a:xfrm>
              <a:off x="5453394" y="1191035"/>
              <a:ext cx="290960" cy="2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/>
          <p:cNvSpPr txBox="1"/>
          <p:nvPr/>
        </p:nvSpPr>
        <p:spPr>
          <a:xfrm>
            <a:off x="2951792" y="3701933"/>
            <a:ext cx="4971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800" b="1" dirty="0" smtClean="0">
                <a:solidFill>
                  <a:srgbClr val="E20000"/>
                </a:solidFill>
                <a:latin typeface="Arial Narrow" pitchFamily="34" charset="0"/>
              </a:rPr>
              <a:t>20 000 руб.</a:t>
            </a:r>
            <a:endParaRPr lang="ru-RU" sz="8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99792" y="3316733"/>
            <a:ext cx="9960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РестАрт: </a:t>
            </a:r>
          </a:p>
          <a:p>
            <a:pPr algn="ctr"/>
            <a:r>
              <a:rPr lang="uk-UA" sz="1200" b="1" dirty="0" err="1" smtClean="0">
                <a:solidFill>
                  <a:srgbClr val="E20000"/>
                </a:solidFill>
                <a:latin typeface="Arial Narrow" pitchFamily="34" charset="0"/>
              </a:rPr>
              <a:t>Кол</a:t>
            </a:r>
            <a:r>
              <a:rPr lang="uk-UA" sz="1200" b="1" dirty="0" smtClean="0">
                <a:solidFill>
                  <a:srgbClr val="E20000"/>
                </a:solidFill>
                <a:latin typeface="Arial Narrow" pitchFamily="34" charset="0"/>
              </a:rPr>
              <a:t>-центр</a:t>
            </a:r>
            <a:endParaRPr lang="ru-RU" sz="1200" b="1" dirty="0" smtClean="0">
              <a:solidFill>
                <a:srgbClr val="E20000"/>
              </a:solidFill>
              <a:latin typeface="Arial Narrow" pitchFamily="34" charset="0"/>
            </a:endParaRPr>
          </a:p>
        </p:txBody>
      </p:sp>
      <p:cxnSp>
        <p:nvCxnSpPr>
          <p:cNvPr id="67" name="Прямая со стрелкой 66"/>
          <p:cNvCxnSpPr/>
          <p:nvPr/>
        </p:nvCxnSpPr>
        <p:spPr>
          <a:xfrm flipV="1">
            <a:off x="3695797" y="2672916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695797" y="3039127"/>
            <a:ext cx="570887" cy="256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695797" y="2996952"/>
            <a:ext cx="151670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Apple\Dropbox\2144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lumMod val="9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32140" y="314684"/>
            <a:ext cx="277230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</a:rPr>
              <a:t>Межсистемная интеграция </a:t>
            </a:r>
            <a:endParaRPr lang="ru-RU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Комплексная автоматизация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57958" y="2254827"/>
            <a:ext cx="5144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Официант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09970" y="2960884"/>
            <a:ext cx="3733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Кассир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2552" y="3969000"/>
            <a:ext cx="102951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Бэк-офисная система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8915" y="3968999"/>
            <a:ext cx="7802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Бухгалтер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0975" y="5085184"/>
            <a:ext cx="4658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Оператор доставки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4582" y="2116328"/>
            <a:ext cx="10097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Владелец бизнеса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707" y="5869061"/>
            <a:ext cx="6388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Платежный терминал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5126" y="5869061"/>
            <a:ext cx="10439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Менеджер</a:t>
            </a:r>
          </a:p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Администратор зала</a:t>
            </a:r>
          </a:p>
        </p:txBody>
      </p:sp>
      <p:pic>
        <p:nvPicPr>
          <p:cNvPr id="1027" name="Picture 3" descr="C:\Users\alenaa.RARUS-SEV\Dropbox\1818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89" y="4473180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enaa.RARUS-SEV\Dropbox\10527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28" y="3362663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naa.RARUS-SEV\Dropbox\10910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0" y="3346379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enaa.RARUS-SEV\Dropbox\10627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88" y="5151398"/>
            <a:ext cx="576000" cy="57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253978" y="5765312"/>
            <a:ext cx="32241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Повар</a:t>
            </a:r>
          </a:p>
        </p:txBody>
      </p:sp>
      <p:pic>
        <p:nvPicPr>
          <p:cNvPr id="1032" name="Picture 8" descr="C:\Users\alenaa.RARUS-SEV\Dropbox\10670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t="27493" b="15795"/>
          <a:stretch/>
        </p:blipFill>
        <p:spPr bwMode="auto">
          <a:xfrm>
            <a:off x="5591374" y="5258562"/>
            <a:ext cx="743421" cy="57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Группа 277"/>
          <p:cNvGrpSpPr/>
          <p:nvPr/>
        </p:nvGrpSpPr>
        <p:grpSpPr>
          <a:xfrm>
            <a:off x="5494456" y="1469373"/>
            <a:ext cx="936104" cy="830346"/>
            <a:chOff x="5494456" y="1469373"/>
            <a:chExt cx="936104" cy="830346"/>
          </a:xfrm>
        </p:grpSpPr>
        <p:sp>
          <p:nvSpPr>
            <p:cNvPr id="23" name="TextBox 22"/>
            <p:cNvSpPr txBox="1"/>
            <p:nvPr/>
          </p:nvSpPr>
          <p:spPr>
            <a:xfrm>
              <a:off x="5494456" y="2022720"/>
              <a:ext cx="9361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Кассир фаст-фуда Бармен</a:t>
              </a:r>
            </a:p>
          </p:txBody>
        </p:sp>
        <p:pic>
          <p:nvPicPr>
            <p:cNvPr id="37" name="Picture 3" descr="C:\Users\Apple\Dropbox\24784.png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1" t="16462" b="28016"/>
            <a:stretch/>
          </p:blipFill>
          <p:spPr bwMode="auto">
            <a:xfrm>
              <a:off x="5624464" y="1469373"/>
              <a:ext cx="676088" cy="57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3" name="Picture 9" descr="C:\Users\alenaa.RARUS-SEV\Dropbox\8701.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91" b="6242"/>
          <a:stretch/>
        </p:blipFill>
        <p:spPr bwMode="auto">
          <a:xfrm>
            <a:off x="222259" y="5229080"/>
            <a:ext cx="501172" cy="546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8190000" y="4005064"/>
            <a:ext cx="56758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Метрдотель</a:t>
            </a:r>
          </a:p>
        </p:txBody>
      </p:sp>
      <p:cxnSp>
        <p:nvCxnSpPr>
          <p:cNvPr id="11" name="Прямая со стрелкой 10"/>
          <p:cNvCxnSpPr>
            <a:stCxn id="1032" idx="0"/>
          </p:cNvCxnSpPr>
          <p:nvPr/>
        </p:nvCxnSpPr>
        <p:spPr>
          <a:xfrm flipH="1" flipV="1">
            <a:off x="5958051" y="4221088"/>
            <a:ext cx="5034" cy="103747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228184" y="4172725"/>
            <a:ext cx="779201" cy="84045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6426103" y="3940423"/>
            <a:ext cx="1365295" cy="510255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6480212" y="3704641"/>
            <a:ext cx="1606065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444208" y="2884865"/>
            <a:ext cx="1347190" cy="580139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228184" y="2393326"/>
            <a:ext cx="793724" cy="84323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3" idx="2"/>
          </p:cNvCxnSpPr>
          <p:nvPr/>
        </p:nvCxnSpPr>
        <p:spPr>
          <a:xfrm flipH="1">
            <a:off x="5960280" y="2299719"/>
            <a:ext cx="2228" cy="89459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3873269" y="3651207"/>
            <a:ext cx="1454815" cy="92793"/>
            <a:chOff x="3168000" y="3651207"/>
            <a:chExt cx="1454815" cy="92793"/>
          </a:xfrm>
        </p:grpSpPr>
        <p:cxnSp>
          <p:nvCxnSpPr>
            <p:cNvPr id="82" name="Прямая со стрелкой 81">
              <a:hlinkClick r:id="rId20" action="ppaction://hlinksldjump"/>
            </p:cNvPr>
            <p:cNvCxnSpPr/>
            <p:nvPr/>
          </p:nvCxnSpPr>
          <p:spPr>
            <a:xfrm>
              <a:off x="3168000" y="3651207"/>
              <a:ext cx="1454815" cy="0"/>
            </a:xfrm>
            <a:prstGeom prst="straightConnector1">
              <a:avLst/>
            </a:prstGeom>
            <a:ln w="38100">
              <a:solidFill>
                <a:srgbClr val="E2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>
              <a:hlinkClick r:id="rId20" action="ppaction://hlinksldjump"/>
            </p:cNvPr>
            <p:cNvCxnSpPr/>
            <p:nvPr/>
          </p:nvCxnSpPr>
          <p:spPr>
            <a:xfrm flipH="1">
              <a:off x="3168000" y="3744000"/>
              <a:ext cx="1454815" cy="0"/>
            </a:xfrm>
            <a:prstGeom prst="straightConnector1">
              <a:avLst/>
            </a:prstGeom>
            <a:ln w="38100">
              <a:solidFill>
                <a:srgbClr val="E20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hlinkClick r:id="rId20" action="ppaction://hlinksldjump"/>
          </p:cNvPr>
          <p:cNvSpPr txBox="1"/>
          <p:nvPr/>
        </p:nvSpPr>
        <p:spPr>
          <a:xfrm>
            <a:off x="4193488" y="3434517"/>
            <a:ext cx="8143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E20000"/>
                </a:solidFill>
                <a:latin typeface="Arial Narrow" pitchFamily="34" charset="0"/>
              </a:rPr>
              <a:t>Обмен данными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693230" y="3969060"/>
            <a:ext cx="5709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Сервер БД</a:t>
            </a:r>
          </a:p>
        </p:txBody>
      </p:sp>
      <p:sp>
        <p:nvSpPr>
          <p:cNvPr id="87" name="Дуга 86"/>
          <p:cNvSpPr/>
          <p:nvPr/>
        </p:nvSpPr>
        <p:spPr>
          <a:xfrm>
            <a:off x="5490000" y="3236557"/>
            <a:ext cx="936103" cy="936168"/>
          </a:xfrm>
          <a:prstGeom prst="arc">
            <a:avLst>
              <a:gd name="adj1" fmla="val 7911698"/>
              <a:gd name="adj2" fmla="val 2836093"/>
            </a:avLst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55" name="Группа 1054"/>
          <p:cNvGrpSpPr/>
          <p:nvPr/>
        </p:nvGrpSpPr>
        <p:grpSpPr>
          <a:xfrm>
            <a:off x="3291177" y="5082924"/>
            <a:ext cx="936103" cy="936168"/>
            <a:chOff x="3291177" y="5082924"/>
            <a:chExt cx="936103" cy="936168"/>
          </a:xfrm>
        </p:grpSpPr>
        <p:pic>
          <p:nvPicPr>
            <p:cNvPr id="1026" name="Picture 2" descr="C:\Users\Apple\Dropbox\31766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910" y="5160638"/>
              <a:ext cx="752638" cy="752638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" name="Дуга 149"/>
            <p:cNvSpPr/>
            <p:nvPr/>
          </p:nvSpPr>
          <p:spPr>
            <a:xfrm>
              <a:off x="3291177" y="5082924"/>
              <a:ext cx="936103" cy="936168"/>
            </a:xfrm>
            <a:prstGeom prst="arc">
              <a:avLst>
                <a:gd name="adj1" fmla="val 8335804"/>
                <a:gd name="adj2" fmla="val 2531015"/>
              </a:avLst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3291177" y="5869061"/>
            <a:ext cx="998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БД депозитно-дисконтного сервера</a:t>
            </a:r>
          </a:p>
        </p:txBody>
      </p:sp>
      <p:grpSp>
        <p:nvGrpSpPr>
          <p:cNvPr id="1048" name="Группа 1047"/>
          <p:cNvGrpSpPr/>
          <p:nvPr/>
        </p:nvGrpSpPr>
        <p:grpSpPr>
          <a:xfrm>
            <a:off x="5590502" y="3263694"/>
            <a:ext cx="745163" cy="741370"/>
            <a:chOff x="5590502" y="3263694"/>
            <a:chExt cx="745163" cy="741370"/>
          </a:xfrm>
        </p:grpSpPr>
        <p:pic>
          <p:nvPicPr>
            <p:cNvPr id="1038" name="Picture 14" descr="C:\Users\alenaa.RARUS-SEV\Dropbox\31272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502" y="3263694"/>
              <a:ext cx="745163" cy="741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TextBox 1046"/>
            <p:cNvSpPr txBox="1"/>
            <p:nvPr/>
          </p:nvSpPr>
          <p:spPr>
            <a:xfrm>
              <a:off x="6042586" y="3729605"/>
              <a:ext cx="234860" cy="13620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SQL</a:t>
              </a:r>
              <a:endParaRPr lang="ru-RU" sz="800" b="1" dirty="0" smtClean="0">
                <a:solidFill>
                  <a:schemeClr val="bg1"/>
                </a:solidFill>
                <a:latin typeface="Arial Narrow" pitchFamily="34" charset="0"/>
                <a:cs typeface="Aharoni" pitchFamily="2" charset="-79"/>
              </a:endParaRP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1538202" y="5869061"/>
            <a:ext cx="1053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Менеджер депозитно- дисконтного сервера</a:t>
            </a:r>
          </a:p>
        </p:txBody>
      </p:sp>
      <p:cxnSp>
        <p:nvCxnSpPr>
          <p:cNvPr id="1054" name="Прямая со стрелкой 1053"/>
          <p:cNvCxnSpPr/>
          <p:nvPr/>
        </p:nvCxnSpPr>
        <p:spPr>
          <a:xfrm>
            <a:off x="2469521" y="5508540"/>
            <a:ext cx="734327" cy="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>
            <a:off x="858260" y="5502105"/>
            <a:ext cx="734327" cy="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Группа 174"/>
          <p:cNvGrpSpPr/>
          <p:nvPr/>
        </p:nvGrpSpPr>
        <p:grpSpPr>
          <a:xfrm>
            <a:off x="2039658" y="3632641"/>
            <a:ext cx="540000" cy="72000"/>
            <a:chOff x="3168000" y="3651207"/>
            <a:chExt cx="1454815" cy="92793"/>
          </a:xfrm>
          <a:effectLst/>
        </p:grpSpPr>
        <p:cxnSp>
          <p:nvCxnSpPr>
            <p:cNvPr id="176" name="Прямая со стрелкой 175"/>
            <p:cNvCxnSpPr/>
            <p:nvPr/>
          </p:nvCxnSpPr>
          <p:spPr>
            <a:xfrm>
              <a:off x="3168000" y="3651207"/>
              <a:ext cx="1454815" cy="0"/>
            </a:xfrm>
            <a:prstGeom prst="straightConnector1">
              <a:avLst/>
            </a:prstGeom>
            <a:ln w="31750">
              <a:solidFill>
                <a:schemeClr val="bg1">
                  <a:lumMod val="65000"/>
                </a:schemeClr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 стрелкой 176">
              <a:hlinkClick r:id="rId20" action="ppaction://hlinksldjump"/>
            </p:cNvPr>
            <p:cNvCxnSpPr/>
            <p:nvPr/>
          </p:nvCxnSpPr>
          <p:spPr>
            <a:xfrm flipH="1">
              <a:off x="3168000" y="3744000"/>
              <a:ext cx="1454815" cy="0"/>
            </a:xfrm>
            <a:prstGeom prst="straightConnector1">
              <a:avLst/>
            </a:prstGeom>
            <a:ln w="31750">
              <a:solidFill>
                <a:schemeClr val="bg1">
                  <a:lumMod val="65000"/>
                </a:schemeClr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0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9" b="89764" l="0" r="95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4614">
            <a:off x="4137801" y="4553929"/>
            <a:ext cx="1550274" cy="3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9" name="Группа 178"/>
          <p:cNvGrpSpPr/>
          <p:nvPr/>
        </p:nvGrpSpPr>
        <p:grpSpPr>
          <a:xfrm>
            <a:off x="7071359" y="1688353"/>
            <a:ext cx="688631" cy="504000"/>
            <a:chOff x="7071359" y="1688353"/>
            <a:chExt cx="688631" cy="504000"/>
          </a:xfrm>
        </p:grpSpPr>
        <p:pic>
          <p:nvPicPr>
            <p:cNvPr id="1037" name="Picture 13" descr="C:\Users\alenaa.RARUS-SEV\Dropbox\24611.png">
              <a:hlinkClick r:id="rId2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-5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990" y="1688353"/>
              <a:ext cx="504000" cy="5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11" descr="C:\Users\Apple\Dropbox\24111.png">
              <a:hlinkClick r:id="rId2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359" y="1998774"/>
              <a:ext cx="193579" cy="193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3" name="Группа 182"/>
          <p:cNvGrpSpPr/>
          <p:nvPr/>
        </p:nvGrpSpPr>
        <p:grpSpPr>
          <a:xfrm>
            <a:off x="3489454" y="1411305"/>
            <a:ext cx="720000" cy="720000"/>
            <a:chOff x="1379438" y="1711660"/>
            <a:chExt cx="720000" cy="720000"/>
          </a:xfrm>
        </p:grpSpPr>
        <p:pic>
          <p:nvPicPr>
            <p:cNvPr id="1031" name="Picture 7" descr="C:\Users\alenaa.RARUS-SEV\Dropbox\10521.png"/>
            <p:cNvPicPr>
              <a:picLocks noChangeAspect="1" noChangeArrowheads="1"/>
            </p:cNvPicPr>
            <p:nvPr/>
          </p:nvPicPr>
          <p:blipFill>
            <a:blip r:embed="rId3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79438" y="1711660"/>
              <a:ext cx="720000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Овал 180"/>
            <p:cNvSpPr>
              <a:spLocks noChangeAspect="1"/>
            </p:cNvSpPr>
            <p:nvPr/>
          </p:nvSpPr>
          <p:spPr>
            <a:xfrm>
              <a:off x="1797028" y="1911318"/>
              <a:ext cx="191226" cy="191226"/>
            </a:xfrm>
            <a:prstGeom prst="ellipse">
              <a:avLst/>
            </a:prstGeom>
            <a:blipFill dpi="0" rotWithShape="1">
              <a:blip r:embed="rId31"/>
              <a:srcRect/>
              <a:stretch>
                <a:fillRect l="-3000" t="-2000" r="-3000" b="-3000"/>
              </a:stretch>
            </a:blipFill>
            <a:ln w="31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88" name="Прямая со стрелкой 287"/>
          <p:cNvCxnSpPr/>
          <p:nvPr/>
        </p:nvCxnSpPr>
        <p:spPr>
          <a:xfrm>
            <a:off x="4098270" y="2324076"/>
            <a:ext cx="1396186" cy="1038587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7" name="Группа 266"/>
          <p:cNvGrpSpPr/>
          <p:nvPr/>
        </p:nvGrpSpPr>
        <p:grpSpPr>
          <a:xfrm>
            <a:off x="8146081" y="3452641"/>
            <a:ext cx="653296" cy="504000"/>
            <a:chOff x="8146081" y="3452641"/>
            <a:chExt cx="653296" cy="504000"/>
          </a:xfrm>
        </p:grpSpPr>
        <p:pic>
          <p:nvPicPr>
            <p:cNvPr id="265" name="Picture 17" descr="C:\Users\Apple\Dropbox\24522.png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3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9"/>
            <a:stretch/>
          </p:blipFill>
          <p:spPr bwMode="auto">
            <a:xfrm>
              <a:off x="8406000" y="3452641"/>
              <a:ext cx="393377" cy="5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18" descr="C:\Users\Apple\Dropbox\34310.png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081" y="3651207"/>
              <a:ext cx="275973" cy="2759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1" name="Группа 270"/>
          <p:cNvGrpSpPr/>
          <p:nvPr/>
        </p:nvGrpSpPr>
        <p:grpSpPr>
          <a:xfrm>
            <a:off x="7919584" y="2400005"/>
            <a:ext cx="684864" cy="519444"/>
            <a:chOff x="7919584" y="2400005"/>
            <a:chExt cx="684864" cy="519444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919584" y="2429477"/>
              <a:ext cx="277049" cy="489972"/>
              <a:chOff x="7919584" y="2429477"/>
              <a:chExt cx="277049" cy="489972"/>
            </a:xfrm>
          </p:grpSpPr>
          <p:pic>
            <p:nvPicPr>
              <p:cNvPr id="186" name="Picture 14" descr="C:\Users\Apple\Dropbox\34153.png">
                <a:hlinkClick r:id="rId3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7010" y="2429477"/>
                <a:ext cx="222195" cy="2221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15" descr="C:\Users\Apple\Dropbox\32021.png">
                <a:hlinkClick r:id="rId3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9584" y="2642400"/>
                <a:ext cx="277049" cy="27704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0" name="Picture 19" descr="C:\Users\Apple\Dropbox\10690.png">
              <a:hlinkClick r:id="rId37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3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6" t="3692" r="31688" b="58833"/>
            <a:stretch/>
          </p:blipFill>
          <p:spPr bwMode="auto">
            <a:xfrm>
              <a:off x="8205240" y="2400005"/>
              <a:ext cx="399208" cy="4848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4" name="Группа 273"/>
          <p:cNvGrpSpPr/>
          <p:nvPr/>
        </p:nvGrpSpPr>
        <p:grpSpPr>
          <a:xfrm>
            <a:off x="1960688" y="1380181"/>
            <a:ext cx="1422222" cy="377192"/>
            <a:chOff x="472142" y="1411304"/>
            <a:chExt cx="2655167" cy="1240367"/>
          </a:xfrm>
          <a:gradFill>
            <a:gsLst>
              <a:gs pos="0">
                <a:srgbClr val="1BC812">
                  <a:lumMod val="90000"/>
                </a:srgbClr>
              </a:gs>
              <a:gs pos="50000">
                <a:srgbClr val="1BC812">
                  <a:lumMod val="100000"/>
                </a:srgbClr>
              </a:gs>
              <a:gs pos="100000">
                <a:srgbClr val="1BC812">
                  <a:lumMod val="80000"/>
                  <a:lumOff val="20000"/>
                </a:srgbClr>
              </a:gs>
            </a:gsLst>
            <a:lin ang="18900000" scaled="1"/>
          </a:gradFill>
        </p:grpSpPr>
        <p:sp>
          <p:nvSpPr>
            <p:cNvPr id="268" name="Скругленная прямоугольная выноска 267"/>
            <p:cNvSpPr/>
            <p:nvPr/>
          </p:nvSpPr>
          <p:spPr>
            <a:xfrm>
              <a:off x="472142" y="1411304"/>
              <a:ext cx="2655167" cy="1240367"/>
            </a:xfrm>
            <a:prstGeom prst="wedgeRoundRectCallout">
              <a:avLst>
                <a:gd name="adj1" fmla="val 59694"/>
                <a:gd name="adj2" fmla="val 4125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09243" y="1500572"/>
              <a:ext cx="2489525" cy="38173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РестАрт: </a:t>
              </a:r>
              <a:r>
                <a:rPr lang="ru-RU" sz="9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Анализ бизнеса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  <a:p>
              <a:pPr marL="95250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ресторан в твоём кармане</a:t>
              </a: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429037" y="2717484"/>
            <a:ext cx="1057636" cy="468000"/>
            <a:chOff x="472142" y="1411304"/>
            <a:chExt cx="2655167" cy="1240367"/>
          </a:xfrm>
          <a:gradFill>
            <a:gsLst>
              <a:gs pos="0">
                <a:srgbClr val="1BC812">
                  <a:lumMod val="90000"/>
                  <a:alpha val="50000"/>
                </a:srgbClr>
              </a:gs>
              <a:gs pos="50000">
                <a:srgbClr val="1BC812">
                  <a:lumMod val="100000"/>
                  <a:alpha val="50000"/>
                </a:srgbClr>
              </a:gs>
              <a:gs pos="100000">
                <a:srgbClr val="1BC812">
                  <a:lumMod val="80000"/>
                  <a:lumOff val="20000"/>
                  <a:alpha val="50000"/>
                </a:srgbClr>
              </a:gs>
            </a:gsLst>
            <a:lin ang="18900000" scaled="1"/>
          </a:gradFill>
        </p:grpSpPr>
        <p:sp>
          <p:nvSpPr>
            <p:cNvPr id="83" name="Скругленная прямоугольная выноска 82"/>
            <p:cNvSpPr/>
            <p:nvPr/>
          </p:nvSpPr>
          <p:spPr>
            <a:xfrm>
              <a:off x="472142" y="1411304"/>
              <a:ext cx="2655167" cy="1240367"/>
            </a:xfrm>
            <a:prstGeom prst="wedgeRoundRectCallout">
              <a:avLst>
                <a:gd name="adj1" fmla="val 42281"/>
                <a:gd name="adj2" fmla="val 98401"/>
                <a:gd name="adj3" fmla="val 16667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8813" y="1500571"/>
              <a:ext cx="2489523" cy="9788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b="1" u="sng" dirty="0" smtClean="0">
                  <a:solidFill>
                    <a:schemeClr val="bg1"/>
                  </a:solidFill>
                  <a:latin typeface="Arial Narrow" pitchFamily="34" charset="0"/>
                </a:rPr>
                <a:t>1С: Бухгалтерия</a:t>
              </a:r>
              <a:endParaRPr lang="ru-RU" sz="7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  <a:p>
              <a:pPr algn="ctr"/>
              <a:r>
                <a:rPr lang="ru-RU" sz="700" b="1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при наличии выделенного бухгалтерского учёта</a:t>
              </a:r>
              <a:endParaRPr lang="ru-RU" sz="900" b="1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94" name="Управляющая кнопка: настраиваемая 93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C:\Users\Apple\Desktop\34457тс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24" y="5194156"/>
            <a:ext cx="685602" cy="685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2776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031940" y="2996952"/>
            <a:ext cx="4859836" cy="2196000"/>
          </a:xfrm>
          <a:prstGeom prst="rect">
            <a:avLst/>
          </a:prstGeom>
          <a:solidFill>
            <a:srgbClr val="F6F4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>
              <a:hlinkClick r:id="rId7" action="ppaction://hlinksldjump"/>
            </p:cNvPr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2479" y="3063600"/>
            <a:ext cx="4464367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Для взаимодействия с бэк-офисом ( системой учёта ) используется механизм обменов. Из бэка выгружается справочная информация во фронт, а из фронта данные о продажах и привнесённые изменения.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endParaRPr lang="ru-RU" sz="10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Обмен осуществляется файлами в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dbf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xml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формате небольшого размера. Поэтому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не нужно организовывать сложную систему удалённого подключения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фронта и бэка.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pPr defTabSz="358775"/>
            <a:endParaRPr lang="uk-UA" sz="10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defTabSz="358775"/>
            <a:r>
              <a:rPr lang="uk-UA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Dbf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–обмен использовался для решений на платформе 7.7 и поддерживается на текущем релизе РестАрта.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Xml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–обмен гораздо функциональнее и включает большее количество объектов. </a:t>
            </a:r>
            <a:r>
              <a:rPr lang="ru-RU" sz="1000" b="1" dirty="0">
                <a:solidFill>
                  <a:srgbClr val="C00000"/>
                </a:solidFill>
                <a:latin typeface="Arial Narrow" pitchFamily="34" charset="0"/>
              </a:rPr>
              <a:t>Д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ля запуска фронт-офиса достаточно выгрузить начальный образ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из бэка и настроить торговое оборудование.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404597" y="328553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973361" y="4437147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1753037" y="529918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Управляющая кнопка: настраиваемая 34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Скругленный прямоугольник 41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50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Межсистемная интеграция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2" name="Picture 2" descr="C:\Users\Apple\Dropbox\12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  <a:effectLst/>
        </p:grpSpPr>
        <p:pic>
          <p:nvPicPr>
            <p:cNvPr id="55" name="Picture 2" descr="C:\Users\Apple\Dropbox\27643.png">
              <a:hlinkClick r:id="rId2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Скругленный прямоугольник 55">
              <a:hlinkClick r:id="rId20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587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Поддержка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80" y="1916832"/>
            <a:ext cx="6262763" cy="3636404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РестАрт работает и без техподдержки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. Достаточно установить систему, не прибегая к дальнейшему сопровождению. Интуитивный интерфейс и прозрачность настройки оборудования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Руководство пользователя  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в общем доступе на сайте </a:t>
            </a:r>
            <a:r>
              <a:rPr lang="en-US" sz="1600" dirty="0" smtClean="0">
                <a:solidFill>
                  <a:srgbClr val="333333"/>
                </a:solidFill>
                <a:latin typeface="Arial Narrow" pitchFamily="34" charset="0"/>
              </a:rPr>
              <a:t>rarus.ru</a:t>
            </a:r>
            <a:endParaRPr lang="ru-RU" sz="1600" dirty="0" smtClean="0">
              <a:solidFill>
                <a:srgbClr val="333333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Вебинары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о пуско-наладке всей системы, настройке обменов, управлению РестАрт: ДДС и использованию построителя отчётов РестАрт: Анализ Бизнеса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Установка или обновление одним кликом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. В дистрибутив входят все нужные компоненты, ничего дополнительно скачивать не нужно</a:t>
            </a:r>
            <a:endParaRPr lang="ru-RU" sz="1600" dirty="0">
              <a:solidFill>
                <a:srgbClr val="333333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Обучающие ролики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с настройкой отдельных модулей, системы обменов и торгового оборудования </a:t>
            </a:r>
            <a:endParaRPr lang="ru-RU" sz="1400" dirty="0" smtClean="0">
              <a:solidFill>
                <a:srgbClr val="333333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Понятные сообщения об ошибках.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Не нужно искать расшифровку кода ошибок и догадываться о их смысле, описание на доступном языке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Живая линия техподдержки.</a:t>
            </a:r>
            <a:r>
              <a:rPr lang="ru-RU" sz="1600" dirty="0" smtClean="0">
                <a:solidFill>
                  <a:srgbClr val="333333"/>
                </a:solidFill>
                <a:latin typeface="Arial Narrow" pitchFamily="34" charset="0"/>
              </a:rPr>
              <a:t> Услуга оказывается по телефону, почте, при помощи удалённого подключения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Arial Narrow" pitchFamily="34" charset="0"/>
              </a:rPr>
              <a:t>Консультации разработчиков</a:t>
            </a:r>
            <a:r>
              <a:rPr lang="en-US" sz="1600" b="1" dirty="0" smtClean="0">
                <a:solidFill>
                  <a:srgbClr val="333333"/>
                </a:solidFill>
                <a:latin typeface="Arial Narrow" pitchFamily="34" charset="0"/>
              </a:rPr>
              <a:t> </a:t>
            </a:r>
            <a:r>
              <a:rPr lang="uk-UA" sz="1600" dirty="0" smtClean="0">
                <a:solidFill>
                  <a:srgbClr val="333333"/>
                </a:solidFill>
                <a:latin typeface="Arial Narrow" pitchFamily="34" charset="0"/>
              </a:rPr>
              <a:t>на форуме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endParaRPr lang="uk-UA" sz="1600" dirty="0">
              <a:solidFill>
                <a:srgbClr val="333333"/>
              </a:solidFill>
              <a:latin typeface="Arial Narrow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food@rarus.ru </a:t>
            </a:r>
            <a:r>
              <a:rPr lang="ru-RU" dirty="0" smtClean="0"/>
              <a:t>тел.:  +7(495) 231-20-02</a:t>
            </a:r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192298" y="1844824"/>
            <a:ext cx="1654289" cy="333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Тех.поддержка:</a:t>
            </a:r>
          </a:p>
          <a:p>
            <a:pPr marL="182563" lvl="1" indent="0">
              <a:buNone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+7 (495) 231-20-02</a:t>
            </a:r>
            <a:endParaRPr lang="uk-UA" sz="13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82563" lvl="1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food@rarus.ru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82563" lvl="1" indent="0">
              <a:buNone/>
            </a:pPr>
            <a:endParaRPr lang="ru-RU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Вебинары, ролики: </a:t>
            </a:r>
          </a:p>
          <a:p>
            <a:pPr marL="177800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rarus.ru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7780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Arial Narrow" pitchFamily="34" charset="0"/>
              </a:rPr>
              <a:t>Форум, демо-версия: </a:t>
            </a:r>
          </a:p>
          <a:p>
            <a:pPr marL="177800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rarus.ru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marL="17780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 Narrow" pitchFamily="34" charset="0"/>
              </a:rPr>
              <a:t>Сайт обновлений:</a:t>
            </a:r>
            <a:endParaRPr lang="en-US" sz="1500" dirty="0" smtClean="0">
              <a:latin typeface="Arial Narrow" pitchFamily="34" charset="0"/>
            </a:endParaRPr>
          </a:p>
          <a:p>
            <a:pPr marL="182563" lvl="1" indent="0">
              <a:buNone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update.rarus.ru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192298" y="1844824"/>
            <a:ext cx="0" cy="3337831"/>
          </a:xfrm>
          <a:prstGeom prst="line">
            <a:avLst/>
          </a:prstGeom>
          <a:ln w="381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189777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Arial Narrow" pitchFamily="34" charset="0"/>
              </a:rPr>
              <a:t>м</a:t>
            </a:r>
            <a:r>
              <a:rPr lang="ru-RU" sz="1400" b="1" dirty="0" smtClean="0">
                <a:solidFill>
                  <a:srgbClr val="00B050"/>
                </a:solidFill>
                <a:latin typeface="Arial Narrow" pitchFamily="34" charset="0"/>
              </a:rPr>
              <a:t>ожно</a:t>
            </a:r>
            <a:r>
              <a:rPr lang="ru-RU" b="1" dirty="0" smtClean="0">
                <a:solidFill>
                  <a:srgbClr val="00B050"/>
                </a:solidFill>
                <a:latin typeface="Arial Narrow" pitchFamily="34" charset="0"/>
              </a:rPr>
              <a:t> САМОСТОЯТЕЛЬНО УСТАНОВИТЬ и НАСТРОИТЬ  </a:t>
            </a:r>
            <a:r>
              <a:rPr lang="ru-RU" sz="1400" b="1" dirty="0" smtClean="0">
                <a:solidFill>
                  <a:srgbClr val="00B050"/>
                </a:solidFill>
                <a:latin typeface="Arial Narrow" pitchFamily="34" charset="0"/>
              </a:rPr>
              <a:t>систему</a:t>
            </a:r>
            <a:endParaRPr lang="uk-UA" sz="140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4306" y="1230720"/>
            <a:ext cx="112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 Narrow" pitchFamily="34" charset="0"/>
              </a:rPr>
              <a:t>Контакты</a:t>
            </a:r>
            <a:endParaRPr lang="uk-UA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pic>
        <p:nvPicPr>
          <p:cNvPr id="16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настраиваемая 1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031940" y="2996953"/>
            <a:ext cx="4859836" cy="214399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pple\Dropbox\12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Рисунок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>
              <a:hlinkClick r:id="rId11" action="ppaction://hlinksldjump"/>
            </p:cNvPr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2480" y="3063585"/>
            <a:ext cx="4608512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ru-RU" sz="1100" b="1" dirty="0" smtClean="0">
                <a:solidFill>
                  <a:srgbClr val="FF6565"/>
                </a:solidFill>
                <a:latin typeface="Arial Narrow" pitchFamily="34" charset="0"/>
              </a:rPr>
              <a:t> 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xml – </a:t>
            </a:r>
            <a:r>
              <a:rPr lang="ru-RU" sz="1100" b="1" dirty="0" smtClean="0">
                <a:solidFill>
                  <a:srgbClr val="FF6565"/>
                </a:solidFill>
                <a:latin typeface="Arial Narrow" pitchFamily="34" charset="0"/>
              </a:rPr>
              <a:t>обмене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участвуют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5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кругленный прямоугольник 39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  <a:effectLst/>
        </p:grpSpPr>
        <p:pic>
          <p:nvPicPr>
            <p:cNvPr id="43" name="Picture 2" descr="C:\Users\Apple\Dropbox\27643.png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Скругленный прямоугольник 43">
              <a:hlinkClick r:id="rId17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9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Межсистемная интеграция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5177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/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2"/>
            <a:ext cx="4859836" cy="219624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82480" y="3063585"/>
            <a:ext cx="4608512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 xml – 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обмене 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участвуют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типы скидок и наценок, документы назначения скидок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наценок</a:t>
            </a:r>
          </a:p>
        </p:txBody>
      </p:sp>
      <p:sp>
        <p:nvSpPr>
          <p:cNvPr id="32" name="Управляющая кнопка: настраиваемая 31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0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кругленный прямоугольник 39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4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Межсистемная интеграция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3" name="Picture 2" descr="C:\Users\Apple\Dropbox\12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Группа 54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  <a:effectLst/>
        </p:grpSpPr>
        <p:pic>
          <p:nvPicPr>
            <p:cNvPr id="56" name="Picture 2" descr="C:\Users\Apple\Dropbox\27643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Скругленный прямоугольник 56">
              <a:hlinkClick r:id="rId18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59348284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7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7" descr="C:\Users\alenaa.RARUS-SEV\Dropbox\10910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Скругленный прямоугольник 47">
              <a:hlinkClick r:id="rId7" action="ppaction://hlinksldjump"/>
            </p:cNvPr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" name="Picture 5" descr="C:\Users\alenaa.RARUS-SEV\Dropbox\30404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Скругленный прямоугольник 71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6" descr="C:\Users\alenaa.RARUS-SEV\Dropbox\10674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Скругленный прямоугольник 78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1"/>
            <a:ext cx="4859836" cy="249918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82480" y="3063585"/>
            <a:ext cx="4608512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В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 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двустороннем </a:t>
            </a:r>
            <a:r>
              <a:rPr lang="en-US" sz="1100" b="1" dirty="0">
                <a:solidFill>
                  <a:srgbClr val="FF6565"/>
                </a:solidFill>
                <a:latin typeface="Arial Narrow" pitchFamily="34" charset="0"/>
              </a:rPr>
              <a:t> xml – </a:t>
            </a:r>
            <a:r>
              <a:rPr lang="ru-RU" sz="1100" b="1" dirty="0">
                <a:solidFill>
                  <a:srgbClr val="FF6565"/>
                </a:solidFill>
                <a:latin typeface="Arial Narrow" pitchFamily="34" charset="0"/>
              </a:rPr>
              <a:t>обмене 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участвуют</a:t>
            </a:r>
            <a:r>
              <a:rPr lang="ru-RU" sz="1100" b="1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 следующие объекты</a:t>
            </a:r>
            <a:r>
              <a:rPr lang="ru-RU" sz="1100" b="1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:</a:t>
            </a:r>
          </a:p>
          <a:p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кассы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 ККМ, виды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оплат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налоговые 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оменклатура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виды меню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ц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залы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(помещения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обслуживания)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места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печати (кухни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приготовления)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пользователи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(работающие во фронтовой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системе)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причины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отмен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списаний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м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одификаторы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идентификационные карты (авторизационные </a:t>
            </a: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пользователей, дисконтные покупателей, талоны на питание, карты питания сотрудников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b="1" dirty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типы скидок и наценок, документы назначения скидок и </a:t>
            </a:r>
            <a:r>
              <a:rPr lang="ru-RU" sz="900" b="1" dirty="0" smtClean="0">
                <a:solidFill>
                  <a:schemeClr val="bg1">
                    <a:lumMod val="75000"/>
                  </a:schemeClr>
                </a:solidFill>
                <a:latin typeface="Arial Narrow" pitchFamily="34" charset="0"/>
              </a:rPr>
              <a:t>наценок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900" b="1" dirty="0">
              <a:solidFill>
                <a:schemeClr val="bg1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ru-RU" sz="900" b="1" dirty="0">
                <a:solidFill>
                  <a:schemeClr val="bg1"/>
                </a:solidFill>
                <a:latin typeface="Arial Narrow" pitchFamily="34" charset="0"/>
              </a:rPr>
              <a:t>Организован функционал </a:t>
            </a:r>
            <a:r>
              <a:rPr lang="ru-RU" sz="900" b="1" dirty="0">
                <a:solidFill>
                  <a:srgbClr val="FF6565"/>
                </a:solidFill>
                <a:latin typeface="Arial Narrow" pitchFamily="34" charset="0"/>
              </a:rPr>
              <a:t>закрытия счета на </a:t>
            </a:r>
            <a:r>
              <a:rPr lang="ru-RU" sz="900" b="1" dirty="0" smtClean="0">
                <a:solidFill>
                  <a:srgbClr val="FF6565"/>
                </a:solidFill>
                <a:latin typeface="Arial Narrow" pitchFamily="34" charset="0"/>
              </a:rPr>
              <a:t>номер</a:t>
            </a:r>
          </a:p>
        </p:txBody>
      </p:sp>
      <p:sp>
        <p:nvSpPr>
          <p:cNvPr id="36" name="Управляющая кнопка: настраиваемая 35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1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Скругленный прямоугольник 42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pic>
        <p:nvPicPr>
          <p:cNvPr id="45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Межсистемная интеграция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5" name="Picture 2" descr="C:\Users\Apple\Dropbox\123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  <a:effectLst/>
        </p:grpSpPr>
        <p:pic>
          <p:nvPicPr>
            <p:cNvPr id="58" name="Picture 2" descr="C:\Users\Apple\Dropbox\27643.png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Скругленный прямоугольник 58">
              <a:hlinkClick r:id="rId19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871353161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25"/>
          <p:cNvSpPr/>
          <p:nvPr/>
        </p:nvSpPr>
        <p:spPr>
          <a:xfrm>
            <a:off x="262576" y="795600"/>
            <a:ext cx="8629200" cy="432000"/>
          </a:xfrm>
          <a:custGeom>
            <a:avLst/>
            <a:gdLst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  <a:gd name="connsiteX0" fmla="*/ 0 w 1537234"/>
              <a:gd name="connsiteY0" fmla="*/ 0 h 525486"/>
              <a:gd name="connsiteX1" fmla="*/ 1537234 w 1537234"/>
              <a:gd name="connsiteY1" fmla="*/ 0 h 525486"/>
              <a:gd name="connsiteX2" fmla="*/ 1537234 w 1537234"/>
              <a:gd name="connsiteY2" fmla="*/ 525486 h 525486"/>
              <a:gd name="connsiteX3" fmla="*/ 0 w 1537234"/>
              <a:gd name="connsiteY3" fmla="*/ 525486 h 525486"/>
              <a:gd name="connsiteX4" fmla="*/ 0 w 1537234"/>
              <a:gd name="connsiteY4" fmla="*/ 0 h 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34" h="525486">
                <a:moveTo>
                  <a:pt x="0" y="0"/>
                </a:moveTo>
                <a:lnTo>
                  <a:pt x="1537234" y="0"/>
                </a:lnTo>
                <a:lnTo>
                  <a:pt x="1537234" y="525486"/>
                </a:lnTo>
                <a:lnTo>
                  <a:pt x="0" y="52548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47CDA">
                  <a:shade val="30000"/>
                  <a:satMod val="115000"/>
                </a:srgbClr>
              </a:gs>
              <a:gs pos="50000">
                <a:srgbClr val="147CDA">
                  <a:shade val="67500"/>
                  <a:satMod val="115000"/>
                </a:srgbClr>
              </a:gs>
              <a:gs pos="100000">
                <a:srgbClr val="147C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58260" y="925843"/>
            <a:ext cx="18775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</a:rPr>
              <a:t>Обмен данными</a:t>
            </a:r>
            <a:endParaRPr lang="ru-RU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Picture 2" descr="C:\Users\Apple\Dropbox\214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866481"/>
            <a:ext cx="32479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 rot="5400000">
            <a:off x="780639" y="2102466"/>
            <a:ext cx="972108" cy="816865"/>
          </a:xfrm>
          <a:prstGeom prst="bentConnector3">
            <a:avLst>
              <a:gd name="adj1" fmla="val 14291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5400000">
            <a:off x="512918" y="2879571"/>
            <a:ext cx="2088232" cy="378779"/>
          </a:xfrm>
          <a:prstGeom prst="bentConnector3">
            <a:avLst>
              <a:gd name="adj1" fmla="val 30234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rot="16200000" flipH="1">
            <a:off x="509030" y="3326468"/>
            <a:ext cx="2952331" cy="349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642260" y="3069008"/>
            <a:ext cx="432000" cy="432000"/>
            <a:chOff x="656980" y="3040626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7" descr="C:\Users\alenaa.RARUS-SEV\Dropbox\10910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23" y="3068960"/>
              <a:ext cx="358914" cy="35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>
              <a:hlinkClick r:id="rId7" action="ppaction://hlinksldjump"/>
            </p:cNvPr>
            <p:cNvSpPr>
              <a:spLocks noChangeAspect="1"/>
            </p:cNvSpPr>
            <p:nvPr/>
          </p:nvSpPr>
          <p:spPr>
            <a:xfrm>
              <a:off x="656980" y="3040626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871700" y="2024844"/>
            <a:ext cx="1134150" cy="144016"/>
            <a:chOff x="1871700" y="2024844"/>
            <a:chExt cx="1512168" cy="144016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871700" y="2024844"/>
              <a:ext cx="0" cy="14401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871700" y="2168860"/>
              <a:ext cx="151216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72082" y="3573016"/>
            <a:ext cx="83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2.0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1С:Общепит 3.0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980" y="4679280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Комбинат питания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рестораном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107058" y="4130100"/>
            <a:ext cx="504000" cy="504000"/>
            <a:chOff x="1128391" y="4130100"/>
            <a:chExt cx="504000" cy="50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5" descr="C:\Users\alenaa.RARUS-SEV\Dropbox\30404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391" y="4130100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27"/>
            <p:cNvSpPr>
              <a:spLocks noChangeAspect="1"/>
            </p:cNvSpPr>
            <p:nvPr/>
          </p:nvSpPr>
          <p:spPr>
            <a:xfrm>
              <a:off x="1164391" y="4172122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43736" y="5064133"/>
            <a:ext cx="432000" cy="432000"/>
            <a:chOff x="1943736" y="5049180"/>
            <a:chExt cx="432000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6" descr="C:\Users\alenaa.RARUS-SEV\Dropbox\10674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689" y="5064133"/>
              <a:ext cx="402093" cy="40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Скругленный прямоугольник 30"/>
            <p:cNvSpPr/>
            <p:nvPr/>
          </p:nvSpPr>
          <p:spPr>
            <a:xfrm>
              <a:off x="1943736" y="5049180"/>
              <a:ext cx="432000" cy="432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3" name="Скругленный прямоугольник 32"/>
          <p:cNvSpPr>
            <a:spLocks noChangeAspect="1"/>
          </p:cNvSpPr>
          <p:nvPr/>
        </p:nvSpPr>
        <p:spPr>
          <a:xfrm>
            <a:off x="3059880" y="1952860"/>
            <a:ext cx="432000" cy="432000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031940" y="2996951"/>
            <a:ext cx="4859836" cy="24014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Управляющая кнопка: настраиваемая 36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064388" y="893749"/>
            <a:ext cx="288000" cy="288000"/>
          </a:xfrm>
          <a:prstGeom prst="actionButtonBlank">
            <a:avLst/>
          </a:prstGeom>
          <a:blipFill>
            <a:blip r:embed="rId12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031156" y="1479546"/>
            <a:ext cx="4859836" cy="1224014"/>
          </a:xfrm>
          <a:prstGeom prst="rect">
            <a:avLst/>
          </a:prstGeom>
          <a:solidFill>
            <a:srgbClr val="F6F4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281696" y="1546194"/>
            <a:ext cx="460851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58775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РестАрт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система, работающая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самостоятельно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поэтому её можно классифицировать как решение класса фронт-энд. </a:t>
            </a:r>
          </a:p>
          <a:p>
            <a:pPr defTabSz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	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Поскольку продукт не совмещён с модулем учёта,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данные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об оперативном и складском учёте будут </a:t>
            </a:r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защищены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от вредоносных действий официантов\барменов: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изменения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или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удаления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 внутри базы</a:t>
            </a: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удаления всей базы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данных</a:t>
            </a:r>
          </a:p>
          <a:p>
            <a:pPr marL="358775"/>
            <a:r>
              <a:rPr lang="ru-RU" sz="10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копирования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базы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данных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3622" y="5553236"/>
            <a:ext cx="169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 отелем</a:t>
            </a:r>
          </a:p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1С-Рарус: Управление</a:t>
            </a:r>
          </a:p>
          <a:p>
            <a:pPr marL="450850"/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санаторно-курортным комплексом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3275880" y="2456892"/>
            <a:ext cx="0" cy="3960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35796" y="3449905"/>
            <a:ext cx="1163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FF0000"/>
                </a:solidFill>
                <a:latin typeface="Arial Narrow" pitchFamily="34" charset="0"/>
              </a:rPr>
              <a:t>Стороннее программное обеспечение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2480" y="3063585"/>
            <a:ext cx="4608512" cy="2334861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-сервис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-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технология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позволяющая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интегрировать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 РестАрт </a:t>
            </a:r>
            <a:r>
              <a:rPr lang="ru-RU" sz="1200" b="1" dirty="0">
                <a:solidFill>
                  <a:schemeClr val="bg1"/>
                </a:solidFill>
                <a:latin typeface="Arial Narrow" pitchFamily="34" charset="0"/>
              </a:rPr>
              <a:t>с любыми сторонними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системами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.  Сайты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мобильные приложения - все может стать источником новых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заказов. В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свою очередь,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РестАрт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через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-сервисы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, может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передать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любую информацию о продажах, что позволяет создать индивидуальные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отчётные </a:t>
            </a:r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системы на любых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платформах.</a:t>
            </a:r>
          </a:p>
          <a:p>
            <a:endParaRPr lang="ru-RU" sz="1100" dirty="0" smtClean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Sms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-сервис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– технология, позволяющая </a:t>
            </a:r>
            <a:r>
              <a:rPr lang="ru-RU" sz="1200" b="1" dirty="0" smtClean="0">
                <a:solidFill>
                  <a:schemeClr val="bg1"/>
                </a:solidFill>
                <a:latin typeface="Arial Narrow" pitchFamily="34" charset="0"/>
              </a:rPr>
              <a:t>рассылать смс сообщения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 через сайт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sms4b.ru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При запуске </a:t>
            </a:r>
            <a:r>
              <a:rPr lang="en-US" sz="1100" dirty="0" smtClean="0">
                <a:solidFill>
                  <a:schemeClr val="bg1"/>
                </a:solidFill>
                <a:latin typeface="Arial Narrow" pitchFamily="34" charset="0"/>
              </a:rPr>
              <a:t>web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-сервиса становится доступным возможность использования </a:t>
            </a:r>
            <a:r>
              <a:rPr lang="en-US" sz="1100" dirty="0">
                <a:solidFill>
                  <a:schemeClr val="bg1"/>
                </a:solidFill>
                <a:latin typeface="Arial Narrow" pitchFamily="34" charset="0"/>
              </a:rPr>
              <a:t>sms</a:t>
            </a:r>
            <a:r>
              <a:rPr lang="ru-RU" sz="1100" dirty="0" smtClean="0">
                <a:solidFill>
                  <a:schemeClr val="bg1"/>
                </a:solidFill>
                <a:latin typeface="Arial Narrow" pitchFamily="34" charset="0"/>
              </a:rPr>
              <a:t>-коммуникатора для: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изменении статуса заказа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доставки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бронировании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отправления </a:t>
            </a: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sms при 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закрытии смены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Arial Narrow" pitchFamily="34" charset="0"/>
              </a:rPr>
              <a:t>о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тправления </a:t>
            </a:r>
            <a:r>
              <a:rPr lang="en-US" sz="900" dirty="0" smtClean="0">
                <a:solidFill>
                  <a:schemeClr val="bg1"/>
                </a:solidFill>
                <a:latin typeface="Arial Narrow" pitchFamily="34" charset="0"/>
              </a:rPr>
              <a:t>sms</a:t>
            </a: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 при осуществлении транзакции с картами ДДС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управления картами  ДДС в РестАрт: Анализ бизнеса</a:t>
            </a:r>
            <a:endParaRPr lang="ru-RU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2386" flipH="1">
            <a:off x="8258670" y="988700"/>
            <a:ext cx="293776" cy="3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Apple\Desktop\36031б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515"/>
          <a:stretch/>
        </p:blipFill>
        <p:spPr bwMode="auto">
          <a:xfrm>
            <a:off x="394934" y="885600"/>
            <a:ext cx="4040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832140" y="5629546"/>
            <a:ext cx="3059860" cy="679774"/>
          </a:xfrm>
          <a:prstGeom prst="rect">
            <a:avLst/>
          </a:prstGeom>
          <a:solidFill>
            <a:srgbClr val="F6F48C"/>
          </a:solidFill>
        </p:spPr>
        <p:txBody>
          <a:bodyPr wrap="square" lIns="0" tIns="108000" rIns="90000" bIns="108000" rtlCol="0">
            <a:spAutoFit/>
          </a:bodyPr>
          <a:lstStyle/>
          <a:p>
            <a:pPr marL="92075" algn="r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Для работы с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web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сервисами</a:t>
            </a:r>
            <a:r>
              <a:rPr lang="uk-UA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sms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-коммуникаторами необходима лицензия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РестАрт: Интерфейс интеграции</a:t>
            </a:r>
          </a:p>
          <a:p>
            <a:pPr marL="92075" algn="r"/>
            <a:r>
              <a:rPr lang="ru-RU" sz="1000" b="1" dirty="0" smtClean="0">
                <a:solidFill>
                  <a:srgbClr val="C00000"/>
                </a:solidFill>
                <a:latin typeface="Arial Narrow" pitchFamily="34" charset="0"/>
              </a:rPr>
              <a:t>16 000 руб.</a:t>
            </a:r>
          </a:p>
        </p:txBody>
      </p:sp>
      <p:sp>
        <p:nvSpPr>
          <p:cNvPr id="44" name="Дата 3"/>
          <p:cNvSpPr txBox="1">
            <a:spLocks/>
          </p:cNvSpPr>
          <p:nvPr/>
        </p:nvSpPr>
        <p:spPr>
          <a:xfrm>
            <a:off x="353997" y="6410151"/>
            <a:ext cx="21336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Июнь 2016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6480820" y="314684"/>
            <a:ext cx="2412268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Межсистемная интеграция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49" name="Picture 2" descr="C:\Users\Apple\Dropbox\12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41" b="100000" l="0" r="100000">
                        <a14:foregroundMark x1="75000" y1="71875" x2="75000" y2="71875"/>
                        <a14:foregroundMark x1="57031" y1="96094" x2="57031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48780"/>
            <a:ext cx="497540" cy="497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519" r="22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11"/>
          <a:stretch/>
        </p:blipFill>
        <p:spPr bwMode="auto">
          <a:xfrm>
            <a:off x="1675125" y="1520788"/>
            <a:ext cx="243806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Группа 50"/>
          <p:cNvGrpSpPr/>
          <p:nvPr/>
        </p:nvGrpSpPr>
        <p:grpSpPr>
          <a:xfrm>
            <a:off x="3059880" y="2881342"/>
            <a:ext cx="432000" cy="432000"/>
            <a:chOff x="3059880" y="2881342"/>
            <a:chExt cx="432000" cy="432000"/>
          </a:xfrm>
          <a:effectLst/>
        </p:grpSpPr>
        <p:pic>
          <p:nvPicPr>
            <p:cNvPr id="52" name="Picture 2" descr="C:\Users\Apple\Dropbox\27643.png">
              <a:hlinkClick r:id="rId2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53" y="2977088"/>
              <a:ext cx="370053" cy="3078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Скругленный прямоугольник 52">
              <a:hlinkClick r:id="rId20" action="ppaction://hlinksldjump"/>
            </p:cNvPr>
            <p:cNvSpPr/>
            <p:nvPr/>
          </p:nvSpPr>
          <p:spPr>
            <a:xfrm>
              <a:off x="3059880" y="2881342"/>
              <a:ext cx="432000" cy="432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396975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Стоимость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484428"/>
              </p:ext>
            </p:extLst>
          </p:nvPr>
        </p:nvGraphicFramePr>
        <p:xfrm>
          <a:off x="287524" y="1008000"/>
          <a:ext cx="8640959" cy="5077721"/>
        </p:xfrm>
        <a:graphic>
          <a:graphicData uri="http://schemas.openxmlformats.org/drawingml/2006/table">
            <a:tbl>
              <a:tblPr firstRow="1" bandRow="1">
                <a:solidFill>
                  <a:srgbClr val="FFFFFF">
                    <a:alpha val="61961"/>
                  </a:srgbClr>
                </a:solidFill>
                <a:tableStyleId>{93296810-A885-4BE3-A3E7-6D5BEEA58F35}</a:tableStyleId>
              </a:tblPr>
              <a:tblGrid>
                <a:gridCol w="2845125"/>
                <a:gridCol w="2015414"/>
                <a:gridCol w="1834182"/>
                <a:gridCol w="1946238"/>
              </a:tblGrid>
              <a:tr h="6237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Поставка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Счётчик подключений к данному ключу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Возможность настройки на удалённый сервис лицензирования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Стоимость на одно </a:t>
                      </a:r>
                      <a:r>
                        <a:rPr lang="ru-RU" sz="1200" dirty="0" err="1" smtClean="0"/>
                        <a:t>р.м</a:t>
                      </a:r>
                      <a:r>
                        <a:rPr lang="ru-RU" sz="1200" dirty="0" smtClean="0"/>
                        <a:t>., руб.</a:t>
                      </a:r>
                      <a:endParaRPr lang="ru-RU" sz="1200" dirty="0"/>
                    </a:p>
                  </a:txBody>
                  <a:tcPr anchor="ctr"/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Администратор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( за место )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Официант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Фаст-фуд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Кассир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Платёжный терминал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baseline="0" dirty="0" smtClean="0">
                          <a:solidFill>
                            <a:srgbClr val="3ECE45"/>
                          </a:solidFill>
                          <a:effectLst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ru-RU" sz="1600" b="0" dirty="0">
                        <a:solidFill>
                          <a:srgbClr val="3ECE45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C81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̶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Администратор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Интерфейс</a:t>
                      </a:r>
                      <a:r>
                        <a:rPr lang="ru-RU" sz="1200" baseline="0" dirty="0" smtClean="0"/>
                        <a:t> интеграции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</a:rPr>
                        <a:t>не ограниченно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3ECE45"/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Комплексная поставка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</a:t>
                      </a:r>
                      <a:r>
                        <a:rPr lang="ru-RU" sz="1200" dirty="0" err="1" smtClean="0"/>
                        <a:t>Колл</a:t>
                      </a:r>
                      <a:r>
                        <a:rPr lang="ru-RU" sz="1200" dirty="0" smtClean="0"/>
                        <a:t>-центр</a:t>
                      </a:r>
                      <a:r>
                        <a:rPr lang="ru-RU" sz="1200" baseline="0" dirty="0" smtClean="0"/>
                        <a:t> доставки</a:t>
                      </a:r>
                      <a:endParaRPr lang="ru-RU" sz="1200" dirty="0"/>
                    </a:p>
                  </a:txBody>
                  <a:tcPr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C812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20 000</a:t>
                      </a:r>
                      <a:endParaRPr lang="ru-RU" sz="1200" dirty="0"/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 Сервер-консолидации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C81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</a:rPr>
                        <a:t>̶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РестАрт:</a:t>
                      </a:r>
                      <a:r>
                        <a:rPr lang="ru-RU" sz="1200" baseline="0" dirty="0" smtClean="0"/>
                        <a:t> Анализ бизнеса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</a:rPr>
                        <a:t>не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</a:rPr>
                        <a:t> ограниченно</a:t>
                      </a: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Clr>
                          <a:srgbClr val="1BC812"/>
                        </a:buClr>
                        <a:buFont typeface="Wingdings" pitchFamily="2" charset="2"/>
                        <a:buChar char="ü"/>
                      </a:pPr>
                      <a:r>
                        <a:rPr lang="ru-RU" sz="1600" b="1" dirty="0" smtClean="0"/>
                        <a:t> 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РестАрт,</a:t>
                      </a:r>
                      <a:r>
                        <a:rPr lang="ru-RU" sz="1200" baseline="0" dirty="0" smtClean="0"/>
                        <a:t> техподдержка 12 месяцев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( за место )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6 000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food@rarus.ru </a:t>
            </a:r>
            <a:r>
              <a:rPr lang="ru-RU" smtClean="0"/>
              <a:t>тел.:  +7(495) 231-20-02</a:t>
            </a:r>
            <a:endParaRPr lang="ru-RU" dirty="0"/>
          </a:p>
        </p:txBody>
      </p:sp>
      <p:pic>
        <p:nvPicPr>
          <p:cNvPr id="7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4" y="692696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настраиваемая 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134054" y="692696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8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Аренда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114931"/>
              </p:ext>
            </p:extLst>
          </p:nvPr>
        </p:nvGraphicFramePr>
        <p:xfrm>
          <a:off x="287524" y="1008000"/>
          <a:ext cx="8640959" cy="4735104"/>
        </p:xfrm>
        <a:graphic>
          <a:graphicData uri="http://schemas.openxmlformats.org/drawingml/2006/table">
            <a:tbl>
              <a:tblPr firstRow="1" bandRow="1">
                <a:solidFill>
                  <a:srgbClr val="FFFFFF">
                    <a:alpha val="61961"/>
                  </a:srgbClr>
                </a:solidFill>
                <a:tableStyleId>{93296810-A885-4BE3-A3E7-6D5BEEA58F35}</a:tableStyleId>
              </a:tblPr>
              <a:tblGrid>
                <a:gridCol w="2845125"/>
                <a:gridCol w="2015414"/>
                <a:gridCol w="1834182"/>
                <a:gridCol w="1946238"/>
              </a:tblGrid>
              <a:tr h="6237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Поставка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Аренда на 6 месяцев, руб.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Аренда на 1 год, руб.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Бессрочно, руб.</a:t>
                      </a:r>
                      <a:endParaRPr lang="ru-RU" sz="1200" dirty="0"/>
                    </a:p>
                  </a:txBody>
                  <a:tcPr anchor="ctr"/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Администратор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1 800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2 800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7 000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Официант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4 000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6 400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16 000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Фаст-фуд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3 500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5 600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14 000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Кассир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4 500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7 200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18 000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Платёжный терминал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2 500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10 000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4 000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C81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6 400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16 000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Администратор ДДС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1 200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2 000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5 000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Интерфейс</a:t>
                      </a:r>
                      <a:r>
                        <a:rPr lang="ru-RU" sz="1200" baseline="0" dirty="0" smtClean="0"/>
                        <a:t> интеграции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4 000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6 400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16 000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Комплексная поставка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5 500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8 800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22 000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</a:t>
                      </a:r>
                      <a:r>
                        <a:rPr lang="ru-RU" sz="1200" dirty="0" err="1" smtClean="0"/>
                        <a:t>Колл</a:t>
                      </a:r>
                      <a:r>
                        <a:rPr lang="ru-RU" sz="1200" dirty="0" smtClean="0"/>
                        <a:t>-центр</a:t>
                      </a:r>
                      <a:r>
                        <a:rPr lang="ru-RU" sz="1200" baseline="0" dirty="0" smtClean="0"/>
                        <a:t> доставки</a:t>
                      </a:r>
                      <a:endParaRPr lang="ru-RU" sz="1200" dirty="0"/>
                    </a:p>
                  </a:txBody>
                  <a:tcPr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5 000</a:t>
                      </a:r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8 000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rgbClr val="FDEFE9">
                        <a:alpha val="80000"/>
                      </a:srgb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 Сервер-консолидации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7 500</a:t>
                      </a: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12</a:t>
                      </a:r>
                      <a:r>
                        <a:rPr lang="ru-RU" sz="1200" b="0" baseline="0" dirty="0" smtClean="0">
                          <a:latin typeface="+mn-lt"/>
                        </a:rPr>
                        <a:t>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30 000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40000"/>
                        <a:alpha val="80000"/>
                      </a:schemeClr>
                    </a:solidFill>
                  </a:tcPr>
                </a:tc>
              </a:tr>
              <a:tr h="342617"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РестАрт</a:t>
                      </a:r>
                      <a:r>
                        <a:rPr lang="ru-RU" sz="1200" dirty="0" smtClean="0"/>
                        <a:t>:</a:t>
                      </a:r>
                      <a:r>
                        <a:rPr lang="ru-RU" sz="1200" baseline="0" dirty="0" smtClean="0"/>
                        <a:t> Анализ бизнеса</a:t>
                      </a:r>
                      <a:endParaRPr lang="ru-RU" sz="1200" dirty="0"/>
                    </a:p>
                  </a:txBody>
                  <a:tcPr>
                    <a:solidFill>
                      <a:srgbClr val="FDEFE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</a:rPr>
                        <a:t>2 200</a:t>
                      </a: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1BC812"/>
                        </a:buClr>
                        <a:buFont typeface="Wingdings" pitchFamily="2" charset="2"/>
                        <a:buNone/>
                      </a:pPr>
                      <a:r>
                        <a:rPr lang="ru-RU" sz="1200" b="0" dirty="0" smtClean="0">
                          <a:latin typeface="+mn-lt"/>
                        </a:rPr>
                        <a:t>3 600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9 000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tint val="20000"/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ru-RU" dirty="0" smtClean="0"/>
              <a:t>Июнь 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food@rarus.ru </a:t>
            </a:r>
            <a:r>
              <a:rPr lang="ru-RU" smtClean="0"/>
              <a:t>тел.:  +7(495) 231-20-02</a:t>
            </a:r>
            <a:endParaRPr lang="ru-RU" dirty="0"/>
          </a:p>
        </p:txBody>
      </p:sp>
      <p:pic>
        <p:nvPicPr>
          <p:cNvPr id="7" name="Picture 2" descr="C:\Users\Apple\Dropbox\2144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3" y="692728"/>
            <a:ext cx="324793" cy="288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настраиваемая 7">
            <a:hlinkClick r:id="" action="ppaction://hlinkshowjump?jump=lastslideviewed" highlightClick="1"/>
          </p:cNvPr>
          <p:cNvSpPr>
            <a:spLocks noChangeAspect="1"/>
          </p:cNvSpPr>
          <p:nvPr/>
        </p:nvSpPr>
        <p:spPr>
          <a:xfrm>
            <a:off x="8134054" y="692728"/>
            <a:ext cx="288000" cy="288000"/>
          </a:xfrm>
          <a:prstGeom prst="actionButtonBlank">
            <a:avLst/>
          </a:prstGeom>
          <a:blipFill>
            <a:blip r:embed="rId4">
              <a:lum bright="70000" contrast="-70000"/>
            </a:blip>
            <a:stretch>
              <a:fillRect l="-3000" t="-2000" r="-3000" b="-3000"/>
            </a:stretch>
          </a:blipFill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03ff8ab87498155e4c4b7ea2a998cbdaf9637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b="1" dirty="0" smtClean="0">
            <a:solidFill>
              <a:schemeClr val="bg1">
                <a:lumMod val="50000"/>
              </a:schemeClr>
            </a:solidFill>
            <a:latin typeface="Arial Narrow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77322</TotalTime>
  <Words>7631</Words>
  <Application>Microsoft Office PowerPoint</Application>
  <PresentationFormat>On-screen Show (4:3)</PresentationFormat>
  <Paragraphs>1736</Paragraphs>
  <Slides>73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Тема Office</vt:lpstr>
      <vt:lpstr>Специальное оформление</vt:lpstr>
      <vt:lpstr>PowerPoint Presentation</vt:lpstr>
      <vt:lpstr>PowerPoint Presentation</vt:lpstr>
      <vt:lpstr>Позиционирование</vt:lpstr>
      <vt:lpstr>Системные требования</vt:lpstr>
      <vt:lpstr>Надёжность</vt:lpstr>
      <vt:lpstr>Торговое оборудование</vt:lpstr>
      <vt:lpstr>Поддержка</vt:lpstr>
      <vt:lpstr>Стоимость</vt:lpstr>
      <vt:lpstr>Аренда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RestArt</dc:title>
  <dc:creator>Анастасиева Алёна</dc:creator>
  <cp:lastModifiedBy>Pavlov Alexey</cp:lastModifiedBy>
  <cp:revision>1357</cp:revision>
  <dcterms:created xsi:type="dcterms:W3CDTF">2014-02-19T14:12:30Z</dcterms:created>
  <dcterms:modified xsi:type="dcterms:W3CDTF">2016-07-13T08:38:06Z</dcterms:modified>
</cp:coreProperties>
</file>