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Layouts/slideLayout8.xml" ContentType="application/vnd.openxmlformats-officedocument.presentationml.slideLayout+xml"/>
  <Override PartName="/ppt/theme/theme9.xml" ContentType="application/vnd.openxmlformats-officedocument.theme+xml"/>
  <Override PartName="/ppt/slideLayouts/slideLayout9.xml" ContentType="application/vnd.openxmlformats-officedocument.presentationml.slideLayout+xml"/>
  <Override PartName="/ppt/theme/theme10.xml" ContentType="application/vnd.openxmlformats-officedocument.theme+xml"/>
  <Override PartName="/ppt/slideLayouts/slideLayout1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  <p:sldMasterId id="2147483659" r:id="rId2"/>
    <p:sldMasterId id="2147483660" r:id="rId3"/>
    <p:sldMasterId id="2147483661" r:id="rId4"/>
    <p:sldMasterId id="2147483662" r:id="rId5"/>
    <p:sldMasterId id="2147483663" r:id="rId6"/>
    <p:sldMasterId id="2147483664" r:id="rId7"/>
    <p:sldMasterId id="2147483665" r:id="rId8"/>
    <p:sldMasterId id="2147483666" r:id="rId9"/>
    <p:sldMasterId id="2147483667" r:id="rId10"/>
    <p:sldMasterId id="2147483668" r:id="rId11"/>
  </p:sldMasterIdLst>
  <p:notesMasterIdLst>
    <p:notesMasterId r:id="rId22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32004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45720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640080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‹#›</a:t>
            </a:fld>
            <a:endParaRPr lang="en-US" sz="12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4258211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95325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 txBox="1"/>
          <p:nvPr/>
        </p:nvSpPr>
        <p:spPr>
          <a:xfrm>
            <a:off x="3884612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5</a:t>
            </a:fld>
            <a:endParaRPr lang="en-US"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3884612" y="868521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7</a:t>
            </a:fld>
            <a:endParaRPr lang="en-US" sz="1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Главный слайд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467543" y="1977683"/>
            <a:ext cx="8280919" cy="12421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 rot="5400000">
            <a:off x="2874962" y="-1423987"/>
            <a:ext cx="3394075" cy="8642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88" name="Shape 288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9" name="Shape 289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90" name="Shape 290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r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ctrTitle"/>
          </p:nvPr>
        </p:nvSpPr>
        <p:spPr>
          <a:xfrm>
            <a:off x="467543" y="1977683"/>
            <a:ext cx="8280919" cy="12421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6" name="Shape 176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8" cy="33944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4" name="Shape 194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5" name="Shape 195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457200" y="1151333"/>
            <a:ext cx="4040187" cy="479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Quattrocento Sans"/>
              <a:buNone/>
              <a:defRPr/>
            </a:lvl1pPr>
            <a:lvl2pPr marL="457200" indent="0" rtl="0">
              <a:spcBef>
                <a:spcPts val="0"/>
              </a:spcBef>
              <a:buFont typeface="Quattrocento Sans"/>
              <a:buNone/>
              <a:defRPr/>
            </a:lvl2pPr>
            <a:lvl3pPr marL="914400" indent="0" rtl="0">
              <a:spcBef>
                <a:spcPts val="0"/>
              </a:spcBef>
              <a:buFont typeface="Quattrocento Sans"/>
              <a:buNone/>
              <a:defRPr/>
            </a:lvl3pPr>
            <a:lvl4pPr marL="1371600" indent="0" rtl="0">
              <a:spcBef>
                <a:spcPts val="0"/>
              </a:spcBef>
              <a:buFont typeface="Quattrocento Sans"/>
              <a:buNone/>
              <a:defRPr/>
            </a:lvl4pPr>
            <a:lvl5pPr marL="1828800" indent="0" rtl="0">
              <a:spcBef>
                <a:spcPts val="0"/>
              </a:spcBef>
              <a:buFont typeface="Quattrocento Sans"/>
              <a:buNone/>
              <a:defRPr/>
            </a:lvl5pPr>
            <a:lvl6pPr marL="2286000" indent="0" rtl="0">
              <a:spcBef>
                <a:spcPts val="0"/>
              </a:spcBef>
              <a:buFont typeface="Quattrocento Sans"/>
              <a:buNone/>
              <a:defRPr/>
            </a:lvl6pPr>
            <a:lvl7pPr marL="2743200" indent="0" rtl="0">
              <a:spcBef>
                <a:spcPts val="0"/>
              </a:spcBef>
              <a:buFont typeface="Quattrocento Sans"/>
              <a:buNone/>
              <a:defRPr/>
            </a:lvl7pPr>
            <a:lvl8pPr marL="3200400" indent="0" rtl="0">
              <a:spcBef>
                <a:spcPts val="0"/>
              </a:spcBef>
              <a:buFont typeface="Quattrocento Sans"/>
              <a:buNone/>
              <a:defRPr/>
            </a:lvl8pPr>
            <a:lvl9pPr marL="3657600" indent="0" rtl="0">
              <a:spcBef>
                <a:spcPts val="0"/>
              </a:spcBef>
              <a:buFont typeface="Quattrocento Sans"/>
              <a:buNone/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body" idx="2"/>
          </p:nvPr>
        </p:nvSpPr>
        <p:spPr>
          <a:xfrm>
            <a:off x="457200" y="1631154"/>
            <a:ext cx="4040187" cy="2963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body" idx="3"/>
          </p:nvPr>
        </p:nvSpPr>
        <p:spPr>
          <a:xfrm>
            <a:off x="4645026" y="1151333"/>
            <a:ext cx="4041773" cy="4798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Quattrocento Sans"/>
              <a:buNone/>
              <a:defRPr/>
            </a:lvl1pPr>
            <a:lvl2pPr marL="457200" indent="0" rtl="0">
              <a:spcBef>
                <a:spcPts val="0"/>
              </a:spcBef>
              <a:buFont typeface="Quattrocento Sans"/>
              <a:buNone/>
              <a:defRPr/>
            </a:lvl2pPr>
            <a:lvl3pPr marL="914400" indent="0" rtl="0">
              <a:spcBef>
                <a:spcPts val="0"/>
              </a:spcBef>
              <a:buFont typeface="Quattrocento Sans"/>
              <a:buNone/>
              <a:defRPr/>
            </a:lvl3pPr>
            <a:lvl4pPr marL="1371600" indent="0" rtl="0">
              <a:spcBef>
                <a:spcPts val="0"/>
              </a:spcBef>
              <a:buFont typeface="Quattrocento Sans"/>
              <a:buNone/>
              <a:defRPr/>
            </a:lvl4pPr>
            <a:lvl5pPr marL="1828800" indent="0" rtl="0">
              <a:spcBef>
                <a:spcPts val="0"/>
              </a:spcBef>
              <a:buFont typeface="Quattrocento Sans"/>
              <a:buNone/>
              <a:defRPr/>
            </a:lvl5pPr>
            <a:lvl6pPr marL="2286000" indent="0" rtl="0">
              <a:spcBef>
                <a:spcPts val="0"/>
              </a:spcBef>
              <a:buFont typeface="Quattrocento Sans"/>
              <a:buNone/>
              <a:defRPr/>
            </a:lvl6pPr>
            <a:lvl7pPr marL="2743200" indent="0" rtl="0">
              <a:spcBef>
                <a:spcPts val="0"/>
              </a:spcBef>
              <a:buFont typeface="Quattrocento Sans"/>
              <a:buNone/>
              <a:defRPr/>
            </a:lvl7pPr>
            <a:lvl8pPr marL="3200400" indent="0" rtl="0">
              <a:spcBef>
                <a:spcPts val="0"/>
              </a:spcBef>
              <a:buFont typeface="Quattrocento Sans"/>
              <a:buNone/>
              <a:defRPr/>
            </a:lvl8pPr>
            <a:lvl9pPr marL="3657600" indent="0" rtl="0">
              <a:spcBef>
                <a:spcPts val="0"/>
              </a:spcBef>
              <a:buFont typeface="Quattrocento Sans"/>
              <a:buNone/>
              <a:defRPr/>
            </a:lvl9pPr>
          </a:lstStyle>
          <a:p>
            <a:endParaRPr/>
          </a:p>
        </p:txBody>
      </p:sp>
      <p:sp>
        <p:nvSpPr>
          <p:cNvPr id="214" name="Shape 214"/>
          <p:cNvSpPr txBox="1">
            <a:spLocks noGrp="1"/>
          </p:cNvSpPr>
          <p:nvPr>
            <p:ph type="body" idx="4"/>
          </p:nvPr>
        </p:nvSpPr>
        <p:spPr>
          <a:xfrm>
            <a:off x="4645026" y="1631154"/>
            <a:ext cx="4041773" cy="296346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/>
            </a:lvl1pPr>
            <a:lvl2pPr algn="l" rtl="0">
              <a:spcBef>
                <a:spcPts val="0"/>
              </a:spcBef>
              <a:spcAft>
                <a:spcPts val="0"/>
              </a:spcAft>
              <a:defRPr/>
            </a:lvl2pPr>
            <a:lvl3pPr algn="l" rtl="0">
              <a:spcBef>
                <a:spcPts val="0"/>
              </a:spcBef>
              <a:spcAft>
                <a:spcPts val="0"/>
              </a:spcAft>
              <a:defRPr/>
            </a:lvl3pPr>
            <a:lvl4pPr algn="l" rtl="0">
              <a:spcBef>
                <a:spcPts val="0"/>
              </a:spcBef>
              <a:spcAft>
                <a:spcPts val="0"/>
              </a:spcAft>
              <a:defRPr/>
            </a:lvl4pPr>
            <a:lvl5pPr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32" name="Shape 232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3" name="Shape 233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title"/>
          </p:nvPr>
        </p:nvSpPr>
        <p:spPr>
          <a:xfrm>
            <a:off x="457200" y="204785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Quattrocento Sans"/>
              <a:buNone/>
              <a:defRPr/>
            </a:lvl1pPr>
            <a:lvl2pPr marL="457200" indent="0" rtl="0">
              <a:spcBef>
                <a:spcPts val="0"/>
              </a:spcBef>
              <a:buFont typeface="Quattrocento Sans"/>
              <a:buNone/>
              <a:defRPr/>
            </a:lvl2pPr>
            <a:lvl3pPr marL="914400" indent="0" rtl="0">
              <a:spcBef>
                <a:spcPts val="0"/>
              </a:spcBef>
              <a:buFont typeface="Quattrocento Sans"/>
              <a:buNone/>
              <a:defRPr/>
            </a:lvl3pPr>
            <a:lvl4pPr marL="1371600" indent="0" rtl="0">
              <a:spcBef>
                <a:spcPts val="0"/>
              </a:spcBef>
              <a:buFont typeface="Quattrocento Sans"/>
              <a:buNone/>
              <a:defRPr/>
            </a:lvl4pPr>
            <a:lvl5pPr marL="1828800" indent="0" rtl="0">
              <a:spcBef>
                <a:spcPts val="0"/>
              </a:spcBef>
              <a:buFont typeface="Quattrocento Sans"/>
              <a:buNone/>
              <a:defRPr/>
            </a:lvl5pPr>
            <a:lvl6pPr marL="2286000" indent="0" rtl="0">
              <a:spcBef>
                <a:spcPts val="0"/>
              </a:spcBef>
              <a:buFont typeface="Quattrocento Sans"/>
              <a:buNone/>
              <a:defRPr/>
            </a:lvl6pPr>
            <a:lvl7pPr marL="2743200" indent="0" rtl="0">
              <a:spcBef>
                <a:spcPts val="0"/>
              </a:spcBef>
              <a:buFont typeface="Quattrocento Sans"/>
              <a:buNone/>
              <a:defRPr/>
            </a:lvl7pPr>
            <a:lvl8pPr marL="3200400" indent="0" rtl="0">
              <a:spcBef>
                <a:spcPts val="0"/>
              </a:spcBef>
              <a:buFont typeface="Quattrocento Sans"/>
              <a:buNone/>
              <a:defRPr/>
            </a:lvl8pPr>
            <a:lvl9pPr marL="3657600" indent="0" rtl="0">
              <a:spcBef>
                <a:spcPts val="0"/>
              </a:spcBef>
              <a:buFont typeface="Quattrocento Sans"/>
              <a:buNone/>
              <a:defRPr/>
            </a:lvl9pPr>
          </a:lstStyle>
          <a:p>
            <a:endParaRPr/>
          </a:p>
        </p:txBody>
      </p:sp>
      <p:sp>
        <p:nvSpPr>
          <p:cNvPr id="251" name="Shape 251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8" name="Shape 26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8"/>
          </a:xfrm>
          <a:prstGeom prst="rect">
            <a:avLst/>
          </a:prstGeom>
          <a:noFill/>
          <a:ln>
            <a:noFill/>
          </a:ln>
        </p:spPr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6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Quattrocento Sans"/>
              <a:buNone/>
              <a:defRPr/>
            </a:lvl1pPr>
            <a:lvl2pPr marL="457200" indent="0" rtl="0">
              <a:spcBef>
                <a:spcPts val="0"/>
              </a:spcBef>
              <a:buFont typeface="Quattrocento Sans"/>
              <a:buNone/>
              <a:defRPr/>
            </a:lvl2pPr>
            <a:lvl3pPr marL="914400" indent="0" rtl="0">
              <a:spcBef>
                <a:spcPts val="0"/>
              </a:spcBef>
              <a:buFont typeface="Quattrocento Sans"/>
              <a:buNone/>
              <a:defRPr/>
            </a:lvl3pPr>
            <a:lvl4pPr marL="1371600" indent="0" rtl="0">
              <a:spcBef>
                <a:spcPts val="0"/>
              </a:spcBef>
              <a:buFont typeface="Quattrocento Sans"/>
              <a:buNone/>
              <a:defRPr/>
            </a:lvl4pPr>
            <a:lvl5pPr marL="1828800" indent="0" rtl="0">
              <a:spcBef>
                <a:spcPts val="0"/>
              </a:spcBef>
              <a:buFont typeface="Quattrocento Sans"/>
              <a:buNone/>
              <a:defRPr/>
            </a:lvl5pPr>
            <a:lvl6pPr marL="2286000" indent="0" rtl="0">
              <a:spcBef>
                <a:spcPts val="0"/>
              </a:spcBef>
              <a:buFont typeface="Quattrocento Sans"/>
              <a:buNone/>
              <a:defRPr/>
            </a:lvl6pPr>
            <a:lvl7pPr marL="2743200" indent="0" rtl="0">
              <a:spcBef>
                <a:spcPts val="0"/>
              </a:spcBef>
              <a:buFont typeface="Quattrocento Sans"/>
              <a:buNone/>
              <a:defRPr/>
            </a:lvl7pPr>
            <a:lvl8pPr marL="3200400" indent="0" rtl="0">
              <a:spcBef>
                <a:spcPts val="0"/>
              </a:spcBef>
              <a:buFont typeface="Quattrocento Sans"/>
              <a:buNone/>
              <a:defRPr/>
            </a:lvl8pPr>
            <a:lvl9pPr marL="3657600" indent="0" rtl="0">
              <a:spcBef>
                <a:spcPts val="0"/>
              </a:spcBef>
              <a:buFont typeface="Quattrocento Sans"/>
              <a:buNone/>
              <a:defRPr/>
            </a:lvl9pPr>
          </a:lstStyle>
          <a:p>
            <a:endParaRPr/>
          </a:p>
        </p:txBody>
      </p:sp>
      <p:sp>
        <p:nvSpPr>
          <p:cNvPr id="270" name="Shape 270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1" name="Shape 271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2" name="Shape 272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4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11" name="Shape 11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12" name="Shape 12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585" y="-6350"/>
            <a:ext cx="9163048" cy="5157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hape 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Shape 2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Shape 256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259" name="Shape 2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Shape 26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63" name="Shape 263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4" name="Shape 264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5" name="Shape 265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Shape 27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Shape 275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278" name="Shape 27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Shape 27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82" name="Shape 282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3" name="Shape 283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4" name="Shape 284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31" name="Shape 31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32" name="Shape 32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Shape 1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Shape 121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124" name="Shape 1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r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1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Shape 1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  <p:sp>
        <p:nvSpPr>
          <p:cNvPr id="153" name="Shape 153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pic>
        <p:nvPicPr>
          <p:cNvPr id="157" name="Shape 1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Shape 1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164" name="Shape 16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Shape 16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585" y="-4761"/>
            <a:ext cx="9163048" cy="51577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Shape 1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hape 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Shape 180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182" name="Shape 182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183" name="Shape 18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Shape 18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87" name="Shape 187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9" name="Shape 189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Shape 19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Shape 199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202" name="Shape 2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6" name="Shape 206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7" name="Shape 207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Shape 2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Shape 220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223" name="Shape 2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Shape 2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7" name="Shape 227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8" name="Shape 228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6" name="Shape 2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5" y="-9525"/>
            <a:ext cx="9163048" cy="5162548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 txBox="1"/>
          <p:nvPr/>
        </p:nvSpPr>
        <p:spPr>
          <a:xfrm>
            <a:off x="1123950" y="4718050"/>
            <a:ext cx="3376611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Телефон: +7 (495) 231-20-02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4643437" y="4716462"/>
            <a:ext cx="223202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E-mail: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shop@rarus.ru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7092950" y="4716462"/>
            <a:ext cx="2454275" cy="2698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attrocento Sans"/>
              <a:buNone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Сайт: </a:t>
            </a:r>
            <a:r>
              <a:rPr lang="en-US" sz="1600" b="0" i="0" u="sng" strike="noStrike" cap="none" baseline="0">
                <a:solidFill>
                  <a:srgbClr val="006699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www.rarus.ru</a:t>
            </a:r>
          </a:p>
        </p:txBody>
      </p:sp>
      <p:pic>
        <p:nvPicPr>
          <p:cNvPr id="240" name="Shape 2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7937" y="735012"/>
            <a:ext cx="9163048" cy="1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Shape 2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56450" y="3175"/>
            <a:ext cx="1993900" cy="676275"/>
          </a:xfrm>
          <a:prstGeom prst="rect">
            <a:avLst/>
          </a:prstGeom>
          <a:noFill/>
          <a:ln>
            <a:noFill/>
          </a:ln>
        </p:spPr>
      </p:pic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250825" y="1200150"/>
            <a:ext cx="8642349" cy="3394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250825" y="152400"/>
            <a:ext cx="6192837" cy="3667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dt" idx="10"/>
          </p:nvPr>
        </p:nvSpPr>
        <p:spPr>
          <a:xfrm>
            <a:off x="6804025" y="4727575"/>
            <a:ext cx="2133598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5" name="Shape 245"/>
          <p:cNvSpPr txBox="1">
            <a:spLocks noGrp="1"/>
          </p:cNvSpPr>
          <p:nvPr>
            <p:ph type="ftr" idx="11"/>
          </p:nvPr>
        </p:nvSpPr>
        <p:spPr>
          <a:xfrm>
            <a:off x="1428750" y="4727575"/>
            <a:ext cx="2495549" cy="2746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6" name="Shape 246"/>
          <p:cNvSpPr txBox="1">
            <a:spLocks noGrp="1"/>
          </p:cNvSpPr>
          <p:nvPr>
            <p:ph type="sldNum" idx="12"/>
          </p:nvPr>
        </p:nvSpPr>
        <p:spPr>
          <a:xfrm flipH="1">
            <a:off x="250824" y="4713287"/>
            <a:ext cx="674687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36C24"/>
              </a:buClr>
              <a:buSzPct val="25000"/>
              <a:buFont typeface="Quattrocento Sans"/>
              <a:buNone/>
            </a:pPr>
            <a:fld id="{00000000-1234-1234-1234-123412341234}" type="slidenum">
              <a:rPr lang="en-US" sz="2400" b="0" i="0" u="none" strike="noStrike" cap="none" baseline="0">
                <a:solidFill>
                  <a:srgbClr val="F36C24"/>
                </a:solidFill>
                <a:latin typeface="Quattrocento Sans"/>
                <a:ea typeface="Quattrocento Sans"/>
                <a:cs typeface="Quattrocento Sans"/>
                <a:sym typeface="Quattrocento Sans"/>
                <a:rtl val="0"/>
              </a:rPr>
              <a:t>‹#›</a:t>
            </a:fld>
            <a:endParaRPr lang="en-US" sz="2400" b="0" i="0" u="none" strike="noStrike" cap="none" baseline="0">
              <a:solidFill>
                <a:srgbClr val="F36C24"/>
              </a:solidFill>
              <a:latin typeface="Quattrocento Sans"/>
              <a:ea typeface="Quattrocento Sans"/>
              <a:cs typeface="Quattrocento Sans"/>
              <a:sym typeface="Quattrocento Sans"/>
              <a:rtl val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tumskt@rarus.ru" TargetMode="External"/><Relationship Id="rId5" Type="http://schemas.openxmlformats.org/officeDocument/2006/relationships/image" Target="../media/image22.jp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539750" y="1978025"/>
            <a:ext cx="8208962" cy="1187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1С-Рарус:Мобильный ТСД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Shape 1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4637" y="1276350"/>
            <a:ext cx="890587" cy="89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Shape 1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73225" y="3611562"/>
            <a:ext cx="682625" cy="6921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Shape 14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73225" y="2486025"/>
            <a:ext cx="682625" cy="685799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Shape 144"/>
          <p:cNvSpPr txBox="1"/>
          <p:nvPr/>
        </p:nvSpPr>
        <p:spPr>
          <a:xfrm>
            <a:off x="2709860" y="920750"/>
            <a:ext cx="5191125" cy="33829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600" b="0" i="0" u="none" strike="noStrike" cap="none" baseline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000" b="1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Наш адрес: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62626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г. Москва, Дмитровское шоссе, 9Б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000" b="1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Телефон/Факс: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(495)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223-04-04, 231-20-02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1" i="0" u="sng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1" i="0" u="sng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en-US" sz="2000" b="1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E-mail:    </a:t>
            </a:r>
            <a:r>
              <a:rPr lang="en-US" sz="2000" b="1" i="0" u="sng" strike="noStrike" cap="none" baseline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  <a:rtl val="0"/>
              </a:rPr>
              <a:t>shop@rarus.ru</a:t>
            </a:r>
          </a:p>
          <a:p>
            <a:pPr marL="3429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1" i="0" u="sng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000" b="1" i="0" u="sng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043608" y="1563637"/>
            <a:ext cx="3836985" cy="1998660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1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Приложение разработано для cмартфонов и планшетов на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Android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iOS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600" b="0" i="0" u="none" strike="noStrike" cap="none" baseline="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843558"/>
            <a:ext cx="2305372" cy="37533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Назначение</a:t>
            </a:r>
          </a:p>
        </p:txBody>
      </p:sp>
      <p:grpSp>
        <p:nvGrpSpPr>
          <p:cNvPr id="54" name="Shape 54"/>
          <p:cNvGrpSpPr/>
          <p:nvPr/>
        </p:nvGrpSpPr>
        <p:grpSpPr>
          <a:xfrm>
            <a:off x="122235" y="1249362"/>
            <a:ext cx="2706687" cy="2566987"/>
            <a:chOff x="122235" y="1249362"/>
            <a:chExt cx="2706687" cy="2566987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2235" y="1249362"/>
              <a:ext cx="2706687" cy="25669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/>
            <p:nvPr/>
          </p:nvSpPr>
          <p:spPr>
            <a:xfrm>
              <a:off x="558800" y="1641475"/>
              <a:ext cx="1833562" cy="17367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57" name="Shape 5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44875" y="781050"/>
            <a:ext cx="2376487" cy="1597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Shape 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29012" y="3292475"/>
            <a:ext cx="2408236" cy="14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797550" y="1871660"/>
            <a:ext cx="3022598" cy="18526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0" name="Shape 60"/>
          <p:cNvCxnSpPr/>
          <p:nvPr/>
        </p:nvCxnSpPr>
        <p:spPr>
          <a:xfrm flipH="1">
            <a:off x="2667000" y="1492250"/>
            <a:ext cx="681037" cy="107948"/>
          </a:xfrm>
          <a:prstGeom prst="straightConnector1">
            <a:avLst/>
          </a:prstGeom>
          <a:noFill/>
          <a:ln w="44450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" name="Shape 61"/>
          <p:cNvCxnSpPr/>
          <p:nvPr/>
        </p:nvCxnSpPr>
        <p:spPr>
          <a:xfrm rot="10800000">
            <a:off x="2884485" y="2716210"/>
            <a:ext cx="2827337" cy="0"/>
          </a:xfrm>
          <a:prstGeom prst="straightConnector1">
            <a:avLst/>
          </a:prstGeom>
          <a:noFill/>
          <a:ln w="44450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 rot="10800000">
            <a:off x="2700335" y="3360736"/>
            <a:ext cx="763586" cy="377824"/>
          </a:xfrm>
          <a:prstGeom prst="straightConnector1">
            <a:avLst/>
          </a:prstGeom>
          <a:noFill/>
          <a:ln w="44450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Преимущества</a:t>
            </a:r>
          </a:p>
        </p:txBody>
      </p:sp>
      <p:grpSp>
        <p:nvGrpSpPr>
          <p:cNvPr id="68" name="Shape 68"/>
          <p:cNvGrpSpPr/>
          <p:nvPr/>
        </p:nvGrpSpPr>
        <p:grpSpPr>
          <a:xfrm>
            <a:off x="6102350" y="1311275"/>
            <a:ext cx="2700335" cy="2565400"/>
            <a:chOff x="6102350" y="1311275"/>
            <a:chExt cx="2700335" cy="2565400"/>
          </a:xfrm>
        </p:grpSpPr>
        <p:pic>
          <p:nvPicPr>
            <p:cNvPr id="69" name="Shape 6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102350" y="1311275"/>
              <a:ext cx="2700335" cy="2565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Shape 70"/>
            <p:cNvSpPr/>
            <p:nvPr/>
          </p:nvSpPr>
          <p:spPr>
            <a:xfrm>
              <a:off x="6535737" y="1703385"/>
              <a:ext cx="1833562" cy="1738311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71" name="Shape 7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22325" y="2700335"/>
            <a:ext cx="3090862" cy="199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9410" y="725487"/>
            <a:ext cx="2317749" cy="17002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3" name="Shape 73"/>
          <p:cNvCxnSpPr/>
          <p:nvPr/>
        </p:nvCxnSpPr>
        <p:spPr>
          <a:xfrm rot="10800000">
            <a:off x="5326061" y="1779587"/>
            <a:ext cx="792162" cy="325437"/>
          </a:xfrm>
          <a:prstGeom prst="straightConnector1">
            <a:avLst/>
          </a:prstGeom>
          <a:noFill/>
          <a:ln w="44450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74" name="Shape 74"/>
          <p:cNvCxnSpPr/>
          <p:nvPr/>
        </p:nvCxnSpPr>
        <p:spPr>
          <a:xfrm flipH="1">
            <a:off x="4078287" y="2860675"/>
            <a:ext cx="2006600" cy="719135"/>
          </a:xfrm>
          <a:prstGeom prst="straightConnector1">
            <a:avLst/>
          </a:prstGeom>
          <a:noFill/>
          <a:ln w="44450" cap="flat" cmpd="sng">
            <a:solidFill>
              <a:srgbClr val="4A7EBB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/>
        </p:nvSpPr>
        <p:spPr>
          <a:xfrm>
            <a:off x="4067175" y="1112837"/>
            <a:ext cx="4610100" cy="36496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4356100" y="844550"/>
            <a:ext cx="3671885" cy="1746250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Возможность работы в режимах: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Off-line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Автосинхронизация данных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6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4356100" y="2744785"/>
            <a:ext cx="3671885" cy="1843087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Поддержка ввода ШК с помощью: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Встроенной камеры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Ручного ввода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Bluetooth сканера ШК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Usb сканера ШК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Основные возможности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829992"/>
            <a:ext cx="2391109" cy="382958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468312" y="825500"/>
            <a:ext cx="4464050" cy="3798887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Приложение позволяет: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Принимать товары на склад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Проводить инвентаризацию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Указывать количество товара при вводе штрихкода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Редактировать количество товара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Просматривать информацию о товаре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Проверять ценники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6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Основные возможности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098" y="839445"/>
            <a:ext cx="2269654" cy="3658682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300787" y="833437"/>
            <a:ext cx="2662236" cy="1863725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Настраиваемые </a:t>
            </a:r>
            <a:r>
              <a:rPr lang="en-US" sz="18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звуковые оповещения </a:t>
            </a: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при найденном и не найденном товаре</a:t>
            </a:r>
          </a:p>
        </p:txBody>
      </p:sp>
      <p:sp>
        <p:nvSpPr>
          <p:cNvPr id="101" name="Shape 101"/>
          <p:cNvSpPr/>
          <p:nvPr/>
        </p:nvSpPr>
        <p:spPr>
          <a:xfrm>
            <a:off x="5148262" y="2971800"/>
            <a:ext cx="2662236" cy="1620836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Поддержка ориентации экрана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Основные возможности</a:t>
            </a:r>
          </a:p>
        </p:txBody>
      </p:sp>
      <p:sp>
        <p:nvSpPr>
          <p:cNvPr id="106" name="Shape 106"/>
          <p:cNvSpPr/>
          <p:nvPr/>
        </p:nvSpPr>
        <p:spPr>
          <a:xfrm>
            <a:off x="3181350" y="1239837"/>
            <a:ext cx="2662236" cy="1620836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Загрузка товаров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Выгрузка: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Данные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Документы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25" y="833437"/>
            <a:ext cx="2534004" cy="371526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hape 1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12160" y="1203596"/>
            <a:ext cx="2658637" cy="218340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Shape 113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Поддерживаемое торговое оборудование</a:t>
            </a:r>
          </a:p>
        </p:txBody>
      </p:sp>
      <p:sp>
        <p:nvSpPr>
          <p:cNvPr id="114" name="Shape 114"/>
          <p:cNvSpPr/>
          <p:nvPr/>
        </p:nvSpPr>
        <p:spPr>
          <a:xfrm>
            <a:off x="464079" y="1203598"/>
            <a:ext cx="2871002" cy="2808311"/>
          </a:xfrm>
          <a:prstGeom prst="roundRect">
            <a:avLst>
              <a:gd name="adj" fmla="val 16667"/>
            </a:avLst>
          </a:prstGeom>
          <a:solidFill>
            <a:srgbClr val="95B3D7"/>
          </a:solidFill>
          <a:ln w="38100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Сканер:</a:t>
            </a:r>
          </a:p>
          <a:p>
            <a:pPr marL="799200" marR="0" lvl="0" indent="-354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Char char="✓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ChiperLab 1661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Принтер:</a:t>
            </a:r>
          </a:p>
          <a:p>
            <a:pPr marL="799200" marR="0" lvl="0" indent="-354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Char char="✓"/>
            </a:pPr>
            <a:r>
              <a:rPr lang="en-US" sz="1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TSC ALPHA-3RB</a:t>
            </a:r>
          </a:p>
        </p:txBody>
      </p:sp>
      <p:pic>
        <p:nvPicPr>
          <p:cNvPr id="115" name="Shape 1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1880" y="1599029"/>
            <a:ext cx="2664295" cy="2664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539750" y="754062"/>
            <a:ext cx="3640137" cy="36893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Ввод информации о товаре при считывании неопознанного штрихкода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Печать ценников на мобильном принтере этикеток и ценников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Прайс-чекер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Обмен документами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Работа по заданиям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Noto Symbol"/>
              <a:buChar char="✓"/>
            </a:pPr>
            <a:r>
              <a:rPr lang="en-US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Поддержка:</a:t>
            </a:r>
          </a:p>
          <a:p>
            <a:pPr marL="799200" marR="0" lvl="0" indent="-354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Char char="✓"/>
            </a:pPr>
            <a:r>
              <a:rPr lang="en-US" sz="16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ТСД Honeywell Dolphin 70e</a:t>
            </a:r>
          </a:p>
          <a:p>
            <a:pPr marL="799200" marR="0" lvl="0" indent="-354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Arial"/>
              <a:buChar char="✓"/>
            </a:pPr>
            <a:r>
              <a:rPr lang="en-US" sz="1600" b="0" i="0" u="none" strike="noStrike" cap="none" baseline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ТСД Cipher RS 30-2D/R </a:t>
            </a:r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250825" y="152400"/>
            <a:ext cx="6769100" cy="3667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25000"/>
              <a:buFont typeface="Calibri"/>
              <a:buNone/>
            </a:pPr>
            <a:r>
              <a:rPr lang="en-US" sz="2400" b="1" i="0" u="none" strike="noStrike" cap="none" baseline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План</a:t>
            </a:r>
          </a:p>
        </p:txBody>
      </p:sp>
      <p:pic>
        <p:nvPicPr>
          <p:cNvPr id="136" name="Shape 1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25925" y="771525"/>
            <a:ext cx="4752974" cy="3400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154</Words>
  <Application>Microsoft Office PowerPoint</Application>
  <PresentationFormat>Экран (16:9)</PresentationFormat>
  <Paragraphs>57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1_Тема Office</vt:lpstr>
      <vt:lpstr>7_Тема Office</vt:lpstr>
      <vt:lpstr>3_Тема Office</vt:lpstr>
      <vt:lpstr>Тема Office</vt:lpstr>
      <vt:lpstr>2_Тема Office</vt:lpstr>
      <vt:lpstr>4_Тема Office</vt:lpstr>
      <vt:lpstr>5_Тема Office</vt:lpstr>
      <vt:lpstr>6_Тема Office</vt:lpstr>
      <vt:lpstr>8_Тема Office</vt:lpstr>
      <vt:lpstr>9_Тема Office</vt:lpstr>
      <vt:lpstr>10_Тема Office</vt:lpstr>
      <vt:lpstr>1С-Рарус:Мобильный ТСД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1С-Рарус:Мобильный ТСД</dc:title>
  <cp:lastModifiedBy>Ayrapetova Liliya</cp:lastModifiedBy>
  <cp:revision>2</cp:revision>
  <dcterms:modified xsi:type="dcterms:W3CDTF">2015-08-06T13:23:39Z</dcterms:modified>
</cp:coreProperties>
</file>