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91" r:id="rId10"/>
    <p:sldId id="266" r:id="rId11"/>
    <p:sldId id="267" r:id="rId12"/>
    <p:sldId id="288" r:id="rId13"/>
    <p:sldId id="268" r:id="rId14"/>
    <p:sldId id="269" r:id="rId15"/>
    <p:sldId id="270" r:id="rId16"/>
    <p:sldId id="271" r:id="rId17"/>
    <p:sldId id="272" r:id="rId18"/>
    <p:sldId id="273" r:id="rId19"/>
    <p:sldId id="289" r:id="rId20"/>
    <p:sldId id="290" r:id="rId21"/>
    <p:sldId id="274" r:id="rId22"/>
    <p:sldId id="275" r:id="rId23"/>
    <p:sldId id="293" r:id="rId24"/>
    <p:sldId id="276" r:id="rId25"/>
    <p:sldId id="277" r:id="rId26"/>
    <p:sldId id="278" r:id="rId27"/>
    <p:sldId id="294" r:id="rId28"/>
    <p:sldId id="279" r:id="rId29"/>
    <p:sldId id="280" r:id="rId30"/>
    <p:sldId id="281" r:id="rId31"/>
    <p:sldId id="295" r:id="rId32"/>
    <p:sldId id="282" r:id="rId33"/>
    <p:sldId id="283" r:id="rId34"/>
    <p:sldId id="284" r:id="rId35"/>
    <p:sldId id="285" r:id="rId36"/>
    <p:sldId id="287" r:id="rId37"/>
    <p:sldId id="286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5050"/>
    <a:srgbClr val="FD5A39"/>
    <a:srgbClr val="FDF7E3"/>
    <a:srgbClr val="F3D875"/>
    <a:srgbClr val="FFF6EB"/>
    <a:srgbClr val="660033"/>
    <a:srgbClr val="F8A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7" autoAdjust="0"/>
    <p:restoredTop sz="98655" autoAdjust="0"/>
  </p:normalViewPr>
  <p:slideViewPr>
    <p:cSldViewPr>
      <p:cViewPr>
        <p:scale>
          <a:sx n="90" d="100"/>
          <a:sy n="90" d="100"/>
        </p:scale>
        <p:origin x="-134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C9B3F-BC36-451B-9EB7-D42D3F16C092}" type="doc">
      <dgm:prSet loTypeId="urn:microsoft.com/office/officeart/2005/8/layout/radial4" loCatId="relationship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D3CAFDA3-AFF7-44B4-99D9-52B92910B4A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 b="1" dirty="0" smtClean="0"/>
            <a:t>1С:Бухгалтерия птицефабрики </a:t>
          </a:r>
          <a:endParaRPr lang="ru-RU" sz="1200" b="1" dirty="0"/>
        </a:p>
      </dgm:t>
    </dgm:pt>
    <dgm:pt modelId="{B9C1B2AB-F417-437B-BD2A-B9CE00F1CDBC}" type="parTrans" cxnId="{FE535198-3FCE-4523-8432-64878364AA0E}">
      <dgm:prSet/>
      <dgm:spPr/>
      <dgm:t>
        <a:bodyPr/>
        <a:lstStyle/>
        <a:p>
          <a:endParaRPr lang="ru-RU"/>
        </a:p>
      </dgm:t>
    </dgm:pt>
    <dgm:pt modelId="{E2F73D3B-73E5-436C-BD59-1369EC48E422}" type="sibTrans" cxnId="{FE535198-3FCE-4523-8432-64878364AA0E}">
      <dgm:prSet/>
      <dgm:spPr/>
      <dgm:t>
        <a:bodyPr/>
        <a:lstStyle/>
        <a:p>
          <a:endParaRPr lang="ru-RU"/>
        </a:p>
      </dgm:t>
    </dgm:pt>
    <dgm:pt modelId="{4F6126FC-2C0F-483C-9254-DCCE2C443B6B}">
      <dgm:prSet phldrT="[Текст]"/>
      <dgm:spPr>
        <a:solidFill>
          <a:srgbClr val="FFEFD1"/>
        </a:solidFill>
      </dgm:spPr>
      <dgm:t>
        <a:bodyPr/>
        <a:lstStyle/>
        <a:p>
          <a:r>
            <a:rPr lang="ru-RU" b="1" dirty="0" smtClean="0"/>
            <a:t>Инкубация</a:t>
          </a:r>
          <a:endParaRPr lang="ru-RU" b="1" dirty="0"/>
        </a:p>
      </dgm:t>
    </dgm:pt>
    <dgm:pt modelId="{55C8CCC1-AF7C-468B-951F-D7FB0315A39C}" type="parTrans" cxnId="{781EE0AB-9E9A-4878-9EC9-5FD69B6556CC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50DDB9D8-EE32-4494-B507-762ABB8B5EAA}" type="sibTrans" cxnId="{781EE0AB-9E9A-4878-9EC9-5FD69B6556CC}">
      <dgm:prSet/>
      <dgm:spPr/>
      <dgm:t>
        <a:bodyPr/>
        <a:lstStyle/>
        <a:p>
          <a:endParaRPr lang="ru-RU"/>
        </a:p>
      </dgm:t>
    </dgm:pt>
    <dgm:pt modelId="{71AD4CCE-7060-4ABD-AA2E-A8C2C2E8132B}">
      <dgm:prSet phldrT="[Текст]"/>
      <dgm:spPr>
        <a:solidFill>
          <a:srgbClr val="FFEFD1"/>
        </a:solidFill>
      </dgm:spPr>
      <dgm:t>
        <a:bodyPr/>
        <a:lstStyle/>
        <a:p>
          <a:r>
            <a:rPr lang="ru-RU" b="1" dirty="0" smtClean="0"/>
            <a:t>Выращивание молодняка</a:t>
          </a:r>
          <a:endParaRPr lang="ru-RU" b="1" dirty="0"/>
        </a:p>
      </dgm:t>
    </dgm:pt>
    <dgm:pt modelId="{8586F3C7-3D9E-4681-B022-D6A86E522A3A}" type="parTrans" cxnId="{1789D637-47AB-498C-996E-B24BC3C25596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B7EDC3EF-F1E2-4664-8876-67E74F8393D1}" type="sibTrans" cxnId="{1789D637-47AB-498C-996E-B24BC3C25596}">
      <dgm:prSet/>
      <dgm:spPr/>
      <dgm:t>
        <a:bodyPr/>
        <a:lstStyle/>
        <a:p>
          <a:endParaRPr lang="ru-RU"/>
        </a:p>
      </dgm:t>
    </dgm:pt>
    <dgm:pt modelId="{B3675DFE-A137-414B-AC1E-503A118842DD}">
      <dgm:prSet phldrT="[Текст]"/>
      <dgm:spPr>
        <a:solidFill>
          <a:srgbClr val="FFEFD1"/>
        </a:solidFill>
      </dgm:spPr>
      <dgm:t>
        <a:bodyPr/>
        <a:lstStyle/>
        <a:p>
          <a:r>
            <a:rPr lang="ru-RU" b="1" smtClean="0"/>
            <a:t>Содержание родительского стада и промышленный сбор яйца</a:t>
          </a:r>
          <a:endParaRPr lang="ru-RU" b="1" dirty="0"/>
        </a:p>
      </dgm:t>
    </dgm:pt>
    <dgm:pt modelId="{3C1104A4-3E46-4DFB-9170-760207A36DFD}" type="parTrans" cxnId="{07531003-ADC9-4DC3-8E66-568E0F8609C6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780B6038-E166-4429-B521-77B789C775F2}" type="sibTrans" cxnId="{07531003-ADC9-4DC3-8E66-568E0F8609C6}">
      <dgm:prSet/>
      <dgm:spPr/>
      <dgm:t>
        <a:bodyPr/>
        <a:lstStyle/>
        <a:p>
          <a:endParaRPr lang="ru-RU"/>
        </a:p>
      </dgm:t>
    </dgm:pt>
    <dgm:pt modelId="{03809D3E-2251-4556-A8E9-D616D11311A2}">
      <dgm:prSet/>
      <dgm:spPr>
        <a:solidFill>
          <a:srgbClr val="FFEFD1"/>
        </a:solidFill>
      </dgm:spPr>
      <dgm:t>
        <a:bodyPr/>
        <a:lstStyle/>
        <a:p>
          <a:r>
            <a:rPr lang="ru-RU" b="1" dirty="0" smtClean="0"/>
            <a:t>Мясопереработка</a:t>
          </a:r>
          <a:endParaRPr lang="ru-RU" b="1" dirty="0"/>
        </a:p>
      </dgm:t>
    </dgm:pt>
    <dgm:pt modelId="{28A6E772-6899-476C-A652-1D42BB755B1F}" type="parTrans" cxnId="{6D380683-5A23-4F61-AA09-675873781F16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4339FC2E-82CA-4924-86C6-3D7BF1B54BE6}" type="sibTrans" cxnId="{6D380683-5A23-4F61-AA09-675873781F16}">
      <dgm:prSet/>
      <dgm:spPr/>
      <dgm:t>
        <a:bodyPr/>
        <a:lstStyle/>
        <a:p>
          <a:endParaRPr lang="ru-RU"/>
        </a:p>
      </dgm:t>
    </dgm:pt>
    <dgm:pt modelId="{C0F62110-7415-4B83-BBD2-B9E0F135F2EB}">
      <dgm:prSet/>
      <dgm:spPr>
        <a:solidFill>
          <a:srgbClr val="92D050"/>
        </a:solidFill>
      </dgm:spPr>
      <dgm:t>
        <a:bodyPr/>
        <a:lstStyle/>
        <a:p>
          <a:r>
            <a:rPr lang="ru-RU" b="1" dirty="0" smtClean="0"/>
            <a:t>Типовой функционал БП</a:t>
          </a:r>
          <a:endParaRPr lang="ru-RU" b="1" dirty="0"/>
        </a:p>
      </dgm:t>
    </dgm:pt>
    <dgm:pt modelId="{55CE3B02-1228-423F-BBE7-05220462648B}" type="parTrans" cxnId="{6BB76FA9-8A0B-42A3-8913-898B83EC3C6C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69244E3F-6FDA-4C71-B494-182CA0FF5685}" type="sibTrans" cxnId="{6BB76FA9-8A0B-42A3-8913-898B83EC3C6C}">
      <dgm:prSet/>
      <dgm:spPr/>
      <dgm:t>
        <a:bodyPr/>
        <a:lstStyle/>
        <a:p>
          <a:endParaRPr lang="ru-RU"/>
        </a:p>
      </dgm:t>
    </dgm:pt>
    <dgm:pt modelId="{AA3D2EF3-E5A3-4F38-8953-6B5FA3435817}">
      <dgm:prSet phldrT="[Текст]"/>
      <dgm:spPr/>
      <dgm:t>
        <a:bodyPr/>
        <a:lstStyle/>
        <a:p>
          <a:endParaRPr lang="ru-RU"/>
        </a:p>
      </dgm:t>
    </dgm:pt>
    <dgm:pt modelId="{79980A47-CFC1-4480-81D2-115CCD6464B7}" type="parTrans" cxnId="{E2072D13-B955-4D81-B286-4FD5FEE8DC53}">
      <dgm:prSet/>
      <dgm:spPr/>
      <dgm:t>
        <a:bodyPr/>
        <a:lstStyle/>
        <a:p>
          <a:endParaRPr lang="ru-RU"/>
        </a:p>
      </dgm:t>
    </dgm:pt>
    <dgm:pt modelId="{663D121E-1B62-40CC-B46B-696182AF47B8}" type="sibTrans" cxnId="{E2072D13-B955-4D81-B286-4FD5FEE8DC53}">
      <dgm:prSet/>
      <dgm:spPr/>
      <dgm:t>
        <a:bodyPr/>
        <a:lstStyle/>
        <a:p>
          <a:endParaRPr lang="ru-RU"/>
        </a:p>
      </dgm:t>
    </dgm:pt>
    <dgm:pt modelId="{63B1A1A4-39DB-4680-9D41-2707F89DE413}">
      <dgm:prSet phldrT="[Текст]"/>
      <dgm:spPr/>
      <dgm:t>
        <a:bodyPr/>
        <a:lstStyle/>
        <a:p>
          <a:endParaRPr lang="ru-RU"/>
        </a:p>
      </dgm:t>
    </dgm:pt>
    <dgm:pt modelId="{5081BFA8-D090-4B53-8DAA-4DD059F7E6DA}" type="parTrans" cxnId="{D9218C86-DF90-4EF0-AD91-98C447C37B59}">
      <dgm:prSet/>
      <dgm:spPr/>
      <dgm:t>
        <a:bodyPr/>
        <a:lstStyle/>
        <a:p>
          <a:endParaRPr lang="ru-RU"/>
        </a:p>
      </dgm:t>
    </dgm:pt>
    <dgm:pt modelId="{BF5556D3-20E6-433A-8226-84224E78798E}" type="sibTrans" cxnId="{D9218C86-DF90-4EF0-AD91-98C447C37B59}">
      <dgm:prSet/>
      <dgm:spPr/>
      <dgm:t>
        <a:bodyPr/>
        <a:lstStyle/>
        <a:p>
          <a:endParaRPr lang="ru-RU"/>
        </a:p>
      </dgm:t>
    </dgm:pt>
    <dgm:pt modelId="{B7ABA356-0F96-4E50-9884-765043DD6430}">
      <dgm:prSet phldrT="[Текст]"/>
      <dgm:spPr/>
      <dgm:t>
        <a:bodyPr/>
        <a:lstStyle/>
        <a:p>
          <a:endParaRPr lang="ru-RU"/>
        </a:p>
      </dgm:t>
    </dgm:pt>
    <dgm:pt modelId="{2D2F4085-C0E6-47E3-9ECF-DEF8C5E02FDE}" type="parTrans" cxnId="{C1626F0B-ED40-41C7-8293-CC2797C3EF00}">
      <dgm:prSet/>
      <dgm:spPr/>
      <dgm:t>
        <a:bodyPr/>
        <a:lstStyle/>
        <a:p>
          <a:endParaRPr lang="ru-RU"/>
        </a:p>
      </dgm:t>
    </dgm:pt>
    <dgm:pt modelId="{E1C77013-4E11-4EAB-884D-33C9116C3094}" type="sibTrans" cxnId="{C1626F0B-ED40-41C7-8293-CC2797C3EF00}">
      <dgm:prSet/>
      <dgm:spPr/>
      <dgm:t>
        <a:bodyPr/>
        <a:lstStyle/>
        <a:p>
          <a:endParaRPr lang="ru-RU"/>
        </a:p>
      </dgm:t>
    </dgm:pt>
    <dgm:pt modelId="{AF55970B-6C59-4E53-B56F-21D19BF7D127}">
      <dgm:prSet phldrT="[Текст]"/>
      <dgm:spPr>
        <a:solidFill>
          <a:srgbClr val="FFEFD1"/>
        </a:solidFill>
      </dgm:spPr>
      <dgm:t>
        <a:bodyPr/>
        <a:lstStyle/>
        <a:p>
          <a:r>
            <a:rPr lang="ru-RU" b="1" smtClean="0"/>
            <a:t>Регламентированная отчетность, формы АПК</a:t>
          </a:r>
          <a:endParaRPr lang="ru-RU" b="1" dirty="0"/>
        </a:p>
      </dgm:t>
    </dgm:pt>
    <dgm:pt modelId="{1069F571-0BD8-415F-9D8A-7DC74FC6E34F}" type="parTrans" cxnId="{C1A3E02B-DEC1-4587-8139-368F71103499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B8D5B5F8-B417-4D1D-A0CD-AC37186AD86E}" type="sibTrans" cxnId="{C1A3E02B-DEC1-4587-8139-368F71103499}">
      <dgm:prSet/>
      <dgm:spPr/>
      <dgm:t>
        <a:bodyPr/>
        <a:lstStyle/>
        <a:p>
          <a:endParaRPr lang="ru-RU"/>
        </a:p>
      </dgm:t>
    </dgm:pt>
    <dgm:pt modelId="{ACA5FC03-8B5B-43CA-A8AB-5488648EBD12}" type="pres">
      <dgm:prSet presAssocID="{90BC9B3F-BC36-451B-9EB7-D42D3F16C0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BC6B25-99FF-4652-A672-11A918236C91}" type="pres">
      <dgm:prSet presAssocID="{D3CAFDA3-AFF7-44B4-99D9-52B92910B4A7}" presName="centerShape" presStyleLbl="node0" presStyleIdx="0" presStyleCnt="1" custScaleX="85109" custScaleY="82178"/>
      <dgm:spPr/>
      <dgm:t>
        <a:bodyPr/>
        <a:lstStyle/>
        <a:p>
          <a:endParaRPr lang="ru-RU"/>
        </a:p>
      </dgm:t>
    </dgm:pt>
    <dgm:pt modelId="{BBA21628-8A70-42CF-B5CD-E2AFCA0A5E8E}" type="pres">
      <dgm:prSet presAssocID="{55C8CCC1-AF7C-468B-951F-D7FB0315A39C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DAEF55CB-9EE5-4BD2-B25A-2CE140040FAD}" type="pres">
      <dgm:prSet presAssocID="{4F6126FC-2C0F-483C-9254-DCCE2C443B6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0A388-FAF4-4313-893D-1DD02ACE08D9}" type="pres">
      <dgm:prSet presAssocID="{8586F3C7-3D9E-4681-B022-D6A86E522A3A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DDC2BAD7-F8B4-4952-8A2D-361545A75D92}" type="pres">
      <dgm:prSet presAssocID="{71AD4CCE-7060-4ABD-AA2E-A8C2C2E8132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5C104-C700-43B0-916B-47F65EC51425}" type="pres">
      <dgm:prSet presAssocID="{1069F571-0BD8-415F-9D8A-7DC74FC6E34F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F2B3AEE4-1B59-4CFE-8741-D05F17897384}" type="pres">
      <dgm:prSet presAssocID="{AF55970B-6C59-4E53-B56F-21D19BF7D127}" presName="node" presStyleLbl="node1" presStyleIdx="2" presStyleCnt="6" custRadScaleRad="100851" custRadScaleInc="-1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CD549-C643-4BFF-88B7-6A9610B2FA0D}" type="pres">
      <dgm:prSet presAssocID="{3C1104A4-3E46-4DFB-9170-760207A36DFD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1F2C37D1-91DB-4436-8EAB-09922EC7BCF8}" type="pres">
      <dgm:prSet presAssocID="{B3675DFE-A137-414B-AC1E-503A118842D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D9CE3-FB9F-41E0-9400-39C043168094}" type="pres">
      <dgm:prSet presAssocID="{28A6E772-6899-476C-A652-1D42BB755B1F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79A3BC56-6054-4C96-84A0-367C6917394A}" type="pres">
      <dgm:prSet presAssocID="{03809D3E-2251-4556-A8E9-D616D11311A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6D46E-9490-4495-9E0F-6F7BE0A2E620}" type="pres">
      <dgm:prSet presAssocID="{55CE3B02-1228-423F-BBE7-05220462648B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6F0B120E-F42B-4786-B037-6259B0BDEDD1}" type="pres">
      <dgm:prSet presAssocID="{C0F62110-7415-4B83-BBD2-B9E0F135F2E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1EE0AB-9E9A-4878-9EC9-5FD69B6556CC}" srcId="{D3CAFDA3-AFF7-44B4-99D9-52B92910B4A7}" destId="{4F6126FC-2C0F-483C-9254-DCCE2C443B6B}" srcOrd="0" destOrd="0" parTransId="{55C8CCC1-AF7C-468B-951F-D7FB0315A39C}" sibTransId="{50DDB9D8-EE32-4494-B507-762ABB8B5EAA}"/>
    <dgm:cxn modelId="{43B1F518-083D-4E1B-B61A-2266B55F7FF1}" type="presOf" srcId="{4F6126FC-2C0F-483C-9254-DCCE2C443B6B}" destId="{DAEF55CB-9EE5-4BD2-B25A-2CE140040FAD}" srcOrd="0" destOrd="0" presId="urn:microsoft.com/office/officeart/2005/8/layout/radial4"/>
    <dgm:cxn modelId="{20E3C5B4-21F9-43C5-A205-4E26BFA2FEDB}" type="presOf" srcId="{1069F571-0BD8-415F-9D8A-7DC74FC6E34F}" destId="{4CD5C104-C700-43B0-916B-47F65EC51425}" srcOrd="0" destOrd="0" presId="urn:microsoft.com/office/officeart/2005/8/layout/radial4"/>
    <dgm:cxn modelId="{FE535198-3FCE-4523-8432-64878364AA0E}" srcId="{90BC9B3F-BC36-451B-9EB7-D42D3F16C092}" destId="{D3CAFDA3-AFF7-44B4-99D9-52B92910B4A7}" srcOrd="0" destOrd="0" parTransId="{B9C1B2AB-F417-437B-BD2A-B9CE00F1CDBC}" sibTransId="{E2F73D3B-73E5-436C-BD59-1369EC48E422}"/>
    <dgm:cxn modelId="{783FA007-DEEF-4934-91F2-4DAA4E39AE10}" type="presOf" srcId="{03809D3E-2251-4556-A8E9-D616D11311A2}" destId="{79A3BC56-6054-4C96-84A0-367C6917394A}" srcOrd="0" destOrd="0" presId="urn:microsoft.com/office/officeart/2005/8/layout/radial4"/>
    <dgm:cxn modelId="{D9218C86-DF90-4EF0-AD91-98C447C37B59}" srcId="{90BC9B3F-BC36-451B-9EB7-D42D3F16C092}" destId="{63B1A1A4-39DB-4680-9D41-2707F89DE413}" srcOrd="2" destOrd="0" parTransId="{5081BFA8-D090-4B53-8DAA-4DD059F7E6DA}" sibTransId="{BF5556D3-20E6-433A-8226-84224E78798E}"/>
    <dgm:cxn modelId="{C1626F0B-ED40-41C7-8293-CC2797C3EF00}" srcId="{90BC9B3F-BC36-451B-9EB7-D42D3F16C092}" destId="{B7ABA356-0F96-4E50-9884-765043DD6430}" srcOrd="3" destOrd="0" parTransId="{2D2F4085-C0E6-47E3-9ECF-DEF8C5E02FDE}" sibTransId="{E1C77013-4E11-4EAB-884D-33C9116C3094}"/>
    <dgm:cxn modelId="{4B5EBF3D-326E-423E-A805-F9C0EF20D59A}" type="presOf" srcId="{B3675DFE-A137-414B-AC1E-503A118842DD}" destId="{1F2C37D1-91DB-4436-8EAB-09922EC7BCF8}" srcOrd="0" destOrd="0" presId="urn:microsoft.com/office/officeart/2005/8/layout/radial4"/>
    <dgm:cxn modelId="{034F3D94-1FF0-49CC-B406-65AD8FADC65A}" type="presOf" srcId="{71AD4CCE-7060-4ABD-AA2E-A8C2C2E8132B}" destId="{DDC2BAD7-F8B4-4952-8A2D-361545A75D92}" srcOrd="0" destOrd="0" presId="urn:microsoft.com/office/officeart/2005/8/layout/radial4"/>
    <dgm:cxn modelId="{A397AFFB-9B69-4E93-A2ED-AFBC45D1A3CE}" type="presOf" srcId="{8586F3C7-3D9E-4681-B022-D6A86E522A3A}" destId="{F560A388-FAF4-4313-893D-1DD02ACE08D9}" srcOrd="0" destOrd="0" presId="urn:microsoft.com/office/officeart/2005/8/layout/radial4"/>
    <dgm:cxn modelId="{D2BC3C50-6159-4384-8E57-862C05D3C95A}" type="presOf" srcId="{55CE3B02-1228-423F-BBE7-05220462648B}" destId="{5416D46E-9490-4495-9E0F-6F7BE0A2E620}" srcOrd="0" destOrd="0" presId="urn:microsoft.com/office/officeart/2005/8/layout/radial4"/>
    <dgm:cxn modelId="{F51B5D7E-CA5D-40F0-A11D-BE622C95F581}" type="presOf" srcId="{3C1104A4-3E46-4DFB-9170-760207A36DFD}" destId="{B48CD549-C643-4BFF-88B7-6A9610B2FA0D}" srcOrd="0" destOrd="0" presId="urn:microsoft.com/office/officeart/2005/8/layout/radial4"/>
    <dgm:cxn modelId="{8EEE294B-FA99-4FF6-B8BD-CFF9871268C2}" type="presOf" srcId="{28A6E772-6899-476C-A652-1D42BB755B1F}" destId="{8C3D9CE3-FB9F-41E0-9400-39C043168094}" srcOrd="0" destOrd="0" presId="urn:microsoft.com/office/officeart/2005/8/layout/radial4"/>
    <dgm:cxn modelId="{47AB37EA-B631-416B-9653-0E2BDE1D95FE}" type="presOf" srcId="{90BC9B3F-BC36-451B-9EB7-D42D3F16C092}" destId="{ACA5FC03-8B5B-43CA-A8AB-5488648EBD12}" srcOrd="0" destOrd="0" presId="urn:microsoft.com/office/officeart/2005/8/layout/radial4"/>
    <dgm:cxn modelId="{DBE3C40F-6612-4ACB-8534-F118D528B035}" type="presOf" srcId="{55C8CCC1-AF7C-468B-951F-D7FB0315A39C}" destId="{BBA21628-8A70-42CF-B5CD-E2AFCA0A5E8E}" srcOrd="0" destOrd="0" presId="urn:microsoft.com/office/officeart/2005/8/layout/radial4"/>
    <dgm:cxn modelId="{0E44E61B-73CE-4119-83F7-01DCA5DAFB8B}" type="presOf" srcId="{C0F62110-7415-4B83-BBD2-B9E0F135F2EB}" destId="{6F0B120E-F42B-4786-B037-6259B0BDEDD1}" srcOrd="0" destOrd="0" presId="urn:microsoft.com/office/officeart/2005/8/layout/radial4"/>
    <dgm:cxn modelId="{6D380683-5A23-4F61-AA09-675873781F16}" srcId="{D3CAFDA3-AFF7-44B4-99D9-52B92910B4A7}" destId="{03809D3E-2251-4556-A8E9-D616D11311A2}" srcOrd="4" destOrd="0" parTransId="{28A6E772-6899-476C-A652-1D42BB755B1F}" sibTransId="{4339FC2E-82CA-4924-86C6-3D7BF1B54BE6}"/>
    <dgm:cxn modelId="{D27CEA5C-8281-4CC4-9973-FA51F238D8CD}" type="presOf" srcId="{AF55970B-6C59-4E53-B56F-21D19BF7D127}" destId="{F2B3AEE4-1B59-4CFE-8741-D05F17897384}" srcOrd="0" destOrd="0" presId="urn:microsoft.com/office/officeart/2005/8/layout/radial4"/>
    <dgm:cxn modelId="{07531003-ADC9-4DC3-8E66-568E0F8609C6}" srcId="{D3CAFDA3-AFF7-44B4-99D9-52B92910B4A7}" destId="{B3675DFE-A137-414B-AC1E-503A118842DD}" srcOrd="3" destOrd="0" parTransId="{3C1104A4-3E46-4DFB-9170-760207A36DFD}" sibTransId="{780B6038-E166-4429-B521-77B789C775F2}"/>
    <dgm:cxn modelId="{1789D637-47AB-498C-996E-B24BC3C25596}" srcId="{D3CAFDA3-AFF7-44B4-99D9-52B92910B4A7}" destId="{71AD4CCE-7060-4ABD-AA2E-A8C2C2E8132B}" srcOrd="1" destOrd="0" parTransId="{8586F3C7-3D9E-4681-B022-D6A86E522A3A}" sibTransId="{B7EDC3EF-F1E2-4664-8876-67E74F8393D1}"/>
    <dgm:cxn modelId="{C1A3E02B-DEC1-4587-8139-368F71103499}" srcId="{D3CAFDA3-AFF7-44B4-99D9-52B92910B4A7}" destId="{AF55970B-6C59-4E53-B56F-21D19BF7D127}" srcOrd="2" destOrd="0" parTransId="{1069F571-0BD8-415F-9D8A-7DC74FC6E34F}" sibTransId="{B8D5B5F8-B417-4D1D-A0CD-AC37186AD86E}"/>
    <dgm:cxn modelId="{6BB76FA9-8A0B-42A3-8913-898B83EC3C6C}" srcId="{D3CAFDA3-AFF7-44B4-99D9-52B92910B4A7}" destId="{C0F62110-7415-4B83-BBD2-B9E0F135F2EB}" srcOrd="5" destOrd="0" parTransId="{55CE3B02-1228-423F-BBE7-05220462648B}" sibTransId="{69244E3F-6FDA-4C71-B494-182CA0FF5685}"/>
    <dgm:cxn modelId="{CEF5A607-62D8-432A-BC19-172AD4D5A629}" type="presOf" srcId="{D3CAFDA3-AFF7-44B4-99D9-52B92910B4A7}" destId="{60BC6B25-99FF-4652-A672-11A918236C91}" srcOrd="0" destOrd="0" presId="urn:microsoft.com/office/officeart/2005/8/layout/radial4"/>
    <dgm:cxn modelId="{E2072D13-B955-4D81-B286-4FD5FEE8DC53}" srcId="{90BC9B3F-BC36-451B-9EB7-D42D3F16C092}" destId="{AA3D2EF3-E5A3-4F38-8953-6B5FA3435817}" srcOrd="1" destOrd="0" parTransId="{79980A47-CFC1-4480-81D2-115CCD6464B7}" sibTransId="{663D121E-1B62-40CC-B46B-696182AF47B8}"/>
    <dgm:cxn modelId="{7C4C475C-FB79-4051-B646-B042A0DD7F2B}" type="presParOf" srcId="{ACA5FC03-8B5B-43CA-A8AB-5488648EBD12}" destId="{60BC6B25-99FF-4652-A672-11A918236C91}" srcOrd="0" destOrd="0" presId="urn:microsoft.com/office/officeart/2005/8/layout/radial4"/>
    <dgm:cxn modelId="{90FBB02A-C12A-4BC0-B3BF-2E2BAA532648}" type="presParOf" srcId="{ACA5FC03-8B5B-43CA-A8AB-5488648EBD12}" destId="{BBA21628-8A70-42CF-B5CD-E2AFCA0A5E8E}" srcOrd="1" destOrd="0" presId="urn:microsoft.com/office/officeart/2005/8/layout/radial4"/>
    <dgm:cxn modelId="{4F39A99E-30A2-439F-8697-97DC498F7E63}" type="presParOf" srcId="{ACA5FC03-8B5B-43CA-A8AB-5488648EBD12}" destId="{DAEF55CB-9EE5-4BD2-B25A-2CE140040FAD}" srcOrd="2" destOrd="0" presId="urn:microsoft.com/office/officeart/2005/8/layout/radial4"/>
    <dgm:cxn modelId="{510A2A21-AC5B-4184-B861-4D0EC8DB4298}" type="presParOf" srcId="{ACA5FC03-8B5B-43CA-A8AB-5488648EBD12}" destId="{F560A388-FAF4-4313-893D-1DD02ACE08D9}" srcOrd="3" destOrd="0" presId="urn:microsoft.com/office/officeart/2005/8/layout/radial4"/>
    <dgm:cxn modelId="{31D96D05-065E-4BD9-8307-32A1CB16D369}" type="presParOf" srcId="{ACA5FC03-8B5B-43CA-A8AB-5488648EBD12}" destId="{DDC2BAD7-F8B4-4952-8A2D-361545A75D92}" srcOrd="4" destOrd="0" presId="urn:microsoft.com/office/officeart/2005/8/layout/radial4"/>
    <dgm:cxn modelId="{C252D798-687D-4CC2-A1F8-A4392EA35FEB}" type="presParOf" srcId="{ACA5FC03-8B5B-43CA-A8AB-5488648EBD12}" destId="{4CD5C104-C700-43B0-916B-47F65EC51425}" srcOrd="5" destOrd="0" presId="urn:microsoft.com/office/officeart/2005/8/layout/radial4"/>
    <dgm:cxn modelId="{202D1B46-354A-4EF1-8211-3C4DC9DF978D}" type="presParOf" srcId="{ACA5FC03-8B5B-43CA-A8AB-5488648EBD12}" destId="{F2B3AEE4-1B59-4CFE-8741-D05F17897384}" srcOrd="6" destOrd="0" presId="urn:microsoft.com/office/officeart/2005/8/layout/radial4"/>
    <dgm:cxn modelId="{A427AC75-F68F-4807-B207-7D1D49F70BE4}" type="presParOf" srcId="{ACA5FC03-8B5B-43CA-A8AB-5488648EBD12}" destId="{B48CD549-C643-4BFF-88B7-6A9610B2FA0D}" srcOrd="7" destOrd="0" presId="urn:microsoft.com/office/officeart/2005/8/layout/radial4"/>
    <dgm:cxn modelId="{A563ECA9-21FF-47FF-9670-04E8703A86B5}" type="presParOf" srcId="{ACA5FC03-8B5B-43CA-A8AB-5488648EBD12}" destId="{1F2C37D1-91DB-4436-8EAB-09922EC7BCF8}" srcOrd="8" destOrd="0" presId="urn:microsoft.com/office/officeart/2005/8/layout/radial4"/>
    <dgm:cxn modelId="{6A6F3CBB-5855-4943-8EC4-55544FACF26A}" type="presParOf" srcId="{ACA5FC03-8B5B-43CA-A8AB-5488648EBD12}" destId="{8C3D9CE3-FB9F-41E0-9400-39C043168094}" srcOrd="9" destOrd="0" presId="urn:microsoft.com/office/officeart/2005/8/layout/radial4"/>
    <dgm:cxn modelId="{529DBC84-5CE7-4E62-91E3-609C3C7CB8DB}" type="presParOf" srcId="{ACA5FC03-8B5B-43CA-A8AB-5488648EBD12}" destId="{79A3BC56-6054-4C96-84A0-367C6917394A}" srcOrd="10" destOrd="0" presId="urn:microsoft.com/office/officeart/2005/8/layout/radial4"/>
    <dgm:cxn modelId="{95CFCF1F-2B4D-474F-91E9-74E730F1F2CC}" type="presParOf" srcId="{ACA5FC03-8B5B-43CA-A8AB-5488648EBD12}" destId="{5416D46E-9490-4495-9E0F-6F7BE0A2E620}" srcOrd="11" destOrd="0" presId="urn:microsoft.com/office/officeart/2005/8/layout/radial4"/>
    <dgm:cxn modelId="{B208C510-62C2-47DF-B5B7-9291B29D90E1}" type="presParOf" srcId="{ACA5FC03-8B5B-43CA-A8AB-5488648EBD12}" destId="{6F0B120E-F42B-4786-B037-6259B0BDEDD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C6B25-99FF-4652-A672-11A918236C91}">
      <dsp:nvSpPr>
        <dsp:cNvPr id="0" name=""/>
        <dsp:cNvSpPr/>
      </dsp:nvSpPr>
      <dsp:spPr>
        <a:xfrm>
          <a:off x="3581397" y="2787924"/>
          <a:ext cx="1752605" cy="1692249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1С:Бухгалтерия птицефабрики </a:t>
          </a:r>
          <a:endParaRPr lang="ru-RU" sz="1200" b="1" kern="1200" dirty="0"/>
        </a:p>
      </dsp:txBody>
      <dsp:txXfrm>
        <a:off x="3838060" y="3035748"/>
        <a:ext cx="1239279" cy="1196601"/>
      </dsp:txXfrm>
    </dsp:sp>
    <dsp:sp modelId="{BBA21628-8A70-42CF-B5CD-E2AFCA0A5E8E}">
      <dsp:nvSpPr>
        <dsp:cNvPr id="0" name=""/>
        <dsp:cNvSpPr/>
      </dsp:nvSpPr>
      <dsp:spPr>
        <a:xfrm rot="10800000">
          <a:off x="1339447" y="3340606"/>
          <a:ext cx="2118642" cy="586885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EF55CB-9EE5-4BD2-B25A-2CE140040FAD}">
      <dsp:nvSpPr>
        <dsp:cNvPr id="0" name=""/>
        <dsp:cNvSpPr/>
      </dsp:nvSpPr>
      <dsp:spPr>
        <a:xfrm>
          <a:off x="618710" y="3057460"/>
          <a:ext cx="1441473" cy="1153179"/>
        </a:xfrm>
        <a:prstGeom prst="roundRect">
          <a:avLst>
            <a:gd name="adj" fmla="val 10000"/>
          </a:avLst>
        </a:prstGeom>
        <a:solidFill>
          <a:srgbClr val="FFEFD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Инкубация</a:t>
          </a:r>
          <a:endParaRPr lang="ru-RU" sz="900" b="1" kern="1200" dirty="0"/>
        </a:p>
      </dsp:txBody>
      <dsp:txXfrm>
        <a:off x="652485" y="3091235"/>
        <a:ext cx="1373923" cy="1085629"/>
      </dsp:txXfrm>
    </dsp:sp>
    <dsp:sp modelId="{F560A388-FAF4-4313-893D-1DD02ACE08D9}">
      <dsp:nvSpPr>
        <dsp:cNvPr id="0" name=""/>
        <dsp:cNvSpPr/>
      </dsp:nvSpPr>
      <dsp:spPr>
        <a:xfrm rot="12960000">
          <a:off x="1731695" y="2133393"/>
          <a:ext cx="2128837" cy="586885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C2BAD7-F8B4-4952-8A2D-361545A75D92}">
      <dsp:nvSpPr>
        <dsp:cNvPr id="0" name=""/>
        <dsp:cNvSpPr/>
      </dsp:nvSpPr>
      <dsp:spPr>
        <a:xfrm>
          <a:off x="1214243" y="1224597"/>
          <a:ext cx="1441473" cy="1153179"/>
        </a:xfrm>
        <a:prstGeom prst="roundRect">
          <a:avLst>
            <a:gd name="adj" fmla="val 10000"/>
          </a:avLst>
        </a:prstGeom>
        <a:solidFill>
          <a:srgbClr val="FFEFD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Выращивание молодняка</a:t>
          </a:r>
          <a:endParaRPr lang="ru-RU" sz="900" b="1" kern="1200" dirty="0"/>
        </a:p>
      </dsp:txBody>
      <dsp:txXfrm>
        <a:off x="1248018" y="1258372"/>
        <a:ext cx="1373923" cy="1085629"/>
      </dsp:txXfrm>
    </dsp:sp>
    <dsp:sp modelId="{4CD5C104-C700-43B0-916B-47F65EC51425}">
      <dsp:nvSpPr>
        <dsp:cNvPr id="0" name=""/>
        <dsp:cNvSpPr/>
      </dsp:nvSpPr>
      <dsp:spPr>
        <a:xfrm rot="15094710">
          <a:off x="2721960" y="1386139"/>
          <a:ext cx="2169521" cy="586885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B3AEE4-1B59-4CFE-8741-D05F17897384}">
      <dsp:nvSpPr>
        <dsp:cNvPr id="0" name=""/>
        <dsp:cNvSpPr/>
      </dsp:nvSpPr>
      <dsp:spPr>
        <a:xfrm>
          <a:off x="2743193" y="73818"/>
          <a:ext cx="1441473" cy="1153179"/>
        </a:xfrm>
        <a:prstGeom prst="roundRect">
          <a:avLst>
            <a:gd name="adj" fmla="val 10000"/>
          </a:avLst>
        </a:prstGeom>
        <a:solidFill>
          <a:srgbClr val="FFEFD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/>
            <a:t>Регламентированная отчетность, формы АПК</a:t>
          </a:r>
          <a:endParaRPr lang="ru-RU" sz="900" b="1" kern="1200" dirty="0"/>
        </a:p>
      </dsp:txBody>
      <dsp:txXfrm>
        <a:off x="2776968" y="107593"/>
        <a:ext cx="1373923" cy="1085629"/>
      </dsp:txXfrm>
    </dsp:sp>
    <dsp:sp modelId="{B48CD549-C643-4BFF-88B7-6A9610B2FA0D}">
      <dsp:nvSpPr>
        <dsp:cNvPr id="0" name=""/>
        <dsp:cNvSpPr/>
      </dsp:nvSpPr>
      <dsp:spPr>
        <a:xfrm rot="17280000">
          <a:off x="4017657" y="1394773"/>
          <a:ext cx="2144563" cy="586885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2C37D1-91DB-4436-8EAB-09922EC7BCF8}">
      <dsp:nvSpPr>
        <dsp:cNvPr id="0" name=""/>
        <dsp:cNvSpPr/>
      </dsp:nvSpPr>
      <dsp:spPr>
        <a:xfrm>
          <a:off x="4700556" y="91825"/>
          <a:ext cx="1441473" cy="1153179"/>
        </a:xfrm>
        <a:prstGeom prst="roundRect">
          <a:avLst>
            <a:gd name="adj" fmla="val 10000"/>
          </a:avLst>
        </a:prstGeom>
        <a:solidFill>
          <a:srgbClr val="FFEFD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/>
            <a:t>Содержание родительского стада и промышленный сбор яйца</a:t>
          </a:r>
          <a:endParaRPr lang="ru-RU" sz="900" b="1" kern="1200" dirty="0"/>
        </a:p>
      </dsp:txBody>
      <dsp:txXfrm>
        <a:off x="4734331" y="125600"/>
        <a:ext cx="1373923" cy="1085629"/>
      </dsp:txXfrm>
    </dsp:sp>
    <dsp:sp modelId="{8C3D9CE3-FB9F-41E0-9400-39C043168094}">
      <dsp:nvSpPr>
        <dsp:cNvPr id="0" name=""/>
        <dsp:cNvSpPr/>
      </dsp:nvSpPr>
      <dsp:spPr>
        <a:xfrm rot="19440000">
          <a:off x="5054867" y="2133393"/>
          <a:ext cx="2128837" cy="586885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A3BC56-6054-4C96-84A0-367C6917394A}">
      <dsp:nvSpPr>
        <dsp:cNvPr id="0" name=""/>
        <dsp:cNvSpPr/>
      </dsp:nvSpPr>
      <dsp:spPr>
        <a:xfrm>
          <a:off x="6259682" y="1224597"/>
          <a:ext cx="1441473" cy="1153179"/>
        </a:xfrm>
        <a:prstGeom prst="roundRect">
          <a:avLst>
            <a:gd name="adj" fmla="val 10000"/>
          </a:avLst>
        </a:prstGeom>
        <a:solidFill>
          <a:srgbClr val="FFEFD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Мясопереработка</a:t>
          </a:r>
          <a:endParaRPr lang="ru-RU" sz="900" b="1" kern="1200" dirty="0"/>
        </a:p>
      </dsp:txBody>
      <dsp:txXfrm>
        <a:off x="6293457" y="1258372"/>
        <a:ext cx="1373923" cy="1085629"/>
      </dsp:txXfrm>
    </dsp:sp>
    <dsp:sp modelId="{5416D46E-9490-4495-9E0F-6F7BE0A2E620}">
      <dsp:nvSpPr>
        <dsp:cNvPr id="0" name=""/>
        <dsp:cNvSpPr/>
      </dsp:nvSpPr>
      <dsp:spPr>
        <a:xfrm>
          <a:off x="5457310" y="3340606"/>
          <a:ext cx="2118642" cy="586885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0B120E-F42B-4786-B037-6259B0BDEDD1}">
      <dsp:nvSpPr>
        <dsp:cNvPr id="0" name=""/>
        <dsp:cNvSpPr/>
      </dsp:nvSpPr>
      <dsp:spPr>
        <a:xfrm>
          <a:off x="6855215" y="3057460"/>
          <a:ext cx="1441473" cy="115317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Типовой функционал БП</a:t>
          </a:r>
          <a:endParaRPr lang="ru-RU" sz="900" b="1" kern="1200" dirty="0"/>
        </a:p>
      </dsp:txBody>
      <dsp:txXfrm>
        <a:off x="6888990" y="3091235"/>
        <a:ext cx="1373923" cy="1085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1CBA9B-DD6C-4E5C-8C26-397D057B4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05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78418C-E221-4F64-8247-23458766B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38010966-BD3B-4043-B08F-D82E2D95052C}" type="slidenum">
              <a:rPr lang="ru-RU" sz="1200" smtClean="0">
                <a:latin typeface="Arial" charset="0"/>
              </a:rPr>
              <a:pPr eaLnBrk="1" hangingPunct="1"/>
              <a:t>1</a:t>
            </a:fld>
            <a:endParaRPr lang="ru-RU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954D401A-DF77-415A-8090-E3613E1F63BD}" type="slidenum">
              <a:rPr lang="ru-RU" sz="1200" smtClean="0">
                <a:latin typeface="Arial" charset="0"/>
              </a:rPr>
              <a:pPr eaLnBrk="1" hangingPunct="1"/>
              <a:t>2</a:t>
            </a:fld>
            <a:endParaRPr lang="ru-RU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90E8B-A078-4BBC-B8B9-A6D42FB2B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2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74E77-0F34-487E-A4FB-689B2B59D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6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E4BF-215D-4CA5-A675-84A868F54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C036F-18F5-4A84-A4D4-7A42518A6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26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3B232-F237-4E69-A787-99BC52F19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62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113BD-202F-476D-BAB2-73BA0393B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50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24FD8-9925-427E-83C4-7302998A7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39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42DDC-5653-450D-9B71-3DF39E7DF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0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E22D-FFAE-43AE-A620-EE6155109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0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0C008-E07D-4BC9-BF5A-1EA904BC3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CA893-BE2E-4D67-8FA0-C25A8AEA1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3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8BBD3-7D06-4F2B-8CA7-9594725DD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4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D10EF-23A0-4078-9248-0122999A7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0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4CB4-EE99-4A8E-95E3-F8573C7DC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4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3FAA-0B38-423B-9E22-B8939BA1B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35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B7C1AAF-6996-4A7F-BBAE-4CC2074AB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agro1c" TargetMode="External"/><Relationship Id="rId2" Type="http://schemas.openxmlformats.org/officeDocument/2006/relationships/hyperlink" Target="http://vkontakte.ru/agro1c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1cagro" TargetMode="External"/><Relationship Id="rId4" Type="http://schemas.openxmlformats.org/officeDocument/2006/relationships/hyperlink" Target="http://twitter.com/Agro1C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4"/>
          <p:cNvSpPr txBox="1">
            <a:spLocks noChangeArrowheads="1"/>
          </p:cNvSpPr>
          <p:nvPr/>
        </p:nvSpPr>
        <p:spPr bwMode="auto">
          <a:xfrm>
            <a:off x="304800" y="2251075"/>
            <a:ext cx="8610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CC3300"/>
                </a:solidFill>
                <a:latin typeface="Arial Black" pitchFamily="34" charset="0"/>
                <a:cs typeface="Tahoma" pitchFamily="34" charset="0"/>
              </a:rPr>
              <a:t>Особенности производственного учета в птицеводстве с помощью решения  «1С:Бухгалтерия </a:t>
            </a:r>
            <a:r>
              <a:rPr lang="en-US" sz="3200" b="1">
                <a:solidFill>
                  <a:srgbClr val="CC3300"/>
                </a:solidFill>
                <a:latin typeface="Arial Black" pitchFamily="34" charset="0"/>
                <a:cs typeface="Tahoma" pitchFamily="34" charset="0"/>
              </a:rPr>
              <a:t/>
            </a:r>
            <a:br>
              <a:rPr lang="en-US" sz="3200" b="1">
                <a:solidFill>
                  <a:srgbClr val="CC3300"/>
                </a:solidFill>
                <a:latin typeface="Arial Black" pitchFamily="34" charset="0"/>
                <a:cs typeface="Tahoma" pitchFamily="34" charset="0"/>
              </a:rPr>
            </a:br>
            <a:r>
              <a:rPr lang="ru-RU" sz="3200" b="1">
                <a:solidFill>
                  <a:srgbClr val="CC3300"/>
                </a:solidFill>
                <a:latin typeface="Arial Black" pitchFamily="34" charset="0"/>
                <a:cs typeface="Tahoma" pitchFamily="34" charset="0"/>
              </a:rPr>
              <a:t>птицефабрики 8» </a:t>
            </a:r>
          </a:p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CC3300"/>
              </a:solidFill>
              <a:latin typeface="Arial Black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CC3300"/>
                </a:solidFill>
                <a:latin typeface="Arial Black" pitchFamily="34" charset="0"/>
                <a:cs typeface="Tahoma" pitchFamily="34" charset="0"/>
              </a:rPr>
              <a:t>редакция 2.0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59113" y="115888"/>
            <a:ext cx="66246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«1С:БУХГАЛТЕРИЯ   ПТИЦЕФАБРИКИ»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533400" y="1970088"/>
            <a:ext cx="8353425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Ввод начальных сведений по поступлению яйца на склад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Ввод начальных остатков по яйцу, находящемуся на складе или в инкубаторе, осуществляется путем создания документа «Ввод начальных остатков».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собранного с птицы яйца в цехах птицефабрики отражается с помощью документа «Акт сбора яйца».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Для отражения операции по приобретению яйца у стороннего поставщика используется документ «Поступление товаров и услуг».</a:t>
            </a:r>
          </a:p>
          <a:p>
            <a:pPr eaLnBrk="0" hangingPunct="0">
              <a:spcBef>
                <a:spcPct val="50000"/>
              </a:spcBef>
            </a:pPr>
            <a:endParaRPr lang="ru-RU" sz="1400" b="1">
              <a:solidFill>
                <a:srgbClr val="CC3300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 sz="1400" b="1">
              <a:solidFill>
                <a:srgbClr val="CC3300"/>
              </a:solidFill>
            </a:endParaRP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684213" y="1066800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Первоначальное заполнение данных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51500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539750" y="1844675"/>
            <a:ext cx="8353425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77800"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Операции с яйцом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сортировки» предназначен для разделения яйца по категориям путем смены характеристик и/или номенклатуры. В нем возможно указать дальнейшее направление движения яйца, но фактического перемещения при проведении документа не производится.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закладки яйца» позволяет передать яйцо в производство с присвоением ему партии закладки.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выбытия яйца» служит для уменьшения яйца, находящегося на инкубации.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Вывод молодняка отражается с помощью документа «Акт вывода и сортировки молодняка».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CC3300"/>
              </a:solidFill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Основные отраслевые документы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51500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51500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219200"/>
            <a:ext cx="7308850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539750" y="2205038"/>
            <a:ext cx="835342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«Отчет о процессах инкубации» (унифицированная форма СП-29) позволяет получать информацию о движении яйца в разрезе партий закладок, находящихся на инкубации, а также результаты вывода птицы в разрезе партий. Может быть сформирован как по всей птицефабрике, так и с отбором по конкретному подразделению.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«Отчет по операциям с яйцом» предназначен для получения детальной информации об операциях  с яйцом </a:t>
            </a:r>
            <a:endParaRPr lang="en-US" dirty="0">
              <a:latin typeface="Verdana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«Отчет по яйцу (остатки и обороты)» позволяет вывести количественные остатки и обороты по операциям с яйцом.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dirty="0">
              <a:latin typeface="Verdana" pitchFamily="34" charset="0"/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Основные отраслевые отчеты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51500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1052513"/>
            <a:ext cx="8280400" cy="941387"/>
          </a:xfrm>
        </p:spPr>
        <p:txBody>
          <a:bodyPr/>
          <a:lstStyle/>
          <a:p>
            <a:pPr marL="88900" indent="0" algn="ctr">
              <a:buFontTx/>
              <a:buNone/>
            </a:pPr>
            <a:r>
              <a:rPr lang="ru-RU" sz="2800" b="1" smtClean="0">
                <a:solidFill>
                  <a:srgbClr val="C00000"/>
                </a:solidFill>
                <a:latin typeface="Arial Black" pitchFamily="34" charset="0"/>
              </a:rPr>
              <a:t>Учет затрат и расчет себестоимости в инкубатории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9750" y="2492375"/>
            <a:ext cx="8353425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1600">
                <a:latin typeface="Verdana" pitchFamily="34" charset="0"/>
              </a:rPr>
              <a:t>Для процессов инкубации объект калькуляции – суточный молодняк. Выпуск отражается документом «Акт вывода и сортировки молодняка».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1600">
                <a:latin typeface="Verdana" pitchFamily="34" charset="0"/>
              </a:rPr>
              <a:t>Для регистрации объема «незавершенного производства» необходимо перед закрытием месяца ввести документ «Инвентаризация НЗП», указав в нем величину затрат, переносимую на следующий период.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1600">
                <a:latin typeface="Verdana" pitchFamily="34" charset="0"/>
              </a:rPr>
              <a:t>В конфигурации «Бухгалтерия птицефабрики» существует возможность определения себестоимости каждой партии закладки яиц. Распределение затрат по партиям закладки осуществляется с помощью документа «Затраты на производство». Для анализа управленческой себестоимости можно воспользоваться отчетом «Отчет о затратах на инкубацию».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1600">
                <a:latin typeface="Verdana" pitchFamily="34" charset="0"/>
              </a:rPr>
              <a:t>Калькуляция затрат и себестоимость выпущенной продукции в регламентированном учете представлена в справках-расчетах.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160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51500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1052513"/>
            <a:ext cx="8280400" cy="941387"/>
          </a:xfrm>
        </p:spPr>
        <p:txBody>
          <a:bodyPr/>
          <a:lstStyle/>
          <a:p>
            <a:pPr marL="88900" indent="0" algn="ctr">
              <a:buFontTx/>
              <a:buNone/>
            </a:pPr>
            <a:r>
              <a:rPr lang="ru-RU" sz="2800" b="1" smtClean="0">
                <a:solidFill>
                  <a:srgbClr val="C00000"/>
                </a:solidFill>
                <a:latin typeface="Arial Black" pitchFamily="34" charset="0"/>
              </a:rPr>
              <a:t>Отраслевая специфика и особенности учета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362200"/>
            <a:ext cx="83534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sz="1600" dirty="0">
                <a:latin typeface="Verdana" pitchFamily="34" charset="0"/>
              </a:rPr>
              <a:t>Учет птицы ведется по половозрастным группам и кроссам.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ru-RU" sz="16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sz="1600" dirty="0">
                <a:latin typeface="Verdana" pitchFamily="34" charset="0"/>
              </a:rPr>
              <a:t>Учет птицы рекомендуется вести по партиям выращивания для возможности сопоставления партий между собой, отслеживания движения птицы в разрезе партий и возраста птицы.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sz="1600" dirty="0">
                <a:latin typeface="Verdana" pitchFamily="34" charset="0"/>
              </a:rPr>
              <a:t>Партии закладки определяются в момент сортировки или передачи яйца в инкубатор</a:t>
            </a:r>
            <a:r>
              <a:rPr lang="en-US" sz="1600" dirty="0">
                <a:latin typeface="Verdana" pitchFamily="34" charset="0"/>
              </a:rPr>
              <a:t> </a:t>
            </a:r>
            <a:r>
              <a:rPr lang="ru-RU" sz="1600" dirty="0">
                <a:latin typeface="Verdana" pitchFamily="34" charset="0"/>
              </a:rPr>
              <a:t>и затем могут быть изменены.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sz="1600" dirty="0">
                <a:latin typeface="Verdana" pitchFamily="34" charset="0"/>
              </a:rPr>
              <a:t>Объект калькуляции себестоимости на этапе выращивания – привес птицы.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sz="1600" dirty="0">
                <a:latin typeface="Verdana" pitchFamily="34" charset="0"/>
              </a:rPr>
              <a:t>Объект калькуляции себестоимости на этапе содержания родительского или промышленного стада – яйцо, собранное с птицы.</a:t>
            </a:r>
          </a:p>
          <a:p>
            <a:pPr marL="342900" indent="-342900" eaLnBrk="0" hangingPunct="0">
              <a:spcBef>
                <a:spcPct val="50000"/>
              </a:spcBef>
              <a:buFont typeface="+mj-lt"/>
              <a:buAutoNum type="arabicPeriod"/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marL="342900" indent="-342900" eaLnBrk="0" hangingPunct="0">
              <a:spcBef>
                <a:spcPct val="50000"/>
              </a:spcBef>
              <a:buFont typeface="+mj-lt"/>
              <a:buAutoNum type="arabicPeriod"/>
              <a:defRPr/>
            </a:pPr>
            <a:endParaRPr lang="ru-RU" sz="1500" b="1" dirty="0">
              <a:solidFill>
                <a:srgbClr val="CC3300"/>
              </a:solidFill>
            </a:endParaRPr>
          </a:p>
          <a:p>
            <a:pPr marL="342900" indent="-342900" eaLnBrk="0" hangingPunct="0">
              <a:spcBef>
                <a:spcPct val="50000"/>
              </a:spcBef>
              <a:buFont typeface="+mj-lt"/>
              <a:buAutoNum type="arabicPeriod"/>
              <a:defRPr/>
            </a:pPr>
            <a:endParaRPr lang="ru-RU" sz="1200" b="1" dirty="0">
              <a:solidFill>
                <a:srgbClr val="CC3300"/>
              </a:solidFill>
            </a:endParaRPr>
          </a:p>
          <a:p>
            <a:pPr marL="342900" indent="-342900" eaLnBrk="0" hangingPunct="0">
              <a:spcBef>
                <a:spcPct val="50000"/>
              </a:spcBef>
              <a:buFont typeface="+mj-lt"/>
              <a:buAutoNum type="arabicPeriod"/>
              <a:defRPr/>
            </a:pPr>
            <a:endParaRPr lang="ru-RU" sz="12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2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2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2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200" b="1" dirty="0">
              <a:solidFill>
                <a:srgbClr val="CC33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27613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Отраслевая специфика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066800"/>
            <a:ext cx="8893175" cy="4662488"/>
          </a:xfrm>
        </p:spPr>
        <p:txBody>
          <a:bodyPr/>
          <a:lstStyle/>
          <a:p>
            <a:r>
              <a:rPr lang="ru-RU" sz="2400" b="1" smtClean="0">
                <a:latin typeface="Tahoma" pitchFamily="34" charset="0"/>
                <a:cs typeface="Tahoma" pitchFamily="34" charset="0"/>
              </a:rPr>
              <a:t>Выращивание молодняка</a:t>
            </a:r>
          </a:p>
        </p:txBody>
      </p:sp>
      <p:sp>
        <p:nvSpPr>
          <p:cNvPr id="17411" name="TextBox 30"/>
          <p:cNvSpPr txBox="1">
            <a:spLocks noChangeArrowheads="1"/>
          </p:cNvSpPr>
          <p:nvPr/>
        </p:nvSpPr>
        <p:spPr bwMode="auto">
          <a:xfrm>
            <a:off x="228600" y="5830888"/>
            <a:ext cx="876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ru-RU">
                <a:latin typeface="Verdana" pitchFamily="34" charset="0"/>
                <a:cs typeface="Tahoma" pitchFamily="34" charset="0"/>
              </a:rPr>
              <a:t>«1С:Бухгалтерия птицефабрики 8» позволяет отразить все типовые операции по выращиванию птицы.</a:t>
            </a:r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3505200" y="2971800"/>
            <a:ext cx="2286000" cy="1295400"/>
          </a:xfrm>
          <a:prstGeom prst="flowChartAlternateProcess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7413" name="Группа 58"/>
          <p:cNvGrpSpPr>
            <a:grpSpLocks/>
          </p:cNvGrpSpPr>
          <p:nvPr/>
        </p:nvGrpSpPr>
        <p:grpSpPr bwMode="auto">
          <a:xfrm>
            <a:off x="304800" y="1600200"/>
            <a:ext cx="4114800" cy="1219200"/>
            <a:chOff x="381000" y="1600200"/>
            <a:chExt cx="4114800" cy="1219200"/>
          </a:xfrm>
        </p:grpSpPr>
        <p:grpSp>
          <p:nvGrpSpPr>
            <p:cNvPr id="17462" name="Группа 42"/>
            <p:cNvGrpSpPr>
              <a:grpSpLocks/>
            </p:cNvGrpSpPr>
            <p:nvPr/>
          </p:nvGrpSpPr>
          <p:grpSpPr bwMode="auto">
            <a:xfrm>
              <a:off x="2667000" y="1752600"/>
              <a:ext cx="1676400" cy="914400"/>
              <a:chOff x="7391400" y="4191000"/>
              <a:chExt cx="1676400" cy="914400"/>
            </a:xfrm>
          </p:grpSpPr>
          <p:sp>
            <p:nvSpPr>
              <p:cNvPr id="37" name="Блок-схема: документ 36"/>
              <p:cNvSpPr/>
              <p:nvPr/>
            </p:nvSpPr>
            <p:spPr>
              <a:xfrm>
                <a:off x="7391400" y="4191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40" name="Блок-схема: документ 39"/>
              <p:cNvSpPr/>
              <p:nvPr/>
            </p:nvSpPr>
            <p:spPr>
              <a:xfrm>
                <a:off x="7467600" y="4267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41" name="Блок-схема: документ 40"/>
              <p:cNvSpPr/>
              <p:nvPr/>
            </p:nvSpPr>
            <p:spPr>
              <a:xfrm>
                <a:off x="7543800" y="43434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Поступление товаров и услуг</a:t>
                </a:r>
                <a:endParaRPr lang="ru-RU" sz="1400" dirty="0"/>
              </a:p>
            </p:txBody>
          </p:sp>
        </p:grpSp>
        <p:sp>
          <p:nvSpPr>
            <p:cNvPr id="52" name="Блок-схема: альтернативный процесс 51"/>
            <p:cNvSpPr/>
            <p:nvPr/>
          </p:nvSpPr>
          <p:spPr>
            <a:xfrm>
              <a:off x="381000" y="1600200"/>
              <a:ext cx="4114800" cy="12192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464" name="TextBox 55"/>
            <p:cNvSpPr txBox="1">
              <a:spLocks noChangeArrowheads="1"/>
            </p:cNvSpPr>
            <p:nvPr/>
          </p:nvSpPr>
          <p:spPr bwMode="auto">
            <a:xfrm>
              <a:off x="457200" y="1905000"/>
              <a:ext cx="1524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Приобретение птицы, услуги</a:t>
              </a:r>
            </a:p>
          </p:txBody>
        </p:sp>
      </p:grpSp>
      <p:grpSp>
        <p:nvGrpSpPr>
          <p:cNvPr id="17414" name="Группа 59"/>
          <p:cNvGrpSpPr>
            <a:grpSpLocks/>
          </p:cNvGrpSpPr>
          <p:nvPr/>
        </p:nvGrpSpPr>
        <p:grpSpPr bwMode="auto">
          <a:xfrm>
            <a:off x="4572000" y="1600200"/>
            <a:ext cx="4419600" cy="1219200"/>
            <a:chOff x="-304800" y="1600200"/>
            <a:chExt cx="4419600" cy="1219200"/>
          </a:xfrm>
        </p:grpSpPr>
        <p:grpSp>
          <p:nvGrpSpPr>
            <p:cNvPr id="17456" name="Группа 42"/>
            <p:cNvGrpSpPr>
              <a:grpSpLocks/>
            </p:cNvGrpSpPr>
            <p:nvPr/>
          </p:nvGrpSpPr>
          <p:grpSpPr bwMode="auto">
            <a:xfrm>
              <a:off x="2362200" y="1752600"/>
              <a:ext cx="1676400" cy="914400"/>
              <a:chOff x="7086600" y="4191000"/>
              <a:chExt cx="1676400" cy="914400"/>
            </a:xfrm>
          </p:grpSpPr>
          <p:sp>
            <p:nvSpPr>
              <p:cNvPr id="71" name="Блок-схема: документ 70"/>
              <p:cNvSpPr/>
              <p:nvPr/>
            </p:nvSpPr>
            <p:spPr>
              <a:xfrm>
                <a:off x="7086600" y="4191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73" name="Блок-схема: документ 72"/>
              <p:cNvSpPr/>
              <p:nvPr/>
            </p:nvSpPr>
            <p:spPr>
              <a:xfrm>
                <a:off x="7162800" y="4267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75" name="Блок-схема: документ 74"/>
              <p:cNvSpPr/>
              <p:nvPr/>
            </p:nvSpPr>
            <p:spPr>
              <a:xfrm>
                <a:off x="7239000" y="43434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Акт взвешивания</a:t>
                </a:r>
                <a:endParaRPr lang="ru-RU" sz="1400" dirty="0"/>
              </a:p>
            </p:txBody>
          </p:sp>
        </p:grpSp>
        <p:sp>
          <p:nvSpPr>
            <p:cNvPr id="65" name="Блок-схема: альтернативный процесс 64"/>
            <p:cNvSpPr/>
            <p:nvPr/>
          </p:nvSpPr>
          <p:spPr>
            <a:xfrm>
              <a:off x="-304800" y="1600200"/>
              <a:ext cx="4419600" cy="12192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458" name="TextBox 68"/>
            <p:cNvSpPr txBox="1">
              <a:spLocks noChangeArrowheads="1"/>
            </p:cNvSpPr>
            <p:nvPr/>
          </p:nvSpPr>
          <p:spPr bwMode="auto">
            <a:xfrm>
              <a:off x="-228600" y="1828800"/>
              <a:ext cx="15240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Отражение привеса птицы</a:t>
              </a:r>
            </a:p>
          </p:txBody>
        </p:sp>
      </p:grpSp>
      <p:grpSp>
        <p:nvGrpSpPr>
          <p:cNvPr id="17415" name="Группа 79"/>
          <p:cNvGrpSpPr>
            <a:grpSpLocks/>
          </p:cNvGrpSpPr>
          <p:nvPr/>
        </p:nvGrpSpPr>
        <p:grpSpPr bwMode="auto">
          <a:xfrm>
            <a:off x="3657600" y="3352800"/>
            <a:ext cx="1905000" cy="762000"/>
            <a:chOff x="3505200" y="3200400"/>
            <a:chExt cx="2989005" cy="762000"/>
          </a:xfrm>
        </p:grpSpPr>
        <p:sp>
          <p:nvSpPr>
            <p:cNvPr id="44" name="Блок-схема: альтернативный процесс 43"/>
            <p:cNvSpPr/>
            <p:nvPr/>
          </p:nvSpPr>
          <p:spPr>
            <a:xfrm>
              <a:off x="3505200" y="3200400"/>
              <a:ext cx="2837065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78" name="Блок-схема: альтернативный процесс 77"/>
            <p:cNvSpPr/>
            <p:nvPr/>
          </p:nvSpPr>
          <p:spPr>
            <a:xfrm>
              <a:off x="3582417" y="3276600"/>
              <a:ext cx="283457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79" name="Блок-схема: альтернативный процесс 78"/>
            <p:cNvSpPr/>
            <p:nvPr/>
          </p:nvSpPr>
          <p:spPr>
            <a:xfrm>
              <a:off x="3657142" y="3352800"/>
              <a:ext cx="283706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</p:grpSp>
      <p:grpSp>
        <p:nvGrpSpPr>
          <p:cNvPr id="17416" name="Группа 80"/>
          <p:cNvGrpSpPr>
            <a:grpSpLocks/>
          </p:cNvGrpSpPr>
          <p:nvPr/>
        </p:nvGrpSpPr>
        <p:grpSpPr bwMode="auto">
          <a:xfrm>
            <a:off x="304800" y="4495800"/>
            <a:ext cx="8610600" cy="1219200"/>
            <a:chOff x="-4495800" y="1600200"/>
            <a:chExt cx="8610600" cy="1219200"/>
          </a:xfrm>
        </p:grpSpPr>
        <p:grpSp>
          <p:nvGrpSpPr>
            <p:cNvPr id="17447" name="Группа 42"/>
            <p:cNvGrpSpPr>
              <a:grpSpLocks/>
            </p:cNvGrpSpPr>
            <p:nvPr/>
          </p:nvGrpSpPr>
          <p:grpSpPr bwMode="auto">
            <a:xfrm>
              <a:off x="76200" y="1752600"/>
              <a:ext cx="1676400" cy="914400"/>
              <a:chOff x="4800600" y="4191000"/>
              <a:chExt cx="1676400" cy="914400"/>
            </a:xfrm>
          </p:grpSpPr>
          <p:sp>
            <p:nvSpPr>
              <p:cNvPr id="85" name="Блок-схема: документ 84"/>
              <p:cNvSpPr/>
              <p:nvPr/>
            </p:nvSpPr>
            <p:spPr>
              <a:xfrm>
                <a:off x="4800600" y="4191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86" name="Блок-схема: документ 85"/>
              <p:cNvSpPr/>
              <p:nvPr/>
            </p:nvSpPr>
            <p:spPr>
              <a:xfrm>
                <a:off x="4876800" y="4267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87" name="Блок-схема: документ 86"/>
              <p:cNvSpPr/>
              <p:nvPr/>
            </p:nvSpPr>
            <p:spPr>
              <a:xfrm>
                <a:off x="4953000" y="43434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Акт выбытия птицы</a:t>
                </a:r>
                <a:endParaRPr lang="ru-RU" sz="1400" dirty="0"/>
              </a:p>
            </p:txBody>
          </p:sp>
        </p:grpSp>
        <p:sp>
          <p:nvSpPr>
            <p:cNvPr id="83" name="Блок-схема: альтернативный процесс 82"/>
            <p:cNvSpPr/>
            <p:nvPr/>
          </p:nvSpPr>
          <p:spPr>
            <a:xfrm>
              <a:off x="-4495800" y="1600200"/>
              <a:ext cx="8610600" cy="12192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449" name="TextBox 83"/>
            <p:cNvSpPr txBox="1">
              <a:spLocks noChangeArrowheads="1"/>
            </p:cNvSpPr>
            <p:nvPr/>
          </p:nvSpPr>
          <p:spPr bwMode="auto">
            <a:xfrm>
              <a:off x="-4343400" y="1600200"/>
              <a:ext cx="2590800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Отражение выбытия птицы по причинам падежа, забоя, перевода в другую группу или подразделение</a:t>
              </a:r>
            </a:p>
          </p:txBody>
        </p:sp>
      </p:grpSp>
      <p:grpSp>
        <p:nvGrpSpPr>
          <p:cNvPr id="17417" name="Группа 90"/>
          <p:cNvGrpSpPr>
            <a:grpSpLocks/>
          </p:cNvGrpSpPr>
          <p:nvPr/>
        </p:nvGrpSpPr>
        <p:grpSpPr bwMode="auto">
          <a:xfrm>
            <a:off x="3048000" y="4648200"/>
            <a:ext cx="1676400" cy="914400"/>
            <a:chOff x="3352800" y="4648200"/>
            <a:chExt cx="1676400" cy="914400"/>
          </a:xfrm>
        </p:grpSpPr>
        <p:sp>
          <p:nvSpPr>
            <p:cNvPr id="88" name="Блок-схема: документ 87"/>
            <p:cNvSpPr/>
            <p:nvPr/>
          </p:nvSpPr>
          <p:spPr>
            <a:xfrm>
              <a:off x="3352800" y="4648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89" name="Блок-схема: документ 88"/>
            <p:cNvSpPr/>
            <p:nvPr/>
          </p:nvSpPr>
          <p:spPr>
            <a:xfrm>
              <a:off x="3429000" y="4724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90" name="Блок-схема: документ 89"/>
            <p:cNvSpPr/>
            <p:nvPr/>
          </p:nvSpPr>
          <p:spPr>
            <a:xfrm>
              <a:off x="3505200" y="48006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перевода</a:t>
              </a:r>
              <a:endParaRPr lang="ru-RU" sz="1400" dirty="0"/>
            </a:p>
          </p:txBody>
        </p:sp>
      </p:grpSp>
      <p:grpSp>
        <p:nvGrpSpPr>
          <p:cNvPr id="17418" name="Группа 91"/>
          <p:cNvGrpSpPr>
            <a:grpSpLocks/>
          </p:cNvGrpSpPr>
          <p:nvPr/>
        </p:nvGrpSpPr>
        <p:grpSpPr bwMode="auto">
          <a:xfrm>
            <a:off x="304800" y="2971800"/>
            <a:ext cx="3048000" cy="1295400"/>
            <a:chOff x="381000" y="1524000"/>
            <a:chExt cx="3048000" cy="1295400"/>
          </a:xfrm>
        </p:grpSpPr>
        <p:grpSp>
          <p:nvGrpSpPr>
            <p:cNvPr id="17438" name="Группа 42"/>
            <p:cNvGrpSpPr>
              <a:grpSpLocks/>
            </p:cNvGrpSpPr>
            <p:nvPr/>
          </p:nvGrpSpPr>
          <p:grpSpPr bwMode="auto">
            <a:xfrm>
              <a:off x="1676400" y="1752600"/>
              <a:ext cx="1676400" cy="914400"/>
              <a:chOff x="6400800" y="4191000"/>
              <a:chExt cx="1676400" cy="914400"/>
            </a:xfrm>
          </p:grpSpPr>
          <p:sp>
            <p:nvSpPr>
              <p:cNvPr id="96" name="Блок-схема: документ 95"/>
              <p:cNvSpPr/>
              <p:nvPr/>
            </p:nvSpPr>
            <p:spPr>
              <a:xfrm>
                <a:off x="6400800" y="4191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97" name="Блок-схема: документ 96"/>
              <p:cNvSpPr/>
              <p:nvPr/>
            </p:nvSpPr>
            <p:spPr>
              <a:xfrm>
                <a:off x="6477000" y="4267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98" name="Блок-схема: документ 97"/>
              <p:cNvSpPr/>
              <p:nvPr/>
            </p:nvSpPr>
            <p:spPr>
              <a:xfrm>
                <a:off x="6553200" y="43434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Акт вывода и сортировки молодняка</a:t>
                </a:r>
                <a:endParaRPr lang="ru-RU" sz="1400" dirty="0"/>
              </a:p>
            </p:txBody>
          </p:sp>
        </p:grpSp>
        <p:sp>
          <p:nvSpPr>
            <p:cNvPr id="94" name="Блок-схема: альтернативный процесс 93"/>
            <p:cNvSpPr/>
            <p:nvPr/>
          </p:nvSpPr>
          <p:spPr>
            <a:xfrm>
              <a:off x="381000" y="1524000"/>
              <a:ext cx="3048000" cy="12954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440" name="TextBox 94"/>
            <p:cNvSpPr txBox="1">
              <a:spLocks noChangeArrowheads="1"/>
            </p:cNvSpPr>
            <p:nvPr/>
          </p:nvSpPr>
          <p:spPr bwMode="auto">
            <a:xfrm>
              <a:off x="381000" y="1752600"/>
              <a:ext cx="12954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Передача цыплят из инкубатора</a:t>
              </a:r>
            </a:p>
          </p:txBody>
        </p:sp>
      </p:grpSp>
      <p:grpSp>
        <p:nvGrpSpPr>
          <p:cNvPr id="17419" name="Группа 98"/>
          <p:cNvGrpSpPr>
            <a:grpSpLocks/>
          </p:cNvGrpSpPr>
          <p:nvPr/>
        </p:nvGrpSpPr>
        <p:grpSpPr bwMode="auto">
          <a:xfrm>
            <a:off x="5943600" y="2971800"/>
            <a:ext cx="3048000" cy="1295400"/>
            <a:chOff x="381000" y="1524000"/>
            <a:chExt cx="3048000" cy="1295400"/>
          </a:xfrm>
        </p:grpSpPr>
        <p:grpSp>
          <p:nvGrpSpPr>
            <p:cNvPr id="17432" name="Группа 42"/>
            <p:cNvGrpSpPr>
              <a:grpSpLocks/>
            </p:cNvGrpSpPr>
            <p:nvPr/>
          </p:nvGrpSpPr>
          <p:grpSpPr bwMode="auto">
            <a:xfrm>
              <a:off x="1676400" y="1752600"/>
              <a:ext cx="1676400" cy="914400"/>
              <a:chOff x="6400800" y="4191000"/>
              <a:chExt cx="1676400" cy="914400"/>
            </a:xfrm>
          </p:grpSpPr>
          <p:sp>
            <p:nvSpPr>
              <p:cNvPr id="103" name="Блок-схема: документ 102"/>
              <p:cNvSpPr/>
              <p:nvPr/>
            </p:nvSpPr>
            <p:spPr>
              <a:xfrm>
                <a:off x="6400800" y="4191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104" name="Блок-схема: документ 103"/>
              <p:cNvSpPr/>
              <p:nvPr/>
            </p:nvSpPr>
            <p:spPr>
              <a:xfrm>
                <a:off x="6477000" y="4267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105" name="Блок-схема: документ 104"/>
              <p:cNvSpPr/>
              <p:nvPr/>
            </p:nvSpPr>
            <p:spPr>
              <a:xfrm>
                <a:off x="6553200" y="43434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Требование-накладная</a:t>
                </a:r>
                <a:endParaRPr lang="ru-RU" sz="1400" dirty="0"/>
              </a:p>
            </p:txBody>
          </p:sp>
        </p:grpSp>
        <p:sp>
          <p:nvSpPr>
            <p:cNvPr id="101" name="Блок-схема: альтернативный процесс 100"/>
            <p:cNvSpPr/>
            <p:nvPr/>
          </p:nvSpPr>
          <p:spPr>
            <a:xfrm>
              <a:off x="381000" y="1524000"/>
              <a:ext cx="3048000" cy="12954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434" name="TextBox 101"/>
            <p:cNvSpPr txBox="1">
              <a:spLocks noChangeArrowheads="1"/>
            </p:cNvSpPr>
            <p:nvPr/>
          </p:nvSpPr>
          <p:spPr bwMode="auto">
            <a:xfrm>
              <a:off x="381000" y="1752600"/>
              <a:ext cx="12954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Передача кормов и прочих затрат</a:t>
              </a:r>
            </a:p>
          </p:txBody>
        </p:sp>
      </p:grpSp>
      <p:cxnSp>
        <p:nvCxnSpPr>
          <p:cNvPr id="115" name="Прямая со стрелкой 114"/>
          <p:cNvCxnSpPr/>
          <p:nvPr/>
        </p:nvCxnSpPr>
        <p:spPr>
          <a:xfrm rot="5400000">
            <a:off x="3503613" y="3048000"/>
            <a:ext cx="458788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5400000">
            <a:off x="5105401" y="3048000"/>
            <a:ext cx="457200" cy="31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276600" y="36576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rot="10800000">
            <a:off x="5562600" y="36576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rot="5400000">
            <a:off x="3772694" y="4382294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rot="5400000">
            <a:off x="4991894" y="4380706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>
            <a:off x="6553200" y="5103813"/>
            <a:ext cx="381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27" name="Группа 140"/>
          <p:cNvGrpSpPr>
            <a:grpSpLocks/>
          </p:cNvGrpSpPr>
          <p:nvPr/>
        </p:nvGrpSpPr>
        <p:grpSpPr bwMode="auto">
          <a:xfrm>
            <a:off x="6934200" y="4724400"/>
            <a:ext cx="1905000" cy="762000"/>
            <a:chOff x="3505200" y="3200400"/>
            <a:chExt cx="2989005" cy="762000"/>
          </a:xfrm>
        </p:grpSpPr>
        <p:sp>
          <p:nvSpPr>
            <p:cNvPr id="142" name="Блок-схема: альтернативный процесс 141"/>
            <p:cNvSpPr/>
            <p:nvPr/>
          </p:nvSpPr>
          <p:spPr>
            <a:xfrm>
              <a:off x="3505200" y="3200400"/>
              <a:ext cx="2837065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143" name="Блок-схема: альтернативный процесс 142"/>
            <p:cNvSpPr/>
            <p:nvPr/>
          </p:nvSpPr>
          <p:spPr>
            <a:xfrm>
              <a:off x="3582417" y="3276600"/>
              <a:ext cx="283457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144" name="Блок-схема: альтернативный процесс 143"/>
            <p:cNvSpPr/>
            <p:nvPr/>
          </p:nvSpPr>
          <p:spPr>
            <a:xfrm>
              <a:off x="3657142" y="3352800"/>
              <a:ext cx="283706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Цеха забоя и переработки</a:t>
              </a:r>
            </a:p>
          </p:txBody>
        </p:sp>
      </p:grpSp>
      <p:sp>
        <p:nvSpPr>
          <p:cNvPr id="61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1052513"/>
            <a:ext cx="8280400" cy="941387"/>
          </a:xfrm>
        </p:spPr>
        <p:txBody>
          <a:bodyPr/>
          <a:lstStyle/>
          <a:p>
            <a:pPr marL="88900" indent="0" algn="ctr">
              <a:buFontTx/>
              <a:buNone/>
            </a:pPr>
            <a:r>
              <a:rPr lang="ru-RU" sz="2800" b="1" smtClean="0">
                <a:solidFill>
                  <a:srgbClr val="C00000"/>
                </a:solidFill>
                <a:latin typeface="Arial Black" pitchFamily="34" charset="0"/>
              </a:rPr>
              <a:t>Необходимые данные для начала работы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9750" y="2667000"/>
            <a:ext cx="83534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Учетная политика организаций (бухгалтерский и налоговый учет);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Справочники «Номенклатура» и «Характеристики номенклатуры»;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Справочники «Склады (места хранения)» и «Подразделения организаций»;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Начальные остатки по птице.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CC33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23850" y="1752600"/>
            <a:ext cx="8569325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Справочники «Номенклатура» и «Характеристики номенклатуры» 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ru-RU" b="1" dirty="0">
              <a:latin typeface="Tahoma" pitchFamily="34" charset="0"/>
            </a:endParaRPr>
          </a:p>
          <a:p>
            <a:pPr marL="265113" indent="-265113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1400" dirty="0">
                <a:latin typeface="Verdana" pitchFamily="34" charset="0"/>
              </a:rPr>
              <a:t>Для птицы на закладке </a:t>
            </a:r>
          </a:p>
          <a:p>
            <a:pPr marL="265113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«Птицеводство» в справочнике </a:t>
            </a:r>
          </a:p>
          <a:p>
            <a:pPr marL="265113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«Номенклатура» обязательно должен </a:t>
            </a:r>
          </a:p>
          <a:p>
            <a:pPr marL="265113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быть заполнен реквизит «Вид </a:t>
            </a:r>
          </a:p>
          <a:p>
            <a:pPr marL="265113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номенклатуры» предопределенным </a:t>
            </a:r>
          </a:p>
          <a:p>
            <a:pPr marL="265113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значением «Птица». Это необходимо </a:t>
            </a:r>
          </a:p>
          <a:p>
            <a:pPr marL="265113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для отображения данных по птице в </a:t>
            </a:r>
          </a:p>
          <a:p>
            <a:pPr marL="265113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отраслевых отчетах и автоматического </a:t>
            </a:r>
          </a:p>
          <a:p>
            <a:pPr marL="265113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заполнения многих документов.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/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/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Первоначальное заполнение данных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2492375"/>
            <a:ext cx="443071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79388" y="1752600"/>
            <a:ext cx="8713787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Справочники «Номенклатура» и «Характеристики номенклатуры» 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ru-RU" b="1" dirty="0">
              <a:latin typeface="Tahoma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1400" dirty="0">
                <a:latin typeface="Verdana" pitchFamily="34" charset="0"/>
              </a:rPr>
              <a:t>Для учета птицы по полу и/или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возрастным группам можно использовать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характеристики. При создании новой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характеристики  необходимо заполнять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реквизит «Группа птицы», который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обеспечивает группировку данных в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отраслевых отчетах (например, СП-51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«Отчет о движении скота и птицы на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ферме».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endParaRPr lang="ru-RU" sz="1650" dirty="0">
              <a:latin typeface="Verdana" pitchFamily="34" charset="0"/>
            </a:endParaRP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/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/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Первоначальное заполнение данных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38" y="2420938"/>
            <a:ext cx="4495800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609600" y="1106488"/>
            <a:ext cx="8153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ru-RU">
                <a:latin typeface="Verdana" pitchFamily="34" charset="0"/>
                <a:cs typeface="Tahoma" pitchFamily="34" charset="0"/>
              </a:rPr>
              <a:t>Решения для автоматизаций предприятий различного уровня отрасли птицеводства представлены линейкой совместных решений фирм «1С» и «1С-Рарус».</a:t>
            </a:r>
          </a:p>
        </p:txBody>
      </p:sp>
      <p:pic>
        <p:nvPicPr>
          <p:cNvPr id="3075" name="Picture 5" descr="C:\Program Files\QIP\Users\239943990\RcvdFiles\171935_Сережа Шеронов\Сережа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60575"/>
            <a:ext cx="5892800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59413" y="115888"/>
            <a:ext cx="480060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Птицеводство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95288" y="1752600"/>
            <a:ext cx="8497887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Справочники «Номенклатура» и «Характеристики номенклатуры» 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ru-RU" b="1" dirty="0">
              <a:latin typeface="Tahoma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1400" dirty="0">
                <a:latin typeface="Verdana" pitchFamily="34" charset="0"/>
              </a:rPr>
              <a:t>Учет птицы может вестись по 2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единицам измерения параллельно.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Нужно помнить, что базовая единица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измерения используется при расчете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себестоимости и стоимости списания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птицы. Для птицы, находящейся на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выращивании, именно весовая единица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измерения является базовой.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/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/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Первоначальное заполнение данных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486025"/>
            <a:ext cx="4405313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533400" y="1970088"/>
            <a:ext cx="8353425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Ввод начальных сведений по поступлению птицы на выращивание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Ввод начальных остатков по птице, находящейся на выращивании, осуществляется путем создания документа «Ввод начальных остатков».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Поступление птицы из собственного инкубатория производится путем заполнения документа «Акт вывода и сортировки молодняка».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Для отражения операции по приобретению птицы у стороннего поставщика используется документ «Поступление товаров и услуг».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CC3300"/>
              </a:solidFill>
            </a:endParaRP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684213" y="1066800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Первоначальное заполнение данных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539750" y="1981200"/>
            <a:ext cx="83534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77800"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Операции с птицей на выращивании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взвешивания» предназначен для регистрации привеса птицы.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перевода» позволяет перевести птицу из одной половозрастной группы в другую и/или сменить ее местонахождение (перевести из птичника в птичник).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выбытия птицы» служит для отражения выбытия птицы в результате падежа, планового, санитарного убоя или по другим причинам, кроме реализации.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Реализация птицы осуществляется при проведении документа «Реализация товаров и услуг».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CC3300"/>
              </a:solidFill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Основные отраслевые документы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96975"/>
            <a:ext cx="728027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04800" y="1844675"/>
            <a:ext cx="88392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«Отчет о движении скота и птицы на ферме» (унифицированная форма СП-51)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«Отчет по выращиванию птицы»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«Карточка учета движения молодняка»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«Отчет по операциям с птицей»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«Расчет определения прироста живой массы птицы» (унифицированная форма СП-44)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«План-фактный учет прироста кроссов»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«План-фактный учет затрат на корм»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«Ведомость учета расхода кормов (СП-20)»</a:t>
            </a: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719138" y="1052513"/>
            <a:ext cx="82804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Основные отраслевые отчеты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59338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Выращивание молодняка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066800"/>
            <a:ext cx="8893175" cy="5486400"/>
          </a:xfrm>
        </p:spPr>
        <p:txBody>
          <a:bodyPr/>
          <a:lstStyle/>
          <a:p>
            <a:r>
              <a:rPr lang="ru-RU" sz="2400" b="1" smtClean="0">
                <a:latin typeface="Tahoma" pitchFamily="34" charset="0"/>
                <a:cs typeface="Tahoma" pitchFamily="34" charset="0"/>
              </a:rPr>
              <a:t>Содержание материнского и промышленного стада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3213" y="227013"/>
            <a:ext cx="611505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Содержание материнского и промышленного стада</a:t>
            </a:r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3505200" y="2971800"/>
            <a:ext cx="2286000" cy="1295400"/>
          </a:xfrm>
          <a:prstGeom prst="flowChartAlternateProcess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9" name="Группа 58"/>
          <p:cNvGrpSpPr>
            <a:grpSpLocks/>
          </p:cNvGrpSpPr>
          <p:nvPr/>
        </p:nvGrpSpPr>
        <p:grpSpPr bwMode="auto">
          <a:xfrm>
            <a:off x="304800" y="1600200"/>
            <a:ext cx="4114800" cy="1219200"/>
            <a:chOff x="381000" y="1600200"/>
            <a:chExt cx="4114800" cy="1219200"/>
          </a:xfrm>
        </p:grpSpPr>
        <p:grpSp>
          <p:nvGrpSpPr>
            <p:cNvPr id="26691" name="Группа 42"/>
            <p:cNvGrpSpPr>
              <a:grpSpLocks/>
            </p:cNvGrpSpPr>
            <p:nvPr/>
          </p:nvGrpSpPr>
          <p:grpSpPr bwMode="auto">
            <a:xfrm>
              <a:off x="2667000" y="1752600"/>
              <a:ext cx="1676400" cy="914400"/>
              <a:chOff x="7391400" y="4191000"/>
              <a:chExt cx="1676400" cy="914400"/>
            </a:xfrm>
          </p:grpSpPr>
          <p:sp>
            <p:nvSpPr>
              <p:cNvPr id="37" name="Блок-схема: документ 36"/>
              <p:cNvSpPr/>
              <p:nvPr/>
            </p:nvSpPr>
            <p:spPr>
              <a:xfrm>
                <a:off x="7391400" y="4191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40" name="Блок-схема: документ 39"/>
              <p:cNvSpPr/>
              <p:nvPr/>
            </p:nvSpPr>
            <p:spPr>
              <a:xfrm>
                <a:off x="7467600" y="4267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41" name="Блок-схема: документ 40"/>
              <p:cNvSpPr/>
              <p:nvPr/>
            </p:nvSpPr>
            <p:spPr>
              <a:xfrm>
                <a:off x="7543800" y="43434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Акт перевода</a:t>
                </a:r>
                <a:endParaRPr lang="ru-RU" sz="1400" dirty="0"/>
              </a:p>
            </p:txBody>
          </p:sp>
        </p:grpSp>
        <p:sp>
          <p:nvSpPr>
            <p:cNvPr id="52" name="Блок-схема: альтернативный процесс 51"/>
            <p:cNvSpPr/>
            <p:nvPr/>
          </p:nvSpPr>
          <p:spPr>
            <a:xfrm>
              <a:off x="381000" y="1600200"/>
              <a:ext cx="4114800" cy="12192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693" name="TextBox 55"/>
            <p:cNvSpPr txBox="1">
              <a:spLocks noChangeArrowheads="1"/>
            </p:cNvSpPr>
            <p:nvPr/>
          </p:nvSpPr>
          <p:spPr bwMode="auto">
            <a:xfrm>
              <a:off x="457200" y="1676400"/>
              <a:ext cx="15240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Перевод во взрослое стадо молодняка</a:t>
              </a:r>
            </a:p>
          </p:txBody>
        </p:sp>
      </p:grpSp>
      <p:grpSp>
        <p:nvGrpSpPr>
          <p:cNvPr id="26630" name="Группа 79"/>
          <p:cNvGrpSpPr>
            <a:grpSpLocks/>
          </p:cNvGrpSpPr>
          <p:nvPr/>
        </p:nvGrpSpPr>
        <p:grpSpPr bwMode="auto">
          <a:xfrm>
            <a:off x="3657600" y="3352800"/>
            <a:ext cx="1905000" cy="762000"/>
            <a:chOff x="3505200" y="3200400"/>
            <a:chExt cx="2989005" cy="762000"/>
          </a:xfrm>
        </p:grpSpPr>
        <p:sp>
          <p:nvSpPr>
            <p:cNvPr id="44" name="Блок-схема: альтернативный процесс 43"/>
            <p:cNvSpPr/>
            <p:nvPr/>
          </p:nvSpPr>
          <p:spPr>
            <a:xfrm>
              <a:off x="3505200" y="3200400"/>
              <a:ext cx="2837065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78" name="Блок-схема: альтернативный процесс 77"/>
            <p:cNvSpPr/>
            <p:nvPr/>
          </p:nvSpPr>
          <p:spPr>
            <a:xfrm>
              <a:off x="3582417" y="3276600"/>
              <a:ext cx="283457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79" name="Блок-схема: альтернативный процесс 78"/>
            <p:cNvSpPr/>
            <p:nvPr/>
          </p:nvSpPr>
          <p:spPr>
            <a:xfrm>
              <a:off x="3657142" y="3352800"/>
              <a:ext cx="283706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</p:grpSp>
      <p:grpSp>
        <p:nvGrpSpPr>
          <p:cNvPr id="26631" name="Группа 80"/>
          <p:cNvGrpSpPr>
            <a:grpSpLocks/>
          </p:cNvGrpSpPr>
          <p:nvPr/>
        </p:nvGrpSpPr>
        <p:grpSpPr bwMode="auto">
          <a:xfrm>
            <a:off x="304800" y="4495800"/>
            <a:ext cx="8610600" cy="1981200"/>
            <a:chOff x="-4495800" y="1600200"/>
            <a:chExt cx="8610600" cy="1981200"/>
          </a:xfrm>
        </p:grpSpPr>
        <p:grpSp>
          <p:nvGrpSpPr>
            <p:cNvPr id="26683" name="Группа 42"/>
            <p:cNvGrpSpPr>
              <a:grpSpLocks/>
            </p:cNvGrpSpPr>
            <p:nvPr/>
          </p:nvGrpSpPr>
          <p:grpSpPr bwMode="auto">
            <a:xfrm>
              <a:off x="-2362200" y="2057400"/>
              <a:ext cx="1676400" cy="914400"/>
              <a:chOff x="2362200" y="4495800"/>
              <a:chExt cx="1676400" cy="914400"/>
            </a:xfrm>
          </p:grpSpPr>
          <p:sp>
            <p:nvSpPr>
              <p:cNvPr id="85" name="Блок-схема: документ 84"/>
              <p:cNvSpPr/>
              <p:nvPr/>
            </p:nvSpPr>
            <p:spPr>
              <a:xfrm>
                <a:off x="2362200" y="44958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86" name="Блок-схема: документ 85"/>
              <p:cNvSpPr/>
              <p:nvPr/>
            </p:nvSpPr>
            <p:spPr>
              <a:xfrm>
                <a:off x="2438400" y="4572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87" name="Блок-схема: документ 86"/>
              <p:cNvSpPr/>
              <p:nvPr/>
            </p:nvSpPr>
            <p:spPr>
              <a:xfrm>
                <a:off x="2514600" y="4648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Акт сортировки</a:t>
                </a:r>
                <a:endParaRPr lang="ru-RU" sz="1400" dirty="0"/>
              </a:p>
            </p:txBody>
          </p:sp>
        </p:grpSp>
        <p:sp>
          <p:nvSpPr>
            <p:cNvPr id="83" name="Блок-схема: альтернативный процесс 82"/>
            <p:cNvSpPr/>
            <p:nvPr/>
          </p:nvSpPr>
          <p:spPr>
            <a:xfrm>
              <a:off x="-4495800" y="1600200"/>
              <a:ext cx="8610600" cy="19812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26632" name="Группа 90"/>
          <p:cNvGrpSpPr>
            <a:grpSpLocks/>
          </p:cNvGrpSpPr>
          <p:nvPr/>
        </p:nvGrpSpPr>
        <p:grpSpPr bwMode="auto">
          <a:xfrm>
            <a:off x="4419600" y="4572000"/>
            <a:ext cx="1676400" cy="914400"/>
            <a:chOff x="3352800" y="4648200"/>
            <a:chExt cx="1676400" cy="914400"/>
          </a:xfrm>
        </p:grpSpPr>
        <p:sp>
          <p:nvSpPr>
            <p:cNvPr id="88" name="Блок-схема: документ 87"/>
            <p:cNvSpPr/>
            <p:nvPr/>
          </p:nvSpPr>
          <p:spPr>
            <a:xfrm>
              <a:off x="3352800" y="4648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89" name="Блок-схема: документ 88"/>
            <p:cNvSpPr/>
            <p:nvPr/>
          </p:nvSpPr>
          <p:spPr>
            <a:xfrm>
              <a:off x="3429000" y="4724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90" name="Блок-схема: документ 89"/>
            <p:cNvSpPr/>
            <p:nvPr/>
          </p:nvSpPr>
          <p:spPr>
            <a:xfrm>
              <a:off x="3505200" y="48006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выбытия яйца</a:t>
              </a:r>
              <a:endParaRPr lang="ru-RU" sz="1400" dirty="0"/>
            </a:p>
          </p:txBody>
        </p:sp>
      </p:grpSp>
      <p:grpSp>
        <p:nvGrpSpPr>
          <p:cNvPr id="26633" name="Группа 91"/>
          <p:cNvGrpSpPr>
            <a:grpSpLocks/>
          </p:cNvGrpSpPr>
          <p:nvPr/>
        </p:nvGrpSpPr>
        <p:grpSpPr bwMode="auto">
          <a:xfrm>
            <a:off x="228600" y="2895600"/>
            <a:ext cx="3124200" cy="1384300"/>
            <a:chOff x="304800" y="1447800"/>
            <a:chExt cx="3124200" cy="1384995"/>
          </a:xfrm>
        </p:grpSpPr>
        <p:grpSp>
          <p:nvGrpSpPr>
            <p:cNvPr id="26674" name="Группа 42"/>
            <p:cNvGrpSpPr>
              <a:grpSpLocks/>
            </p:cNvGrpSpPr>
            <p:nvPr/>
          </p:nvGrpSpPr>
          <p:grpSpPr bwMode="auto">
            <a:xfrm>
              <a:off x="1676400" y="1752600"/>
              <a:ext cx="1676400" cy="914400"/>
              <a:chOff x="6400800" y="4191000"/>
              <a:chExt cx="1676400" cy="914400"/>
            </a:xfrm>
          </p:grpSpPr>
          <p:sp>
            <p:nvSpPr>
              <p:cNvPr id="96" name="Блок-схема: документ 95"/>
              <p:cNvSpPr/>
              <p:nvPr/>
            </p:nvSpPr>
            <p:spPr>
              <a:xfrm>
                <a:off x="6400800" y="4191153"/>
                <a:ext cx="1524000" cy="762383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97" name="Блок-схема: документ 96"/>
              <p:cNvSpPr/>
              <p:nvPr/>
            </p:nvSpPr>
            <p:spPr>
              <a:xfrm>
                <a:off x="6477000" y="4267391"/>
                <a:ext cx="1524000" cy="762383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98" name="Блок-схема: документ 97"/>
              <p:cNvSpPr/>
              <p:nvPr/>
            </p:nvSpPr>
            <p:spPr>
              <a:xfrm>
                <a:off x="6553200" y="4343630"/>
                <a:ext cx="1524000" cy="762383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Акт выбытия птицы</a:t>
                </a:r>
                <a:endParaRPr lang="ru-RU" sz="1400" dirty="0"/>
              </a:p>
            </p:txBody>
          </p:sp>
        </p:grpSp>
        <p:sp>
          <p:nvSpPr>
            <p:cNvPr id="94" name="Блок-схема: альтернативный процесс 93"/>
            <p:cNvSpPr/>
            <p:nvPr/>
          </p:nvSpPr>
          <p:spPr>
            <a:xfrm>
              <a:off x="381000" y="1524038"/>
              <a:ext cx="3048000" cy="129605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676" name="TextBox 94"/>
            <p:cNvSpPr txBox="1">
              <a:spLocks noChangeArrowheads="1"/>
            </p:cNvSpPr>
            <p:nvPr/>
          </p:nvSpPr>
          <p:spPr bwMode="auto">
            <a:xfrm>
              <a:off x="304800" y="1447800"/>
              <a:ext cx="1447800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Отражение выбытия птицы по причинам падежа, забоя,</a:t>
              </a:r>
            </a:p>
          </p:txBody>
        </p:sp>
      </p:grpSp>
      <p:grpSp>
        <p:nvGrpSpPr>
          <p:cNvPr id="26634" name="Группа 98"/>
          <p:cNvGrpSpPr>
            <a:grpSpLocks/>
          </p:cNvGrpSpPr>
          <p:nvPr/>
        </p:nvGrpSpPr>
        <p:grpSpPr bwMode="auto">
          <a:xfrm>
            <a:off x="5943600" y="2971800"/>
            <a:ext cx="3048000" cy="1295400"/>
            <a:chOff x="381000" y="1524000"/>
            <a:chExt cx="3048000" cy="1295400"/>
          </a:xfrm>
        </p:grpSpPr>
        <p:grpSp>
          <p:nvGrpSpPr>
            <p:cNvPr id="26668" name="Группа 42"/>
            <p:cNvGrpSpPr>
              <a:grpSpLocks/>
            </p:cNvGrpSpPr>
            <p:nvPr/>
          </p:nvGrpSpPr>
          <p:grpSpPr bwMode="auto">
            <a:xfrm>
              <a:off x="1676400" y="1752600"/>
              <a:ext cx="1676400" cy="914400"/>
              <a:chOff x="6400800" y="4191000"/>
              <a:chExt cx="1676400" cy="914400"/>
            </a:xfrm>
          </p:grpSpPr>
          <p:sp>
            <p:nvSpPr>
              <p:cNvPr id="103" name="Блок-схема: документ 102"/>
              <p:cNvSpPr/>
              <p:nvPr/>
            </p:nvSpPr>
            <p:spPr>
              <a:xfrm>
                <a:off x="6400800" y="4191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104" name="Блок-схема: документ 103"/>
              <p:cNvSpPr/>
              <p:nvPr/>
            </p:nvSpPr>
            <p:spPr>
              <a:xfrm>
                <a:off x="6477000" y="4267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105" name="Блок-схема: документ 104"/>
              <p:cNvSpPr/>
              <p:nvPr/>
            </p:nvSpPr>
            <p:spPr>
              <a:xfrm>
                <a:off x="6553200" y="43434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Требование-накладная</a:t>
                </a:r>
                <a:endParaRPr lang="ru-RU" sz="1400" dirty="0"/>
              </a:p>
            </p:txBody>
          </p:sp>
        </p:grpSp>
        <p:sp>
          <p:nvSpPr>
            <p:cNvPr id="101" name="Блок-схема: альтернативный процесс 100"/>
            <p:cNvSpPr/>
            <p:nvPr/>
          </p:nvSpPr>
          <p:spPr>
            <a:xfrm>
              <a:off x="381000" y="1524000"/>
              <a:ext cx="3048000" cy="12954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670" name="TextBox 101"/>
            <p:cNvSpPr txBox="1">
              <a:spLocks noChangeArrowheads="1"/>
            </p:cNvSpPr>
            <p:nvPr/>
          </p:nvSpPr>
          <p:spPr bwMode="auto">
            <a:xfrm>
              <a:off x="381000" y="1752600"/>
              <a:ext cx="12954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Передача кормов и прочих затрат</a:t>
              </a:r>
            </a:p>
          </p:txBody>
        </p:sp>
      </p:grpSp>
      <p:cxnSp>
        <p:nvCxnSpPr>
          <p:cNvPr id="115" name="Прямая со стрелкой 114"/>
          <p:cNvCxnSpPr/>
          <p:nvPr/>
        </p:nvCxnSpPr>
        <p:spPr>
          <a:xfrm rot="5400000">
            <a:off x="3503613" y="3048000"/>
            <a:ext cx="458788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16200000" flipV="1">
            <a:off x="5105401" y="3048000"/>
            <a:ext cx="457200" cy="31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H="1">
            <a:off x="3276600" y="36576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rot="10800000">
            <a:off x="5562600" y="36576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39" name="Группа 140"/>
          <p:cNvGrpSpPr>
            <a:grpSpLocks/>
          </p:cNvGrpSpPr>
          <p:nvPr/>
        </p:nvGrpSpPr>
        <p:grpSpPr bwMode="auto">
          <a:xfrm>
            <a:off x="6781800" y="5562600"/>
            <a:ext cx="1905000" cy="762000"/>
            <a:chOff x="3505200" y="3200400"/>
            <a:chExt cx="2989005" cy="762000"/>
          </a:xfrm>
        </p:grpSpPr>
        <p:sp>
          <p:nvSpPr>
            <p:cNvPr id="142" name="Блок-схема: альтернативный процесс 141"/>
            <p:cNvSpPr/>
            <p:nvPr/>
          </p:nvSpPr>
          <p:spPr>
            <a:xfrm>
              <a:off x="3505200" y="3200400"/>
              <a:ext cx="2837065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143" name="Блок-схема: альтернативный процесс 142"/>
            <p:cNvSpPr/>
            <p:nvPr/>
          </p:nvSpPr>
          <p:spPr>
            <a:xfrm>
              <a:off x="3582417" y="3276600"/>
              <a:ext cx="283457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144" name="Блок-схема: альтернативный процесс 143"/>
            <p:cNvSpPr/>
            <p:nvPr/>
          </p:nvSpPr>
          <p:spPr>
            <a:xfrm>
              <a:off x="3657142" y="3352800"/>
              <a:ext cx="283706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 err="1">
                  <a:solidFill>
                    <a:schemeClr val="tx1"/>
                  </a:solidFill>
                </a:rPr>
                <a:t>Яйцесклад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640" name="Группа 58"/>
          <p:cNvGrpSpPr>
            <a:grpSpLocks/>
          </p:cNvGrpSpPr>
          <p:nvPr/>
        </p:nvGrpSpPr>
        <p:grpSpPr bwMode="auto">
          <a:xfrm>
            <a:off x="4876800" y="1600200"/>
            <a:ext cx="4114800" cy="1219200"/>
            <a:chOff x="381000" y="1600200"/>
            <a:chExt cx="4114800" cy="1219200"/>
          </a:xfrm>
        </p:grpSpPr>
        <p:grpSp>
          <p:nvGrpSpPr>
            <p:cNvPr id="26659" name="Группа 42"/>
            <p:cNvGrpSpPr>
              <a:grpSpLocks/>
            </p:cNvGrpSpPr>
            <p:nvPr/>
          </p:nvGrpSpPr>
          <p:grpSpPr bwMode="auto">
            <a:xfrm>
              <a:off x="2667000" y="1752600"/>
              <a:ext cx="1676400" cy="914400"/>
              <a:chOff x="7391400" y="4191000"/>
              <a:chExt cx="1676400" cy="914400"/>
            </a:xfrm>
          </p:grpSpPr>
          <p:sp>
            <p:nvSpPr>
              <p:cNvPr id="64" name="Блок-схема: документ 63"/>
              <p:cNvSpPr/>
              <p:nvPr/>
            </p:nvSpPr>
            <p:spPr>
              <a:xfrm>
                <a:off x="7391400" y="41910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66" name="Блок-схема: документ 65"/>
              <p:cNvSpPr/>
              <p:nvPr/>
            </p:nvSpPr>
            <p:spPr>
              <a:xfrm>
                <a:off x="7467600" y="42672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67" name="Блок-схема: документ 66"/>
              <p:cNvSpPr/>
              <p:nvPr/>
            </p:nvSpPr>
            <p:spPr>
              <a:xfrm>
                <a:off x="7543800" y="4343400"/>
                <a:ext cx="1524000" cy="762000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Акт перевода</a:t>
                </a:r>
                <a:endParaRPr lang="ru-RU" sz="1400" dirty="0"/>
              </a:p>
            </p:txBody>
          </p:sp>
        </p:grpSp>
        <p:sp>
          <p:nvSpPr>
            <p:cNvPr id="62" name="Блок-схема: альтернативный процесс 61"/>
            <p:cNvSpPr/>
            <p:nvPr/>
          </p:nvSpPr>
          <p:spPr>
            <a:xfrm>
              <a:off x="381000" y="1600200"/>
              <a:ext cx="4114800" cy="12192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661" name="TextBox 62"/>
            <p:cNvSpPr txBox="1">
              <a:spLocks noChangeArrowheads="1"/>
            </p:cNvSpPr>
            <p:nvPr/>
          </p:nvSpPr>
          <p:spPr bwMode="auto">
            <a:xfrm>
              <a:off x="457200" y="1676373"/>
              <a:ext cx="1905000" cy="942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Перевод птицы в другие подразделения и группы</a:t>
              </a:r>
            </a:p>
          </p:txBody>
        </p:sp>
      </p:grpSp>
      <p:grpSp>
        <p:nvGrpSpPr>
          <p:cNvPr id="26641" name="Группа 90"/>
          <p:cNvGrpSpPr>
            <a:grpSpLocks/>
          </p:cNvGrpSpPr>
          <p:nvPr/>
        </p:nvGrpSpPr>
        <p:grpSpPr bwMode="auto">
          <a:xfrm>
            <a:off x="381000" y="4953000"/>
            <a:ext cx="1676400" cy="914400"/>
            <a:chOff x="3352800" y="4648200"/>
            <a:chExt cx="1676400" cy="914400"/>
          </a:xfrm>
        </p:grpSpPr>
        <p:sp>
          <p:nvSpPr>
            <p:cNvPr id="70" name="Блок-схема: документ 69"/>
            <p:cNvSpPr/>
            <p:nvPr/>
          </p:nvSpPr>
          <p:spPr>
            <a:xfrm>
              <a:off x="3352800" y="4648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72" name="Блок-схема: документ 71"/>
            <p:cNvSpPr/>
            <p:nvPr/>
          </p:nvSpPr>
          <p:spPr>
            <a:xfrm>
              <a:off x="3429000" y="4724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74" name="Блок-схема: документ 73"/>
            <p:cNvSpPr/>
            <p:nvPr/>
          </p:nvSpPr>
          <p:spPr>
            <a:xfrm>
              <a:off x="3505200" y="48006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сбора</a:t>
              </a:r>
              <a:endParaRPr lang="ru-RU" sz="1400" dirty="0"/>
            </a:p>
          </p:txBody>
        </p:sp>
      </p:grpSp>
      <p:grpSp>
        <p:nvGrpSpPr>
          <p:cNvPr id="26642" name="Группа 90"/>
          <p:cNvGrpSpPr>
            <a:grpSpLocks/>
          </p:cNvGrpSpPr>
          <p:nvPr/>
        </p:nvGrpSpPr>
        <p:grpSpPr bwMode="auto">
          <a:xfrm>
            <a:off x="4419600" y="5562600"/>
            <a:ext cx="1676400" cy="914400"/>
            <a:chOff x="3352800" y="4648200"/>
            <a:chExt cx="1676400" cy="914400"/>
          </a:xfrm>
        </p:grpSpPr>
        <p:sp>
          <p:nvSpPr>
            <p:cNvPr id="77" name="Блок-схема: документ 76"/>
            <p:cNvSpPr/>
            <p:nvPr/>
          </p:nvSpPr>
          <p:spPr>
            <a:xfrm>
              <a:off x="3352800" y="4648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80" name="Блок-схема: документ 79"/>
            <p:cNvSpPr/>
            <p:nvPr/>
          </p:nvSpPr>
          <p:spPr>
            <a:xfrm>
              <a:off x="3429000" y="4724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81" name="Блок-схема: документ 80"/>
            <p:cNvSpPr/>
            <p:nvPr/>
          </p:nvSpPr>
          <p:spPr>
            <a:xfrm>
              <a:off x="3505200" y="48006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</p:grpSp>
      <p:grpSp>
        <p:nvGrpSpPr>
          <p:cNvPr id="26643" name="Группа 140"/>
          <p:cNvGrpSpPr>
            <a:grpSpLocks/>
          </p:cNvGrpSpPr>
          <p:nvPr/>
        </p:nvGrpSpPr>
        <p:grpSpPr bwMode="auto">
          <a:xfrm>
            <a:off x="6781800" y="4648200"/>
            <a:ext cx="1905000" cy="762000"/>
            <a:chOff x="3505200" y="3200400"/>
            <a:chExt cx="2989005" cy="762000"/>
          </a:xfrm>
        </p:grpSpPr>
        <p:sp>
          <p:nvSpPr>
            <p:cNvPr id="91" name="Блок-схема: альтернативный процесс 90"/>
            <p:cNvSpPr/>
            <p:nvPr/>
          </p:nvSpPr>
          <p:spPr>
            <a:xfrm>
              <a:off x="3505200" y="3200400"/>
              <a:ext cx="2837065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92" name="Блок-схема: альтернативный процесс 91"/>
            <p:cNvSpPr/>
            <p:nvPr/>
          </p:nvSpPr>
          <p:spPr>
            <a:xfrm>
              <a:off x="3582417" y="3276600"/>
              <a:ext cx="283457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93" name="Блок-схема: альтернативный процесс 92"/>
            <p:cNvSpPr/>
            <p:nvPr/>
          </p:nvSpPr>
          <p:spPr>
            <a:xfrm>
              <a:off x="3657142" y="3352800"/>
              <a:ext cx="283706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Цеха переработки</a:t>
              </a:r>
            </a:p>
          </p:txBody>
        </p:sp>
      </p:grpSp>
      <p:cxnSp>
        <p:nvCxnSpPr>
          <p:cNvPr id="100" name="Прямая со стрелкой 99"/>
          <p:cNvCxnSpPr>
            <a:stCxn id="74" idx="3"/>
          </p:cNvCxnSpPr>
          <p:nvPr/>
        </p:nvCxnSpPr>
        <p:spPr>
          <a:xfrm>
            <a:off x="2057400" y="54864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6172200" y="5029200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6172200" y="5943600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endCxn id="88" idx="1"/>
          </p:cNvCxnSpPr>
          <p:nvPr/>
        </p:nvCxnSpPr>
        <p:spPr>
          <a:xfrm rot="5400000" flipH="1" flipV="1">
            <a:off x="4038600" y="5029200"/>
            <a:ext cx="4572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endCxn id="77" idx="1"/>
          </p:cNvCxnSpPr>
          <p:nvPr/>
        </p:nvCxnSpPr>
        <p:spPr>
          <a:xfrm rot="16200000" flipH="1">
            <a:off x="4000500" y="5524500"/>
            <a:ext cx="5334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9" name="TextBox 113"/>
          <p:cNvSpPr txBox="1">
            <a:spLocks noChangeArrowheads="1"/>
          </p:cNvSpPr>
          <p:nvPr/>
        </p:nvSpPr>
        <p:spPr bwMode="auto">
          <a:xfrm>
            <a:off x="533400" y="4572000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 eaLnBrk="1" hangingPunct="1"/>
            <a:r>
              <a:rPr lang="ru-RU" sz="1400" b="1">
                <a:latin typeface="Arial" charset="0"/>
                <a:cs typeface="Tahoma" pitchFamily="34" charset="0"/>
              </a:rPr>
              <a:t>Сбор яйца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539750" y="1557338"/>
            <a:ext cx="83534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77800"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Операции с птицей на выращивании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</a:t>
            </a:r>
            <a:r>
              <a:rPr lang="ru-RU" dirty="0">
                <a:latin typeface="Verdana" pitchFamily="34" charset="0"/>
              </a:rPr>
              <a:t>«Акт перевода» позволяет перевести птицу из одной половозрастной группы в другую и/или сменить ее местонахождение (перевести из птичника в птичник).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«Акт сбора яйца» предназначен для отражения факта сбора яйца и оприходования его на склад.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сортировки яйца» предназначен для разделения яйца по категориям путем смены характеристик и/или номенклатуры. В нем возможно указать дальнейшее направление движения яйца, но фактического перемещения при проведении документа не производится.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выбытия яйца» служит для отражения факта выбытия яйца.</a:t>
            </a:r>
          </a:p>
          <a:p>
            <a:pPr eaLnBrk="0" hangingPunct="0">
              <a:spcBef>
                <a:spcPct val="50000"/>
              </a:spcBef>
              <a:defRPr/>
            </a:pPr>
            <a:endParaRPr lang="ru-RU" dirty="0">
              <a:latin typeface="Verdana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ru-RU" dirty="0">
              <a:latin typeface="Verdana" pitchFamily="34" charset="0"/>
            </a:endParaRP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CC3300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Основные отраслевые документы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43213" y="227013"/>
            <a:ext cx="6115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Содержание материнского и промышленного стада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43213" y="227013"/>
            <a:ext cx="6115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Содержание материнского и промышленного стада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6975"/>
            <a:ext cx="7985125" cy="520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04800" y="2205038"/>
            <a:ext cx="88392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«Отчет по яйцескладу»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Отчеты «Отчет по операциям с яйцом»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«Карточка учета движения взрослой птицы»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«Ведомость учета расхода кормов (СП-20)»</a:t>
            </a:r>
          </a:p>
        </p:txBody>
      </p:sp>
      <p:sp>
        <p:nvSpPr>
          <p:cNvPr id="29699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Основные отраслевые отчеты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43213" y="227013"/>
            <a:ext cx="6115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Содержание материнского и промышленного стада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8" name="Прямая со стрелкой 187"/>
          <p:cNvCxnSpPr/>
          <p:nvPr/>
        </p:nvCxnSpPr>
        <p:spPr>
          <a:xfrm>
            <a:off x="6248400" y="38862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066800"/>
            <a:ext cx="8893175" cy="5486400"/>
          </a:xfrm>
        </p:spPr>
        <p:txBody>
          <a:bodyPr/>
          <a:lstStyle/>
          <a:p>
            <a:r>
              <a:rPr lang="ru-RU" sz="2400" b="1" smtClean="0">
                <a:latin typeface="Tahoma" pitchFamily="34" charset="0"/>
                <a:cs typeface="Tahoma" pitchFamily="34" charset="0"/>
              </a:rPr>
              <a:t>Мясопереработка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43513" y="260350"/>
            <a:ext cx="480060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Мясопереработка</a:t>
            </a:r>
          </a:p>
        </p:txBody>
      </p:sp>
      <p:grpSp>
        <p:nvGrpSpPr>
          <p:cNvPr id="30725" name="Группа 140"/>
          <p:cNvGrpSpPr>
            <a:grpSpLocks/>
          </p:cNvGrpSpPr>
          <p:nvPr/>
        </p:nvGrpSpPr>
        <p:grpSpPr bwMode="auto">
          <a:xfrm>
            <a:off x="1447800" y="1905000"/>
            <a:ext cx="1905000" cy="762000"/>
            <a:chOff x="3505200" y="3200400"/>
            <a:chExt cx="2989005" cy="762000"/>
          </a:xfrm>
        </p:grpSpPr>
        <p:sp>
          <p:nvSpPr>
            <p:cNvPr id="91" name="Блок-схема: альтернативный процесс 90"/>
            <p:cNvSpPr/>
            <p:nvPr/>
          </p:nvSpPr>
          <p:spPr>
            <a:xfrm>
              <a:off x="3505200" y="3200400"/>
              <a:ext cx="2837065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92" name="Блок-схема: альтернативный процесс 91"/>
            <p:cNvSpPr/>
            <p:nvPr/>
          </p:nvSpPr>
          <p:spPr>
            <a:xfrm>
              <a:off x="3582417" y="3276600"/>
              <a:ext cx="283457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93" name="Блок-схема: альтернативный процесс 92"/>
            <p:cNvSpPr/>
            <p:nvPr/>
          </p:nvSpPr>
          <p:spPr>
            <a:xfrm>
              <a:off x="3657142" y="3352800"/>
              <a:ext cx="2837063" cy="6096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Цеха забоя</a:t>
              </a:r>
            </a:p>
          </p:txBody>
        </p:sp>
      </p:grpSp>
      <p:grpSp>
        <p:nvGrpSpPr>
          <p:cNvPr id="30726" name="Группа 75"/>
          <p:cNvGrpSpPr>
            <a:grpSpLocks/>
          </p:cNvGrpSpPr>
          <p:nvPr/>
        </p:nvGrpSpPr>
        <p:grpSpPr bwMode="auto">
          <a:xfrm>
            <a:off x="4343400" y="3200400"/>
            <a:ext cx="2286000" cy="1295400"/>
            <a:chOff x="304800" y="3048000"/>
            <a:chExt cx="2286000" cy="1295400"/>
          </a:xfrm>
        </p:grpSpPr>
        <p:sp>
          <p:nvSpPr>
            <p:cNvPr id="82" name="Блок-схема: альтернативный процесс 81"/>
            <p:cNvSpPr/>
            <p:nvPr/>
          </p:nvSpPr>
          <p:spPr>
            <a:xfrm>
              <a:off x="304800" y="3048000"/>
              <a:ext cx="2286000" cy="12954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0769" name="Группа 79"/>
            <p:cNvGrpSpPr>
              <a:grpSpLocks/>
            </p:cNvGrpSpPr>
            <p:nvPr/>
          </p:nvGrpSpPr>
          <p:grpSpPr bwMode="auto">
            <a:xfrm>
              <a:off x="457200" y="3352800"/>
              <a:ext cx="1905000" cy="762000"/>
              <a:chOff x="3505200" y="3200400"/>
              <a:chExt cx="2989005" cy="762000"/>
            </a:xfrm>
          </p:grpSpPr>
          <p:sp>
            <p:nvSpPr>
              <p:cNvPr id="95" name="Блок-схема: альтернативный процесс 94"/>
              <p:cNvSpPr/>
              <p:nvPr/>
            </p:nvSpPr>
            <p:spPr>
              <a:xfrm>
                <a:off x="3505200" y="3200400"/>
                <a:ext cx="2837065" cy="609600"/>
              </a:xfrm>
              <a:prstGeom prst="flowChartAlternateProcess">
                <a:avLst/>
              </a:prstGeom>
              <a:solidFill>
                <a:srgbClr val="8FC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Птичник</a:t>
                </a:r>
              </a:p>
            </p:txBody>
          </p:sp>
          <p:sp>
            <p:nvSpPr>
              <p:cNvPr id="99" name="Блок-схема: альтернативный процесс 98"/>
              <p:cNvSpPr/>
              <p:nvPr/>
            </p:nvSpPr>
            <p:spPr>
              <a:xfrm>
                <a:off x="3582417" y="3276600"/>
                <a:ext cx="2834573" cy="609600"/>
              </a:xfrm>
              <a:prstGeom prst="flowChartAlternateProcess">
                <a:avLst/>
              </a:prstGeom>
              <a:solidFill>
                <a:srgbClr val="8FC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Птичник</a:t>
                </a:r>
              </a:p>
            </p:txBody>
          </p:sp>
          <p:sp>
            <p:nvSpPr>
              <p:cNvPr id="102" name="Блок-схема: альтернативный процесс 101"/>
              <p:cNvSpPr/>
              <p:nvPr/>
            </p:nvSpPr>
            <p:spPr>
              <a:xfrm>
                <a:off x="3657142" y="3352800"/>
                <a:ext cx="2837063" cy="609600"/>
              </a:xfrm>
              <a:prstGeom prst="flowChartAlternateProcess">
                <a:avLst/>
              </a:prstGeom>
              <a:solidFill>
                <a:srgbClr val="8FC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Склад-холодильник</a:t>
                </a:r>
              </a:p>
            </p:txBody>
          </p:sp>
        </p:grpSp>
      </p:grpSp>
      <p:grpSp>
        <p:nvGrpSpPr>
          <p:cNvPr id="30727" name="Группа 42"/>
          <p:cNvGrpSpPr>
            <a:grpSpLocks/>
          </p:cNvGrpSpPr>
          <p:nvPr/>
        </p:nvGrpSpPr>
        <p:grpSpPr bwMode="auto">
          <a:xfrm>
            <a:off x="7086600" y="3429000"/>
            <a:ext cx="1676400" cy="914400"/>
            <a:chOff x="6400800" y="4191000"/>
            <a:chExt cx="1676400" cy="914400"/>
          </a:xfrm>
        </p:grpSpPr>
        <p:sp>
          <p:nvSpPr>
            <p:cNvPr id="137" name="Блок-схема: документ 136"/>
            <p:cNvSpPr/>
            <p:nvPr/>
          </p:nvSpPr>
          <p:spPr>
            <a:xfrm>
              <a:off x="6400800" y="41910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138" name="Блок-схема: документ 137"/>
            <p:cNvSpPr/>
            <p:nvPr/>
          </p:nvSpPr>
          <p:spPr>
            <a:xfrm>
              <a:off x="6477000" y="4267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139" name="Блок-схема: документ 138"/>
            <p:cNvSpPr/>
            <p:nvPr/>
          </p:nvSpPr>
          <p:spPr>
            <a:xfrm>
              <a:off x="6553200" y="4343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Реализация товаров и услуг</a:t>
              </a:r>
              <a:endParaRPr lang="ru-RU" sz="1400" dirty="0"/>
            </a:p>
          </p:txBody>
        </p:sp>
      </p:grpSp>
      <p:grpSp>
        <p:nvGrpSpPr>
          <p:cNvPr id="30728" name="Группа 42"/>
          <p:cNvGrpSpPr>
            <a:grpSpLocks/>
          </p:cNvGrpSpPr>
          <p:nvPr/>
        </p:nvGrpSpPr>
        <p:grpSpPr bwMode="auto">
          <a:xfrm>
            <a:off x="5257800" y="4953000"/>
            <a:ext cx="1676400" cy="914400"/>
            <a:chOff x="6400800" y="4191000"/>
            <a:chExt cx="1676400" cy="914400"/>
          </a:xfrm>
        </p:grpSpPr>
        <p:sp>
          <p:nvSpPr>
            <p:cNvPr id="133" name="Блок-схема: документ 132"/>
            <p:cNvSpPr/>
            <p:nvPr/>
          </p:nvSpPr>
          <p:spPr>
            <a:xfrm>
              <a:off x="6400800" y="41910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134" name="Блок-схема: документ 133"/>
            <p:cNvSpPr/>
            <p:nvPr/>
          </p:nvSpPr>
          <p:spPr>
            <a:xfrm>
              <a:off x="6477000" y="4267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135" name="Блок-схема: документ 134"/>
            <p:cNvSpPr/>
            <p:nvPr/>
          </p:nvSpPr>
          <p:spPr>
            <a:xfrm>
              <a:off x="6553200" y="4343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разделки</a:t>
              </a:r>
              <a:endParaRPr lang="ru-RU" sz="1400" dirty="0"/>
            </a:p>
          </p:txBody>
        </p:sp>
      </p:grpSp>
      <p:cxnSp>
        <p:nvCxnSpPr>
          <p:cNvPr id="146" name="Прямая со стрелкой 145"/>
          <p:cNvCxnSpPr/>
          <p:nvPr/>
        </p:nvCxnSpPr>
        <p:spPr>
          <a:xfrm>
            <a:off x="2514600" y="54864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30" name="Группа 42"/>
          <p:cNvGrpSpPr>
            <a:grpSpLocks/>
          </p:cNvGrpSpPr>
          <p:nvPr/>
        </p:nvGrpSpPr>
        <p:grpSpPr bwMode="auto">
          <a:xfrm>
            <a:off x="3962400" y="1905000"/>
            <a:ext cx="1676400" cy="914400"/>
            <a:chOff x="6400800" y="4191000"/>
            <a:chExt cx="1676400" cy="914400"/>
          </a:xfrm>
        </p:grpSpPr>
        <p:sp>
          <p:nvSpPr>
            <p:cNvPr id="159" name="Блок-схема: документ 158"/>
            <p:cNvSpPr/>
            <p:nvPr/>
          </p:nvSpPr>
          <p:spPr>
            <a:xfrm>
              <a:off x="6400800" y="41910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160" name="Блок-схема: документ 159"/>
            <p:cNvSpPr/>
            <p:nvPr/>
          </p:nvSpPr>
          <p:spPr>
            <a:xfrm>
              <a:off x="6477000" y="4267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161" name="Блок-схема: документ 160"/>
            <p:cNvSpPr/>
            <p:nvPr/>
          </p:nvSpPr>
          <p:spPr>
            <a:xfrm>
              <a:off x="6553200" y="4343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забоя</a:t>
              </a:r>
              <a:endParaRPr lang="ru-RU" sz="1400" dirty="0"/>
            </a:p>
          </p:txBody>
        </p:sp>
      </p:grpSp>
      <p:sp>
        <p:nvSpPr>
          <p:cNvPr id="157" name="Блок-схема: альтернативный процесс 156"/>
          <p:cNvSpPr/>
          <p:nvPr/>
        </p:nvSpPr>
        <p:spPr bwMode="auto">
          <a:xfrm>
            <a:off x="457200" y="1676400"/>
            <a:ext cx="5486400" cy="1295400"/>
          </a:xfrm>
          <a:prstGeom prst="flowChartAlternateProcess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32" name="TextBox 101"/>
          <p:cNvSpPr txBox="1">
            <a:spLocks noChangeArrowheads="1"/>
          </p:cNvSpPr>
          <p:nvPr/>
        </p:nvSpPr>
        <p:spPr bwMode="auto">
          <a:xfrm>
            <a:off x="228600" y="19812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 eaLnBrk="1" hangingPunct="1"/>
            <a:r>
              <a:rPr lang="ru-RU" sz="1400" b="1">
                <a:latin typeface="Arial" charset="0"/>
                <a:cs typeface="Tahoma" pitchFamily="34" charset="0"/>
              </a:rPr>
              <a:t>Забой птицы</a:t>
            </a:r>
          </a:p>
        </p:txBody>
      </p:sp>
      <p:grpSp>
        <p:nvGrpSpPr>
          <p:cNvPr id="30733" name="Группа 98"/>
          <p:cNvGrpSpPr>
            <a:grpSpLocks/>
          </p:cNvGrpSpPr>
          <p:nvPr/>
        </p:nvGrpSpPr>
        <p:grpSpPr bwMode="auto">
          <a:xfrm>
            <a:off x="533400" y="3124200"/>
            <a:ext cx="3505200" cy="1384300"/>
            <a:chOff x="381000" y="1447800"/>
            <a:chExt cx="3505200" cy="1384995"/>
          </a:xfrm>
        </p:grpSpPr>
        <p:grpSp>
          <p:nvGrpSpPr>
            <p:cNvPr id="30753" name="Группа 42"/>
            <p:cNvGrpSpPr>
              <a:grpSpLocks/>
            </p:cNvGrpSpPr>
            <p:nvPr/>
          </p:nvGrpSpPr>
          <p:grpSpPr bwMode="auto">
            <a:xfrm>
              <a:off x="2133600" y="1752600"/>
              <a:ext cx="1676400" cy="914400"/>
              <a:chOff x="6858000" y="4191000"/>
              <a:chExt cx="1676400" cy="914400"/>
            </a:xfrm>
          </p:grpSpPr>
          <p:sp>
            <p:nvSpPr>
              <p:cNvPr id="167" name="Блок-схема: документ 166"/>
              <p:cNvSpPr/>
              <p:nvPr/>
            </p:nvSpPr>
            <p:spPr>
              <a:xfrm>
                <a:off x="6858000" y="4191153"/>
                <a:ext cx="1524000" cy="762383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168" name="Блок-схема: документ 167"/>
              <p:cNvSpPr/>
              <p:nvPr/>
            </p:nvSpPr>
            <p:spPr>
              <a:xfrm>
                <a:off x="6934200" y="4267391"/>
                <a:ext cx="1524000" cy="762383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Перемещение товаров</a:t>
                </a:r>
                <a:endParaRPr lang="ru-RU" sz="1400" dirty="0"/>
              </a:p>
            </p:txBody>
          </p:sp>
          <p:sp>
            <p:nvSpPr>
              <p:cNvPr id="169" name="Блок-схема: документ 168"/>
              <p:cNvSpPr/>
              <p:nvPr/>
            </p:nvSpPr>
            <p:spPr>
              <a:xfrm>
                <a:off x="7010400" y="4343630"/>
                <a:ext cx="1524000" cy="762383"/>
              </a:xfrm>
              <a:prstGeom prst="flowChartDocument">
                <a:avLst/>
              </a:prstGeom>
              <a:solidFill>
                <a:srgbClr val="FFEF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Акт разделки</a:t>
                </a:r>
              </a:p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(Требование-накладная)</a:t>
                </a:r>
                <a:endParaRPr lang="ru-RU" sz="1400" dirty="0"/>
              </a:p>
            </p:txBody>
          </p:sp>
        </p:grpSp>
        <p:sp>
          <p:nvSpPr>
            <p:cNvPr id="165" name="Блок-схема: альтернативный процесс 164"/>
            <p:cNvSpPr/>
            <p:nvPr/>
          </p:nvSpPr>
          <p:spPr>
            <a:xfrm>
              <a:off x="381000" y="1524038"/>
              <a:ext cx="3505200" cy="129605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755" name="TextBox 101"/>
            <p:cNvSpPr txBox="1">
              <a:spLocks noChangeArrowheads="1"/>
            </p:cNvSpPr>
            <p:nvPr/>
          </p:nvSpPr>
          <p:spPr bwMode="auto">
            <a:xfrm>
              <a:off x="381000" y="1447800"/>
              <a:ext cx="1676400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Передача продуктов забоя (разделки) на разделку (глубокую переработку)</a:t>
              </a:r>
            </a:p>
          </p:txBody>
        </p:sp>
      </p:grpSp>
      <p:grpSp>
        <p:nvGrpSpPr>
          <p:cNvPr id="30734" name="Группа 170"/>
          <p:cNvGrpSpPr>
            <a:grpSpLocks/>
          </p:cNvGrpSpPr>
          <p:nvPr/>
        </p:nvGrpSpPr>
        <p:grpSpPr bwMode="auto">
          <a:xfrm>
            <a:off x="3124200" y="4724400"/>
            <a:ext cx="5638800" cy="1371600"/>
            <a:chOff x="5105400" y="4953000"/>
            <a:chExt cx="5403850" cy="1371600"/>
          </a:xfrm>
        </p:grpSpPr>
        <p:sp>
          <p:nvSpPr>
            <p:cNvPr id="147" name="Блок-схема: альтернативный процесс 146"/>
            <p:cNvSpPr/>
            <p:nvPr/>
          </p:nvSpPr>
          <p:spPr>
            <a:xfrm>
              <a:off x="5105400" y="4953000"/>
              <a:ext cx="5403850" cy="13716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752" name="TextBox 101"/>
            <p:cNvSpPr txBox="1">
              <a:spLocks noChangeArrowheads="1"/>
            </p:cNvSpPr>
            <p:nvPr/>
          </p:nvSpPr>
          <p:spPr bwMode="auto">
            <a:xfrm>
              <a:off x="5181600" y="5078849"/>
              <a:ext cx="2114550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Передача  выпущенных продуктов разделки (глубокой переработки) на склад</a:t>
              </a:r>
            </a:p>
          </p:txBody>
        </p:sp>
      </p:grpSp>
      <p:grpSp>
        <p:nvGrpSpPr>
          <p:cNvPr id="30735" name="Группа 193"/>
          <p:cNvGrpSpPr>
            <a:grpSpLocks/>
          </p:cNvGrpSpPr>
          <p:nvPr/>
        </p:nvGrpSpPr>
        <p:grpSpPr bwMode="auto">
          <a:xfrm>
            <a:off x="457200" y="4800600"/>
            <a:ext cx="2286000" cy="1295400"/>
            <a:chOff x="228600" y="4800600"/>
            <a:chExt cx="2286000" cy="1295400"/>
          </a:xfrm>
        </p:grpSpPr>
        <p:grpSp>
          <p:nvGrpSpPr>
            <p:cNvPr id="30746" name="Группа 140"/>
            <p:cNvGrpSpPr>
              <a:grpSpLocks/>
            </p:cNvGrpSpPr>
            <p:nvPr/>
          </p:nvGrpSpPr>
          <p:grpSpPr bwMode="auto">
            <a:xfrm>
              <a:off x="381000" y="5029200"/>
              <a:ext cx="1905000" cy="762000"/>
              <a:chOff x="3505200" y="3200400"/>
              <a:chExt cx="2989005" cy="762000"/>
            </a:xfrm>
          </p:grpSpPr>
          <p:sp>
            <p:nvSpPr>
              <p:cNvPr id="128" name="Блок-схема: альтернативный процесс 127"/>
              <p:cNvSpPr/>
              <p:nvPr/>
            </p:nvSpPr>
            <p:spPr>
              <a:xfrm>
                <a:off x="3505200" y="3200400"/>
                <a:ext cx="2837065" cy="609600"/>
              </a:xfrm>
              <a:prstGeom prst="flowChartAlternateProcess">
                <a:avLst/>
              </a:prstGeom>
              <a:solidFill>
                <a:srgbClr val="8FC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Птичник</a:t>
                </a:r>
              </a:p>
            </p:txBody>
          </p:sp>
          <p:sp>
            <p:nvSpPr>
              <p:cNvPr id="130" name="Блок-схема: альтернативный процесс 129"/>
              <p:cNvSpPr/>
              <p:nvPr/>
            </p:nvSpPr>
            <p:spPr>
              <a:xfrm>
                <a:off x="3582417" y="3276600"/>
                <a:ext cx="2834573" cy="609600"/>
              </a:xfrm>
              <a:prstGeom prst="flowChartAlternateProcess">
                <a:avLst/>
              </a:prstGeom>
              <a:solidFill>
                <a:srgbClr val="8FC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Птичник</a:t>
                </a:r>
              </a:p>
            </p:txBody>
          </p:sp>
          <p:sp>
            <p:nvSpPr>
              <p:cNvPr id="131" name="Блок-схема: альтернативный процесс 130"/>
              <p:cNvSpPr/>
              <p:nvPr/>
            </p:nvSpPr>
            <p:spPr>
              <a:xfrm>
                <a:off x="3657142" y="3352800"/>
                <a:ext cx="2837063" cy="609600"/>
              </a:xfrm>
              <a:prstGeom prst="flowChartAlternateProcess">
                <a:avLst/>
              </a:prstGeom>
              <a:solidFill>
                <a:srgbClr val="8FC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Цеха разделки и переработки</a:t>
                </a:r>
              </a:p>
            </p:txBody>
          </p:sp>
        </p:grpSp>
        <p:sp>
          <p:nvSpPr>
            <p:cNvPr id="172" name="Блок-схема: альтернативный процесс 171"/>
            <p:cNvSpPr/>
            <p:nvPr/>
          </p:nvSpPr>
          <p:spPr>
            <a:xfrm>
              <a:off x="228600" y="4800600"/>
              <a:ext cx="2286000" cy="12954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175" name="Прямая со стрелкой 174"/>
          <p:cNvCxnSpPr/>
          <p:nvPr/>
        </p:nvCxnSpPr>
        <p:spPr>
          <a:xfrm>
            <a:off x="3352800" y="2362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 rot="5400000">
            <a:off x="4622801" y="3098800"/>
            <a:ext cx="6588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/>
          <p:nvPr/>
        </p:nvCxnSpPr>
        <p:spPr>
          <a:xfrm flipH="1">
            <a:off x="4038600" y="38862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/>
          <p:nvPr/>
        </p:nvCxnSpPr>
        <p:spPr>
          <a:xfrm rot="5400000">
            <a:off x="1334294" y="47617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 flipH="1" flipV="1">
            <a:off x="5447507" y="4610894"/>
            <a:ext cx="6858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41" name="Группа 42"/>
          <p:cNvGrpSpPr>
            <a:grpSpLocks/>
          </p:cNvGrpSpPr>
          <p:nvPr/>
        </p:nvGrpSpPr>
        <p:grpSpPr bwMode="auto">
          <a:xfrm>
            <a:off x="7010400" y="4953000"/>
            <a:ext cx="1676400" cy="914400"/>
            <a:chOff x="6400800" y="4191000"/>
            <a:chExt cx="1676400" cy="914400"/>
          </a:xfrm>
        </p:grpSpPr>
        <p:sp>
          <p:nvSpPr>
            <p:cNvPr id="52" name="Блок-схема: документ 51"/>
            <p:cNvSpPr/>
            <p:nvPr/>
          </p:nvSpPr>
          <p:spPr>
            <a:xfrm>
              <a:off x="6400800" y="41910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53" name="Блок-схема: документ 52"/>
            <p:cNvSpPr/>
            <p:nvPr/>
          </p:nvSpPr>
          <p:spPr>
            <a:xfrm>
              <a:off x="6477000" y="4267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54" name="Блок-схема: документ 53"/>
            <p:cNvSpPr/>
            <p:nvPr/>
          </p:nvSpPr>
          <p:spPr>
            <a:xfrm>
              <a:off x="6553200" y="4343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Отчет производства за смену</a:t>
              </a:r>
              <a:endParaRPr lang="ru-RU" sz="1400" dirty="0"/>
            </a:p>
          </p:txBody>
        </p:sp>
      </p:grpSp>
      <p:cxnSp>
        <p:nvCxnSpPr>
          <p:cNvPr id="55" name="Прямая со стрелкой 54"/>
          <p:cNvCxnSpPr>
            <a:stCxn id="52" idx="0"/>
          </p:cNvCxnSpPr>
          <p:nvPr/>
        </p:nvCxnSpPr>
        <p:spPr>
          <a:xfrm flipH="1" flipV="1">
            <a:off x="6078538" y="4267200"/>
            <a:ext cx="1693862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381000" y="1371600"/>
            <a:ext cx="8740775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2"/>
              </a:buBlip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3"/>
              </a:buBlip>
              <a:defRPr sz="2400">
                <a:solidFill>
                  <a:srgbClr val="333333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3"/>
              </a:buBlip>
              <a:defRPr sz="2000">
                <a:solidFill>
                  <a:srgbClr val="333333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3"/>
              </a:buBlip>
              <a:defRPr sz="2000">
                <a:solidFill>
                  <a:srgbClr val="333333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3"/>
              </a:buBlip>
              <a:defRPr sz="1600">
                <a:solidFill>
                  <a:srgbClr val="333333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3"/>
              </a:buBlip>
              <a:defRPr sz="1600">
                <a:solidFill>
                  <a:srgbClr val="333333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3"/>
              </a:buBlip>
              <a:defRPr sz="1600">
                <a:solidFill>
                  <a:srgbClr val="333333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3"/>
              </a:buBlip>
              <a:defRPr sz="1600">
                <a:solidFill>
                  <a:srgbClr val="333333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Blip>
                <a:blip r:embed="rId3"/>
              </a:buBlip>
              <a:defRPr sz="1600">
                <a:solidFill>
                  <a:srgbClr val="333333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ru-RU" sz="2000" dirty="0" smtClean="0">
                <a:latin typeface="Verdana" pitchFamily="34" charset="0"/>
              </a:rPr>
              <a:t>Решение «1С:Бухгалтерия птицефабрики 8» ориентировано на:</a:t>
            </a:r>
          </a:p>
          <a:p>
            <a:pPr marL="0" indent="0">
              <a:buFontTx/>
              <a:buNone/>
              <a:defRPr/>
            </a:pPr>
            <a:endParaRPr lang="ru-RU" sz="2000" dirty="0" smtClean="0">
              <a:latin typeface="Verdana" pitchFamily="34" charset="0"/>
            </a:endParaRPr>
          </a:p>
          <a:p>
            <a:pPr>
              <a:defRPr/>
            </a:pPr>
            <a:r>
              <a:rPr lang="ru-RU" sz="2000" dirty="0" smtClean="0">
                <a:latin typeface="Verdana" pitchFamily="34" charset="0"/>
              </a:rPr>
              <a:t>инкубаторно-птицеводческие станции;</a:t>
            </a:r>
          </a:p>
          <a:p>
            <a:pPr>
              <a:defRPr/>
            </a:pPr>
            <a:r>
              <a:rPr lang="ru-RU" sz="2000" dirty="0" smtClean="0">
                <a:latin typeface="Verdana" pitchFamily="34" charset="0"/>
              </a:rPr>
              <a:t>птицефабрики «мясного направления»;</a:t>
            </a:r>
          </a:p>
          <a:p>
            <a:pPr>
              <a:defRPr/>
            </a:pPr>
            <a:r>
              <a:rPr lang="ru-RU" sz="2000" dirty="0" smtClean="0">
                <a:latin typeface="Verdana" pitchFamily="34" charset="0"/>
              </a:rPr>
              <a:t>птицефабрики «яичного направления»;</a:t>
            </a:r>
          </a:p>
          <a:p>
            <a:pPr>
              <a:defRPr/>
            </a:pPr>
            <a:r>
              <a:rPr lang="ru-RU" sz="2000" dirty="0">
                <a:latin typeface="Verdana" pitchFamily="34" charset="0"/>
              </a:rPr>
              <a:t>п</a:t>
            </a:r>
            <a:r>
              <a:rPr lang="ru-RU" sz="2000" dirty="0" smtClean="0">
                <a:latin typeface="Verdana" pitchFamily="34" charset="0"/>
              </a:rPr>
              <a:t>тицефабрики «замкнутого цикла».</a:t>
            </a:r>
          </a:p>
          <a:p>
            <a:pPr marL="0" indent="0">
              <a:buFontTx/>
              <a:buNone/>
              <a:defRPr/>
            </a:pPr>
            <a:endParaRPr lang="ru-RU" sz="2000" dirty="0" smtClean="0">
              <a:latin typeface="Verdan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ru-RU" sz="2000" dirty="0" smtClean="0">
                <a:latin typeface="Verdana" pitchFamily="34" charset="0"/>
              </a:rPr>
              <a:t>Таким образом, решение может быть использовано для автоматизации различных предприятий отрасли птицеводства.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64163" y="155575"/>
            <a:ext cx="480060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Целевая аудитория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539750" y="1981200"/>
            <a:ext cx="83534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77800"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Операции с птицей на выращивании 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600" b="1" dirty="0">
              <a:solidFill>
                <a:srgbClr val="CC3300"/>
              </a:solidFill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«Акт забоя» позволяет отразить забой птицы и поступление на склад продукции забоя.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«Требование-накладная» позволяет списать на производственные затраты товарно-материальные ценности.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ru-RU" dirty="0">
                <a:latin typeface="Verdana" pitchFamily="34" charset="0"/>
              </a:rPr>
              <a:t>Документ «Отчет производства за смену» предназначен для отражения факта выпуска готовой продукции и полуфабрикатов.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ru-RU" sz="1600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ru-RU" dirty="0">
              <a:latin typeface="Verdana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ru-RU" dirty="0">
              <a:latin typeface="Verdana" pitchFamily="34" charset="0"/>
            </a:endParaRP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CC3300"/>
              </a:solidFill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Основные отраслевые документы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243513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Мясопереработка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243513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Мясопереработка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68413"/>
            <a:ext cx="7861300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304800" y="2205038"/>
            <a:ext cx="88392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«Отчет о переработке птице и выходе продукции (СП-56)»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Отчеты «Нормативы расхода»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Отчет «План-фактный анализ забоя (разделки)»</a:t>
            </a: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684213" y="1057275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Основные отраслевые отчеты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243513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Мясопереработка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 txBox="1">
            <a:spLocks noChangeArrowheads="1"/>
          </p:cNvSpPr>
          <p:nvPr/>
        </p:nvSpPr>
        <p:spPr bwMode="auto">
          <a:xfrm>
            <a:off x="785813" y="1143000"/>
            <a:ext cx="82804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Учет затрат и расчет себестоимости мясопереработки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90575" y="2667000"/>
            <a:ext cx="83534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В качестве документов выпуска могут быть использованы «Акт забоя», «Акт разделки», «Отчет производства за смену».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</a:rPr>
              <a:t>Для получения корректной величины себестоимости следует включать в один передел продукцию, производимую на одном уровне. Недопустимо, чтобы сырье и изготавливаемая из него продукция выпускались в рамках одной номенклатурной группе и одного подразделения.</a:t>
            </a:r>
            <a:endParaRPr lang="en-US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243513" y="26035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Мясопереработка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403225" y="1204913"/>
            <a:ext cx="85121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endParaRPr lang="ru-RU" sz="3200">
              <a:solidFill>
                <a:srgbClr val="CC3300"/>
              </a:solidFill>
              <a:latin typeface="Tahom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3400" y="1295400"/>
          <a:ext cx="8153400" cy="5213350"/>
        </p:xfrm>
        <a:graphic>
          <a:graphicData uri="http://schemas.openxmlformats.org/drawingml/2006/table">
            <a:tbl>
              <a:tblPr/>
              <a:tblGrid>
                <a:gridCol w="5791200"/>
                <a:gridCol w="2362200"/>
              </a:tblGrid>
              <a:tr h="652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Рекомендованная  розничная цена, руб.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5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1С:Предприятие 8.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Бухгалтерия птицефабрики.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Основная поставка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27 000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1С:Предприятие 8.Бухгалтерия птицефабрики. Комплект на 5 пользователей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72 500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1С:Предприятие 8. Дополнительная лицензия 1С:Птицеводство на 1 рабочее место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12 000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1С:Предприятие 8. Дополнительная лицензия 1С:Птицеводство на 5 рабочих мест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52 000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1С:Предприятие 8. Дополнительная лицензия 1С:Птицеводство на 10 рабочих мест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87 000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1С:Предприятие 8. Дополнительная лицензия 1С:Птицеводство на 20 рабочих мест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144 000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1С:Предприятие 8. Дополнительная лицензия 1С:Птицеводство на 50 рабочих мест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288 000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1С:Предприятие 8. Дополнительная лицензия 1С:Птицеводство на 100 рабочих мест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461 000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0275" y="227013"/>
            <a:ext cx="480060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Возможности приобретения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50825" y="1052513"/>
            <a:ext cx="85121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endParaRPr lang="ru-RU" sz="2400">
              <a:solidFill>
                <a:srgbClr val="333333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03225" y="1204913"/>
            <a:ext cx="85121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r>
              <a:rPr lang="ru-RU" sz="2400">
                <a:solidFill>
                  <a:srgbClr val="333333"/>
                </a:solidFill>
                <a:latin typeface="Verdana" pitchFamily="34" charset="0"/>
              </a:rPr>
              <a:t>   Решение «1С:Бухгалтерия птицефабрики 8» можно удаленно посмотреть на демо-сервере нижегородского филиала компании «1С-Рарус» или обратиться к партнерам, имеющим </a:t>
            </a:r>
            <a:r>
              <a:rPr lang="en-US" sz="2400">
                <a:solidFill>
                  <a:srgbClr val="333333"/>
                </a:solidFill>
                <a:latin typeface="Verdana" pitchFamily="34" charset="0"/>
              </a:rPr>
              <a:t>NFR</a:t>
            </a:r>
            <a:r>
              <a:rPr lang="ru-RU" sz="2400">
                <a:solidFill>
                  <a:srgbClr val="333333"/>
                </a:solidFill>
                <a:latin typeface="Verdana" pitchFamily="34" charset="0"/>
              </a:rPr>
              <a:t>-версию.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r>
              <a:rPr lang="ru-RU" sz="2400">
                <a:solidFill>
                  <a:srgbClr val="333333"/>
                </a:solidFill>
                <a:latin typeface="Verdana" pitchFamily="34" charset="0"/>
              </a:rPr>
              <a:t>   Заказать демонстрацию можно: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endParaRPr lang="ru-RU" sz="2400">
              <a:solidFill>
                <a:srgbClr val="333333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rgbClr val="CC0000"/>
              </a:buClr>
            </a:pPr>
            <a:r>
              <a:rPr lang="ru-RU" sz="3200" b="1">
                <a:solidFill>
                  <a:srgbClr val="CC3300"/>
                </a:solidFill>
                <a:latin typeface="Tahoma" pitchFamily="34" charset="0"/>
              </a:rPr>
              <a:t>по телефону</a:t>
            </a:r>
            <a:r>
              <a:rPr lang="ru-RU" sz="2400" b="1">
                <a:solidFill>
                  <a:srgbClr val="CC3300"/>
                </a:solidFill>
                <a:latin typeface="Tahoma" pitchFamily="34" charset="0"/>
              </a:rPr>
              <a:t> </a:t>
            </a:r>
            <a:r>
              <a:rPr lang="ru-RU" sz="3200" b="1">
                <a:solidFill>
                  <a:srgbClr val="CC3300"/>
                </a:solidFill>
                <a:latin typeface="Tahoma" pitchFamily="34" charset="0"/>
              </a:rPr>
              <a:t>(831) 461-82-61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rgbClr val="CC0000"/>
              </a:buClr>
            </a:pPr>
            <a:r>
              <a:rPr lang="ru-RU" sz="3200" b="1">
                <a:solidFill>
                  <a:srgbClr val="CC3300"/>
                </a:solidFill>
                <a:latin typeface="Tahoma" pitchFamily="34" charset="0"/>
              </a:rPr>
              <a:t>или эл. почте </a:t>
            </a:r>
            <a:r>
              <a:rPr lang="en-US" sz="3200" b="1">
                <a:solidFill>
                  <a:srgbClr val="CC3300"/>
                </a:solidFill>
                <a:latin typeface="Tahoma" pitchFamily="34" charset="0"/>
              </a:rPr>
              <a:t>agro@rarus.nn.ru</a:t>
            </a:r>
            <a:endParaRPr lang="ru-RU" sz="3200" b="1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32363" y="260350"/>
            <a:ext cx="480060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Удаленная демонстрация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250825" y="1052513"/>
            <a:ext cx="85121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endParaRPr lang="ru-RU" sz="2400">
              <a:solidFill>
                <a:srgbClr val="333333"/>
              </a:solidFill>
              <a:latin typeface="Tahoma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03225" y="1204913"/>
            <a:ext cx="85121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r>
              <a:rPr lang="ru-RU" sz="2400">
                <a:solidFill>
                  <a:srgbClr val="333333"/>
                </a:solidFill>
                <a:latin typeface="Verdana" pitchFamily="34" charset="0"/>
              </a:rPr>
              <a:t>   </a:t>
            </a:r>
            <a:r>
              <a:rPr lang="ru-RU" sz="2400"/>
              <a:t>Следите за нашими новостями в социальных сетях: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r>
              <a:rPr lang="ru-RU" sz="2400" i="1"/>
              <a:t> </a:t>
            </a:r>
            <a:br>
              <a:rPr lang="ru-RU" sz="2400" i="1"/>
            </a:br>
            <a:r>
              <a:rPr lang="ru-RU" sz="2400" i="1"/>
              <a:t>        ВКонтакте: </a:t>
            </a:r>
            <a:r>
              <a:rPr lang="ru-RU" sz="2400" i="1">
                <a:hlinkClick r:id="rId2"/>
              </a:rPr>
              <a:t>http://vkontakte.ru/agro1c</a:t>
            </a:r>
            <a:r>
              <a:rPr lang="ru-RU" sz="2400" i="1"/>
              <a:t> </a:t>
            </a:r>
            <a:br>
              <a:rPr lang="ru-RU" sz="2400" i="1"/>
            </a:br>
            <a:r>
              <a:rPr lang="ru-RU" sz="2400" i="1"/>
              <a:t>       Facebook: </a:t>
            </a:r>
            <a:r>
              <a:rPr lang="ru-RU" sz="2400" i="1">
                <a:hlinkClick r:id="rId3"/>
              </a:rPr>
              <a:t>http://www.facebook.com/agro1c</a:t>
            </a:r>
            <a:r>
              <a:rPr lang="ru-RU" sz="2400" i="1"/>
              <a:t/>
            </a:r>
            <a:br>
              <a:rPr lang="ru-RU" sz="2400" i="1"/>
            </a:br>
            <a:r>
              <a:rPr lang="ru-RU" sz="2400" i="1"/>
              <a:t>       Twitter: </a:t>
            </a:r>
            <a:r>
              <a:rPr lang="ru-RU" sz="2400" i="1">
                <a:hlinkClick r:id="rId4"/>
              </a:rPr>
              <a:t>http://twitter.com/Agro1C</a:t>
            </a:r>
            <a:endParaRPr lang="ru-RU" sz="2400" i="1"/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r>
              <a:rPr lang="ru-RU" sz="2400" i="1"/>
              <a:t/>
            </a:r>
            <a:br>
              <a:rPr lang="ru-RU" sz="2400" i="1"/>
            </a:br>
            <a:r>
              <a:rPr lang="ru-RU" sz="2400"/>
              <a:t>Видео-канал на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</a:pPr>
            <a:r>
              <a:rPr lang="ru-RU" sz="2400" i="1"/>
              <a:t>		YouTube: </a:t>
            </a:r>
            <a:r>
              <a:rPr lang="ru-RU" sz="2400" i="1">
                <a:hlinkClick r:id="rId5"/>
              </a:rPr>
              <a:t>http://www.youtube.com/1cagro</a:t>
            </a:r>
            <a:r>
              <a:rPr lang="ru-RU" sz="2400" i="1"/>
              <a:t/>
            </a:r>
            <a:br>
              <a:rPr lang="ru-RU" sz="2400" i="1"/>
            </a:br>
            <a:endParaRPr lang="ru-RU" sz="3200" b="1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87975" y="260350"/>
            <a:ext cx="480060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Социальные сети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762000"/>
            <a:ext cx="8893175" cy="5256213"/>
          </a:xfrm>
        </p:spPr>
        <p:txBody>
          <a:bodyPr/>
          <a:lstStyle/>
          <a:p>
            <a:pPr algn="ctr">
              <a:buFontTx/>
              <a:buNone/>
            </a:pPr>
            <a:endParaRPr lang="ru-RU" sz="4000" b="1" smtClean="0">
              <a:latin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endParaRPr lang="ru-RU" sz="4000" b="1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r>
              <a:rPr lang="ru-RU" sz="40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СПАСИБО </a:t>
            </a:r>
          </a:p>
          <a:p>
            <a:pPr algn="ctr">
              <a:buFontTx/>
              <a:buNone/>
            </a:pPr>
            <a:r>
              <a:rPr lang="ru-RU" sz="40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ЗА ВНИМАНИЕ</a:t>
            </a:r>
            <a:endParaRPr lang="ru-RU" sz="4000" b="1" smtClean="0">
              <a:solidFill>
                <a:srgbClr val="CC3300"/>
              </a:solidFill>
              <a:latin typeface="Arial Black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endParaRPr lang="ru-RU" sz="4000" b="1" smtClean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28600" y="1143000"/>
          <a:ext cx="8915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52400" y="5638800"/>
            <a:ext cx="899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ru-RU">
                <a:latin typeface="Arial" charset="0"/>
                <a:cs typeface="Tahoma" pitchFamily="34" charset="0"/>
              </a:rPr>
              <a:t>Решение «1С:Бухгалтерия птицефабрикой 8» включает в себя как функционал решения «1С:Бухгалтерия предприятия 8», так и ряд отраслевых подсистем.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43438" y="188913"/>
            <a:ext cx="480060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Концепция построения решения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1052513"/>
            <a:ext cx="8280400" cy="941387"/>
          </a:xfrm>
        </p:spPr>
        <p:txBody>
          <a:bodyPr/>
          <a:lstStyle/>
          <a:p>
            <a:pPr marL="88900" indent="0" algn="ctr">
              <a:buFontTx/>
              <a:buNone/>
            </a:pPr>
            <a:r>
              <a:rPr lang="ru-RU" sz="2800" b="1" smtClean="0">
                <a:solidFill>
                  <a:srgbClr val="C00000"/>
                </a:solidFill>
                <a:latin typeface="Arial Black" pitchFamily="34" charset="0"/>
              </a:rPr>
              <a:t>Отраслевая специфика и особенности учета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9750" y="2362200"/>
            <a:ext cx="83534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Учет яйца ведется по категориям или сортам;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Учет яйца, заложенного в инкубатор, рекомендуется вести по партиям закладки для возможности сопоставления партий между собой и отслеживания движения яйца в разрезе партий;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Партии закладки определяются в момент сортировки или передачи яйца в инкубатор.</a:t>
            </a:r>
          </a:p>
          <a:p>
            <a:pPr marL="342900" indent="-342900" eaLnBrk="0" hangingPunct="0">
              <a:spcBef>
                <a:spcPct val="50000"/>
              </a:spcBef>
              <a:buFont typeface="Arial" charset="0"/>
              <a:buAutoNum type="arabicPeriod"/>
            </a:pPr>
            <a:endParaRPr lang="ru-RU" sz="1200" b="1">
              <a:solidFill>
                <a:srgbClr val="CC3300"/>
              </a:solidFill>
            </a:endParaRPr>
          </a:p>
          <a:p>
            <a:pPr marL="342900" indent="-342900" eaLnBrk="0" hangingPunct="0">
              <a:spcBef>
                <a:spcPct val="50000"/>
              </a:spcBef>
            </a:pPr>
            <a:endParaRPr lang="ru-RU" sz="1200" b="1">
              <a:solidFill>
                <a:srgbClr val="CC3300"/>
              </a:solidFill>
            </a:endParaRPr>
          </a:p>
          <a:p>
            <a:pPr marL="342900" indent="-342900" eaLnBrk="0" hangingPunct="0">
              <a:spcBef>
                <a:spcPct val="50000"/>
              </a:spcBef>
            </a:pPr>
            <a:endParaRPr lang="ru-RU" sz="1200" b="1">
              <a:solidFill>
                <a:srgbClr val="CC3300"/>
              </a:solidFill>
            </a:endParaRPr>
          </a:p>
          <a:p>
            <a:pPr marL="342900" indent="-342900" eaLnBrk="0" hangingPunct="0">
              <a:spcBef>
                <a:spcPct val="50000"/>
              </a:spcBef>
            </a:pPr>
            <a:endParaRPr lang="ru-RU" sz="1200" b="1">
              <a:solidFill>
                <a:srgbClr val="CC33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1200" b="1">
              <a:solidFill>
                <a:srgbClr val="CC33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076825" y="1889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Arial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Arial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Arial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Arial" charset="0"/>
                <a:cs typeface="Tahoma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Tahoma" pitchFamily="34" charset="0"/>
                <a:cs typeface="Tahoma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Tahoma" pitchFamily="34" charset="0"/>
                <a:cs typeface="Tahoma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Tahoma" pitchFamily="34" charset="0"/>
                <a:cs typeface="Tahoma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DE2017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ru-RU" sz="2400" kern="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Отраслевая специфика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066800"/>
            <a:ext cx="8893175" cy="4662488"/>
          </a:xfrm>
        </p:spPr>
        <p:txBody>
          <a:bodyPr/>
          <a:lstStyle/>
          <a:p>
            <a:r>
              <a:rPr lang="ru-RU" sz="2400" b="1" smtClean="0">
                <a:latin typeface="Tahoma" pitchFamily="34" charset="0"/>
                <a:cs typeface="Tahoma" pitchFamily="34" charset="0"/>
              </a:rPr>
              <a:t>Инкубация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0" y="227013"/>
            <a:ext cx="4800600" cy="609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247900" y="2628900"/>
            <a:ext cx="762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286000" y="3503613"/>
            <a:ext cx="6858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2095500" y="3771900"/>
            <a:ext cx="10668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30"/>
          <p:cNvSpPr txBox="1">
            <a:spLocks noChangeArrowheads="1"/>
          </p:cNvSpPr>
          <p:nvPr/>
        </p:nvSpPr>
        <p:spPr bwMode="auto">
          <a:xfrm>
            <a:off x="228600" y="5830888"/>
            <a:ext cx="876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ru-RU">
                <a:latin typeface="Verdana" pitchFamily="34" charset="0"/>
                <a:cs typeface="Tahoma" pitchFamily="34" charset="0"/>
              </a:rPr>
              <a:t>«1С:Бухгалтерия птицефабрики» охватывает полный цикл процесса инкубации птицы.</a:t>
            </a:r>
          </a:p>
        </p:txBody>
      </p:sp>
      <p:grpSp>
        <p:nvGrpSpPr>
          <p:cNvPr id="7176" name="Группа 29"/>
          <p:cNvGrpSpPr>
            <a:grpSpLocks/>
          </p:cNvGrpSpPr>
          <p:nvPr/>
        </p:nvGrpSpPr>
        <p:grpSpPr bwMode="auto">
          <a:xfrm>
            <a:off x="381000" y="3124200"/>
            <a:ext cx="1676400" cy="914400"/>
            <a:chOff x="304800" y="3048000"/>
            <a:chExt cx="1676400" cy="914400"/>
          </a:xfrm>
        </p:grpSpPr>
        <p:sp>
          <p:nvSpPr>
            <p:cNvPr id="16" name="Блок-схема: документ 15"/>
            <p:cNvSpPr/>
            <p:nvPr/>
          </p:nvSpPr>
          <p:spPr>
            <a:xfrm>
              <a:off x="304800" y="3048000"/>
              <a:ext cx="1524000" cy="762000"/>
            </a:xfrm>
            <a:prstGeom prst="flowChartDocumen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сортировки яйца</a:t>
              </a:r>
              <a:endParaRPr lang="ru-RU" sz="1400" dirty="0"/>
            </a:p>
          </p:txBody>
        </p:sp>
        <p:sp>
          <p:nvSpPr>
            <p:cNvPr id="23" name="Блок-схема: документ 22"/>
            <p:cNvSpPr/>
            <p:nvPr/>
          </p:nvSpPr>
          <p:spPr>
            <a:xfrm>
              <a:off x="381000" y="3124200"/>
              <a:ext cx="1524000" cy="762000"/>
            </a:xfrm>
            <a:prstGeom prst="flowChartDocumen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сортировки яйца</a:t>
              </a:r>
              <a:endParaRPr lang="ru-RU" sz="1400" dirty="0"/>
            </a:p>
          </p:txBody>
        </p:sp>
        <p:sp>
          <p:nvSpPr>
            <p:cNvPr id="25" name="Блок-схема: документ 24"/>
            <p:cNvSpPr/>
            <p:nvPr/>
          </p:nvSpPr>
          <p:spPr>
            <a:xfrm>
              <a:off x="457200" y="32004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сортировки (яйцо)</a:t>
              </a:r>
              <a:endParaRPr lang="ru-RU" sz="1400" dirty="0"/>
            </a:p>
          </p:txBody>
        </p:sp>
      </p:grpSp>
      <p:grpSp>
        <p:nvGrpSpPr>
          <p:cNvPr id="3" name="Группа 33"/>
          <p:cNvGrpSpPr>
            <a:grpSpLocks/>
          </p:cNvGrpSpPr>
          <p:nvPr/>
        </p:nvGrpSpPr>
        <p:grpSpPr bwMode="auto">
          <a:xfrm>
            <a:off x="3048000" y="3124200"/>
            <a:ext cx="1676400" cy="914400"/>
            <a:chOff x="3048000" y="4114800"/>
            <a:chExt cx="1676400" cy="914400"/>
          </a:xfrm>
          <a:solidFill>
            <a:srgbClr val="FFEFD1"/>
          </a:solidFill>
        </p:grpSpPr>
        <p:sp>
          <p:nvSpPr>
            <p:cNvPr id="28" name="Блок-схема: документ 27"/>
            <p:cNvSpPr/>
            <p:nvPr/>
          </p:nvSpPr>
          <p:spPr>
            <a:xfrm>
              <a:off x="3048000" y="41148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закладки яйца</a:t>
              </a:r>
              <a:endParaRPr lang="ru-RU" sz="1400" dirty="0"/>
            </a:p>
          </p:txBody>
        </p:sp>
        <p:sp>
          <p:nvSpPr>
            <p:cNvPr id="31" name="Блок-схема: документ 30"/>
            <p:cNvSpPr/>
            <p:nvPr/>
          </p:nvSpPr>
          <p:spPr>
            <a:xfrm>
              <a:off x="3124200" y="41910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закладки яйца</a:t>
              </a:r>
              <a:endParaRPr lang="ru-RU" sz="1400" dirty="0"/>
            </a:p>
          </p:txBody>
        </p:sp>
        <p:sp>
          <p:nvSpPr>
            <p:cNvPr id="32" name="Блок-схема: документ 31"/>
            <p:cNvSpPr/>
            <p:nvPr/>
          </p:nvSpPr>
          <p:spPr>
            <a:xfrm>
              <a:off x="3200400" y="42672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закладки яйца</a:t>
              </a:r>
              <a:endParaRPr lang="ru-RU" sz="1400" dirty="0"/>
            </a:p>
          </p:txBody>
        </p:sp>
      </p:grpSp>
      <p:grpSp>
        <p:nvGrpSpPr>
          <p:cNvPr id="4" name="Группа 37"/>
          <p:cNvGrpSpPr>
            <a:grpSpLocks/>
          </p:cNvGrpSpPr>
          <p:nvPr/>
        </p:nvGrpSpPr>
        <p:grpSpPr bwMode="auto">
          <a:xfrm>
            <a:off x="6019800" y="4267200"/>
            <a:ext cx="1676400" cy="914400"/>
            <a:chOff x="3048000" y="4114800"/>
            <a:chExt cx="1676400" cy="914400"/>
          </a:xfrm>
          <a:solidFill>
            <a:srgbClr val="FFEFD1"/>
          </a:solidFill>
        </p:grpSpPr>
        <p:sp>
          <p:nvSpPr>
            <p:cNvPr id="33" name="Блок-схема: документ 32"/>
            <p:cNvSpPr/>
            <p:nvPr/>
          </p:nvSpPr>
          <p:spPr>
            <a:xfrm>
              <a:off x="3048000" y="41148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выбытия яйца</a:t>
              </a:r>
              <a:endParaRPr lang="ru-RU" sz="1400" dirty="0"/>
            </a:p>
          </p:txBody>
        </p:sp>
        <p:sp>
          <p:nvSpPr>
            <p:cNvPr id="35" name="Блок-схема: документ 34"/>
            <p:cNvSpPr/>
            <p:nvPr/>
          </p:nvSpPr>
          <p:spPr>
            <a:xfrm>
              <a:off x="3124200" y="41910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выбытия яйца</a:t>
              </a:r>
              <a:endParaRPr lang="ru-RU" sz="1400" dirty="0"/>
            </a:p>
          </p:txBody>
        </p:sp>
        <p:sp>
          <p:nvSpPr>
            <p:cNvPr id="36" name="Блок-схема: документ 35"/>
            <p:cNvSpPr/>
            <p:nvPr/>
          </p:nvSpPr>
          <p:spPr>
            <a:xfrm>
              <a:off x="3200400" y="42672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выбытия яйца</a:t>
              </a:r>
              <a:endParaRPr lang="ru-RU" sz="1400" dirty="0"/>
            </a:p>
          </p:txBody>
        </p:sp>
      </p:grpSp>
      <p:grpSp>
        <p:nvGrpSpPr>
          <p:cNvPr id="5" name="Группа 42"/>
          <p:cNvGrpSpPr>
            <a:grpSpLocks/>
          </p:cNvGrpSpPr>
          <p:nvPr/>
        </p:nvGrpSpPr>
        <p:grpSpPr bwMode="auto">
          <a:xfrm>
            <a:off x="3048000" y="1981200"/>
            <a:ext cx="1676400" cy="914400"/>
            <a:chOff x="6705600" y="4419600"/>
            <a:chExt cx="1676400" cy="914400"/>
          </a:xfrm>
          <a:solidFill>
            <a:srgbClr val="FFEFD1"/>
          </a:solidFill>
        </p:grpSpPr>
        <p:sp>
          <p:nvSpPr>
            <p:cNvPr id="37" name="Блок-схема: документ 36"/>
            <p:cNvSpPr/>
            <p:nvPr/>
          </p:nvSpPr>
          <p:spPr>
            <a:xfrm>
              <a:off x="6705600" y="44196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40" name="Блок-схема: документ 39"/>
            <p:cNvSpPr/>
            <p:nvPr/>
          </p:nvSpPr>
          <p:spPr>
            <a:xfrm>
              <a:off x="6781800" y="44958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  <p:sp>
          <p:nvSpPr>
            <p:cNvPr id="41" name="Блок-схема: документ 40"/>
            <p:cNvSpPr/>
            <p:nvPr/>
          </p:nvSpPr>
          <p:spPr>
            <a:xfrm>
              <a:off x="6858000" y="45720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Перемещение товаров</a:t>
              </a:r>
              <a:endParaRPr lang="ru-RU" sz="1400" dirty="0"/>
            </a:p>
          </p:txBody>
        </p:sp>
      </p:grpSp>
      <p:cxnSp>
        <p:nvCxnSpPr>
          <p:cNvPr id="48" name="Прямая со стрелкой 47"/>
          <p:cNvCxnSpPr>
            <a:stCxn id="37" idx="1"/>
            <a:endCxn id="44" idx="3"/>
          </p:cNvCxnSpPr>
          <p:nvPr/>
        </p:nvCxnSpPr>
        <p:spPr>
          <a:xfrm rot="10800000">
            <a:off x="2057400" y="23622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1" name="Группа 58"/>
          <p:cNvGrpSpPr>
            <a:grpSpLocks/>
          </p:cNvGrpSpPr>
          <p:nvPr/>
        </p:nvGrpSpPr>
        <p:grpSpPr bwMode="auto">
          <a:xfrm>
            <a:off x="304800" y="1524000"/>
            <a:ext cx="2362200" cy="1447800"/>
            <a:chOff x="304800" y="1524000"/>
            <a:chExt cx="2362200" cy="1447800"/>
          </a:xfrm>
        </p:grpSpPr>
        <p:sp>
          <p:nvSpPr>
            <p:cNvPr id="44" name="Блок-схема: альтернативный процесс 43"/>
            <p:cNvSpPr/>
            <p:nvPr/>
          </p:nvSpPr>
          <p:spPr>
            <a:xfrm>
              <a:off x="533400" y="1981200"/>
              <a:ext cx="1524000" cy="7620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Склад ГП</a:t>
              </a:r>
            </a:p>
          </p:txBody>
        </p:sp>
        <p:sp>
          <p:nvSpPr>
            <p:cNvPr id="45" name="Блок-схема: альтернативный процесс 44"/>
            <p:cNvSpPr/>
            <p:nvPr/>
          </p:nvSpPr>
          <p:spPr>
            <a:xfrm>
              <a:off x="304800" y="1524000"/>
              <a:ext cx="2362200" cy="14478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201" name="TextBox 48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2133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Реализация</a:t>
              </a:r>
            </a:p>
          </p:txBody>
        </p:sp>
      </p:grpSp>
      <p:grpSp>
        <p:nvGrpSpPr>
          <p:cNvPr id="7182" name="Группа 51"/>
          <p:cNvGrpSpPr>
            <a:grpSpLocks/>
          </p:cNvGrpSpPr>
          <p:nvPr/>
        </p:nvGrpSpPr>
        <p:grpSpPr bwMode="auto">
          <a:xfrm>
            <a:off x="3048000" y="4267200"/>
            <a:ext cx="1676400" cy="914400"/>
            <a:chOff x="6172200" y="4495800"/>
            <a:chExt cx="1676400" cy="914400"/>
          </a:xfrm>
        </p:grpSpPr>
        <p:sp>
          <p:nvSpPr>
            <p:cNvPr id="42" name="Блок-схема: документ 41"/>
            <p:cNvSpPr/>
            <p:nvPr/>
          </p:nvSpPr>
          <p:spPr>
            <a:xfrm>
              <a:off x="6172200" y="4495800"/>
              <a:ext cx="1524000" cy="762000"/>
            </a:xfrm>
            <a:prstGeom prst="flowChartDocumen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Требование-накладная</a:t>
              </a:r>
              <a:endParaRPr lang="ru-RU" sz="1400" dirty="0"/>
            </a:p>
          </p:txBody>
        </p:sp>
        <p:sp>
          <p:nvSpPr>
            <p:cNvPr id="50" name="Блок-схема: документ 49"/>
            <p:cNvSpPr/>
            <p:nvPr/>
          </p:nvSpPr>
          <p:spPr>
            <a:xfrm>
              <a:off x="6248400" y="4572000"/>
              <a:ext cx="1524000" cy="762000"/>
            </a:xfrm>
            <a:prstGeom prst="flowChartDocumen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Требование-накладная</a:t>
              </a:r>
              <a:endParaRPr lang="ru-RU" sz="1400" dirty="0"/>
            </a:p>
          </p:txBody>
        </p:sp>
        <p:sp>
          <p:nvSpPr>
            <p:cNvPr id="51" name="Блок-схема: документ 50"/>
            <p:cNvSpPr/>
            <p:nvPr/>
          </p:nvSpPr>
          <p:spPr>
            <a:xfrm>
              <a:off x="6324600" y="4648200"/>
              <a:ext cx="1524000" cy="762000"/>
            </a:xfrm>
            <a:prstGeom prst="flowChartDocument">
              <a:avLst/>
            </a:prstGeom>
            <a:solidFill>
              <a:srgbClr val="FFE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Требование-накладная</a:t>
              </a:r>
              <a:endParaRPr lang="ru-RU" sz="1400" dirty="0"/>
            </a:p>
          </p:txBody>
        </p:sp>
      </p:grpSp>
      <p:grpSp>
        <p:nvGrpSpPr>
          <p:cNvPr id="9" name="Группа 55"/>
          <p:cNvGrpSpPr>
            <a:grpSpLocks/>
          </p:cNvGrpSpPr>
          <p:nvPr/>
        </p:nvGrpSpPr>
        <p:grpSpPr bwMode="auto">
          <a:xfrm>
            <a:off x="6019800" y="3124200"/>
            <a:ext cx="1676400" cy="914400"/>
            <a:chOff x="6172200" y="4495800"/>
            <a:chExt cx="1676400" cy="914400"/>
          </a:xfrm>
          <a:solidFill>
            <a:srgbClr val="FFEFD1"/>
          </a:solidFill>
        </p:grpSpPr>
        <p:sp>
          <p:nvSpPr>
            <p:cNvPr id="53" name="Блок-схема: документ 52"/>
            <p:cNvSpPr/>
            <p:nvPr/>
          </p:nvSpPr>
          <p:spPr>
            <a:xfrm>
              <a:off x="6172200" y="44958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dirty="0"/>
            </a:p>
          </p:txBody>
        </p:sp>
        <p:sp>
          <p:nvSpPr>
            <p:cNvPr id="54" name="Блок-схема: документ 53"/>
            <p:cNvSpPr/>
            <p:nvPr/>
          </p:nvSpPr>
          <p:spPr>
            <a:xfrm>
              <a:off x="6248400" y="45720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dirty="0"/>
            </a:p>
          </p:txBody>
        </p:sp>
        <p:sp>
          <p:nvSpPr>
            <p:cNvPr id="55" name="Блок-схема: документ 54"/>
            <p:cNvSpPr/>
            <p:nvPr/>
          </p:nvSpPr>
          <p:spPr>
            <a:xfrm>
              <a:off x="6324600" y="4648200"/>
              <a:ext cx="1524000" cy="762000"/>
            </a:xfrm>
            <a:prstGeom prst="flowChartDocumen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Акт вывода и сортировки молодняка</a:t>
              </a:r>
              <a:endParaRPr lang="ru-RU" sz="1400" dirty="0"/>
            </a:p>
          </p:txBody>
        </p:sp>
      </p:grpSp>
      <p:cxnSp>
        <p:nvCxnSpPr>
          <p:cNvPr id="58" name="Прямая со стрелкой 57"/>
          <p:cNvCxnSpPr/>
          <p:nvPr/>
        </p:nvCxnSpPr>
        <p:spPr>
          <a:xfrm>
            <a:off x="4800600" y="3503613"/>
            <a:ext cx="1143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5" name="Группа 59"/>
          <p:cNvGrpSpPr>
            <a:grpSpLocks/>
          </p:cNvGrpSpPr>
          <p:nvPr/>
        </p:nvGrpSpPr>
        <p:grpSpPr bwMode="auto">
          <a:xfrm>
            <a:off x="304800" y="4267200"/>
            <a:ext cx="2362200" cy="1447800"/>
            <a:chOff x="304800" y="1524000"/>
            <a:chExt cx="2362200" cy="1447800"/>
          </a:xfrm>
        </p:grpSpPr>
        <p:sp>
          <p:nvSpPr>
            <p:cNvPr id="61" name="Блок-схема: альтернативный процесс 60"/>
            <p:cNvSpPr/>
            <p:nvPr/>
          </p:nvSpPr>
          <p:spPr>
            <a:xfrm>
              <a:off x="533400" y="1981200"/>
              <a:ext cx="1524000" cy="7620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Цех переработки</a:t>
              </a:r>
            </a:p>
          </p:txBody>
        </p:sp>
        <p:sp>
          <p:nvSpPr>
            <p:cNvPr id="62" name="Блок-схема: альтернативный процесс 61"/>
            <p:cNvSpPr/>
            <p:nvPr/>
          </p:nvSpPr>
          <p:spPr>
            <a:xfrm>
              <a:off x="304800" y="1524000"/>
              <a:ext cx="2362200" cy="14478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95" name="TextBox 62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2133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Производство</a:t>
              </a:r>
            </a:p>
          </p:txBody>
        </p:sp>
      </p:grpSp>
      <p:grpSp>
        <p:nvGrpSpPr>
          <p:cNvPr id="7186" name="Группа 64"/>
          <p:cNvGrpSpPr>
            <a:grpSpLocks/>
          </p:cNvGrpSpPr>
          <p:nvPr/>
        </p:nvGrpSpPr>
        <p:grpSpPr bwMode="auto">
          <a:xfrm>
            <a:off x="5791200" y="1524000"/>
            <a:ext cx="2362200" cy="1447800"/>
            <a:chOff x="304800" y="1524000"/>
            <a:chExt cx="2362200" cy="1447800"/>
          </a:xfrm>
        </p:grpSpPr>
        <p:sp>
          <p:nvSpPr>
            <p:cNvPr id="66" name="Блок-схема: альтернативный процесс 65"/>
            <p:cNvSpPr/>
            <p:nvPr/>
          </p:nvSpPr>
          <p:spPr>
            <a:xfrm>
              <a:off x="533400" y="1981200"/>
              <a:ext cx="1524000" cy="762000"/>
            </a:xfrm>
            <a:prstGeom prst="flowChartAlternateProcess">
              <a:avLst/>
            </a:prstGeom>
            <a:solidFill>
              <a:srgbClr val="8FC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Птичник</a:t>
              </a:r>
            </a:p>
          </p:txBody>
        </p:sp>
        <p:sp>
          <p:nvSpPr>
            <p:cNvPr id="67" name="Блок-схема: альтернативный процесс 66"/>
            <p:cNvSpPr/>
            <p:nvPr/>
          </p:nvSpPr>
          <p:spPr>
            <a:xfrm>
              <a:off x="304800" y="1524000"/>
              <a:ext cx="2362200" cy="14478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92" name="TextBox 67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2133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 eaLnBrk="1" hangingPunct="1"/>
              <a:r>
                <a:rPr lang="ru-RU" sz="1400" b="1">
                  <a:latin typeface="Arial" charset="0"/>
                  <a:cs typeface="Tahoma" pitchFamily="34" charset="0"/>
                </a:rPr>
                <a:t>Выращивание</a:t>
              </a:r>
            </a:p>
          </p:txBody>
        </p:sp>
      </p:grpSp>
      <p:cxnSp>
        <p:nvCxnSpPr>
          <p:cNvPr id="70" name="Прямая со стрелкой 69"/>
          <p:cNvCxnSpPr/>
          <p:nvPr/>
        </p:nvCxnSpPr>
        <p:spPr>
          <a:xfrm rot="5400000" flipH="1" flipV="1">
            <a:off x="6629401" y="2894012"/>
            <a:ext cx="304800" cy="31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33" idx="1"/>
          </p:cNvCxnSpPr>
          <p:nvPr/>
        </p:nvCxnSpPr>
        <p:spPr>
          <a:xfrm>
            <a:off x="4800600" y="3733800"/>
            <a:ext cx="12192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0800000" flipV="1">
            <a:off x="2133600" y="47244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600" y="1052513"/>
            <a:ext cx="8280400" cy="941387"/>
          </a:xfrm>
        </p:spPr>
        <p:txBody>
          <a:bodyPr/>
          <a:lstStyle/>
          <a:p>
            <a:pPr marL="88900" indent="0" algn="ctr">
              <a:buFontTx/>
              <a:buNone/>
            </a:pPr>
            <a:r>
              <a:rPr lang="ru-RU" sz="2800" b="1" smtClean="0">
                <a:solidFill>
                  <a:srgbClr val="C00000"/>
                </a:solidFill>
                <a:latin typeface="Arial Black" pitchFamily="34" charset="0"/>
              </a:rPr>
              <a:t>Необходимые данные для начала работы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9750" y="2667000"/>
            <a:ext cx="83534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Учетная политика организаций (бухгалтерский и налоговый учет);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Справочники «Номенклатура» и «Характеристики номенклатуры»;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Справочники «Склады (места хранения)» и «Подразделения организаций»;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Начальные остатки по яйцу.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q"/>
            </a:pPr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1400" b="1">
              <a:solidFill>
                <a:srgbClr val="CC33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51500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95288" y="1905000"/>
            <a:ext cx="8497887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Справочники «Номенклатура» и «Характеристики номенклатуры» 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ru-RU" b="1" dirty="0">
              <a:latin typeface="Tahoma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1400" dirty="0">
                <a:latin typeface="Verdana" pitchFamily="34" charset="0"/>
              </a:rPr>
              <a:t>Для яйца на закладке в справочнике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«Номенклатура» обязательно должен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быть заполнен реквизит «Вид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номенклатуры» предопределенным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значением «Яйцо». Это необходимо для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отображения данных по яйцу в отраслевых </a:t>
            </a:r>
          </a:p>
          <a:p>
            <a:pPr marL="285750" indent="-20638"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отчетах.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CC3300"/>
              </a:solidFill>
            </a:endParaRP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Первоначальное заполнение данных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51500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813" y="2636838"/>
            <a:ext cx="4259262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95288" y="1905000"/>
            <a:ext cx="80645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>
                <a:latin typeface="Tahoma" pitchFamily="34" charset="0"/>
              </a:rPr>
              <a:t>Справочники «Номенклатура» и «Характеристики номенклатуры» </a:t>
            </a:r>
          </a:p>
          <a:p>
            <a:pPr marL="285750" indent="-2857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1400" dirty="0">
                <a:latin typeface="Verdana" pitchFamily="34" charset="0"/>
              </a:rPr>
              <a:t>Для </a:t>
            </a:r>
            <a:r>
              <a:rPr lang="ru-RU" sz="1400" dirty="0">
                <a:latin typeface="Verdana" pitchFamily="34" charset="0"/>
              </a:rPr>
              <a:t>учета яйца по категориям можно использовать </a:t>
            </a:r>
            <a:endParaRPr lang="ru-RU" sz="1400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характеристики. При </a:t>
            </a:r>
            <a:r>
              <a:rPr lang="ru-RU" sz="1400" dirty="0">
                <a:latin typeface="Verdana" pitchFamily="34" charset="0"/>
              </a:rPr>
              <a:t>создании новой </a:t>
            </a:r>
            <a:endParaRPr lang="ru-RU" sz="1400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характеристики необходимо заполнять </a:t>
            </a:r>
            <a:r>
              <a:rPr lang="ru-RU" sz="1400" dirty="0">
                <a:latin typeface="Verdana" pitchFamily="34" charset="0"/>
              </a:rPr>
              <a:t>реквизиты  «Категория яйца» и </a:t>
            </a:r>
            <a:endParaRPr lang="ru-RU" sz="1400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«</a:t>
            </a:r>
            <a:r>
              <a:rPr lang="ru-RU" sz="1400" dirty="0">
                <a:latin typeface="Verdana" pitchFamily="34" charset="0"/>
              </a:rPr>
              <a:t>Вид яйца», которые обеспечивают корректное </a:t>
            </a:r>
            <a:endParaRPr lang="ru-RU" sz="1400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отображение </a:t>
            </a:r>
            <a:r>
              <a:rPr lang="ru-RU" sz="1400" dirty="0">
                <a:latin typeface="Verdana" pitchFamily="34" charset="0"/>
              </a:rPr>
              <a:t>данных в отраслевых отчетах по </a:t>
            </a:r>
            <a:endParaRPr lang="ru-RU" sz="1400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яйцу</a:t>
            </a:r>
            <a:r>
              <a:rPr lang="ru-RU" sz="1400" dirty="0">
                <a:latin typeface="Verdana" pitchFamily="34" charset="0"/>
              </a:rPr>
              <a:t>, например, </a:t>
            </a:r>
            <a:r>
              <a:rPr lang="ru-RU" sz="1400" dirty="0">
                <a:latin typeface="Verdana" pitchFamily="34" charset="0"/>
              </a:rPr>
              <a:t>СП-26 </a:t>
            </a:r>
            <a:r>
              <a:rPr lang="ru-RU" sz="1400" dirty="0">
                <a:latin typeface="Verdana" pitchFamily="34" charset="0"/>
              </a:rPr>
              <a:t>«Акт сортировки яиц </a:t>
            </a:r>
            <a:endParaRPr lang="ru-RU" sz="1400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ru-RU" sz="1400" dirty="0">
                <a:latin typeface="Verdana" pitchFamily="34" charset="0"/>
              </a:rPr>
              <a:t>в </a:t>
            </a:r>
            <a:r>
              <a:rPr lang="ru-RU" sz="1400" dirty="0">
                <a:latin typeface="Verdana" pitchFamily="34" charset="0"/>
              </a:rPr>
              <a:t>цехе инкубации».</a:t>
            </a:r>
          </a:p>
          <a:p>
            <a:pPr indent="177800" eaLnBrk="0" hangingPunct="0">
              <a:spcBef>
                <a:spcPct val="50000"/>
              </a:spcBef>
              <a:defRPr/>
            </a:pPr>
            <a:endParaRPr lang="ru-RU" sz="1400" b="1" dirty="0">
              <a:solidFill>
                <a:srgbClr val="CC3300"/>
              </a:solidFill>
            </a:endParaRPr>
          </a:p>
          <a:p>
            <a:pPr indent="177800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CC3300"/>
              </a:solidFill>
            </a:endParaRP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684213" y="1052513"/>
            <a:ext cx="8280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89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C00000"/>
                </a:solidFill>
                <a:latin typeface="Arial Black" pitchFamily="34" charset="0"/>
                <a:cs typeface="Tahoma" pitchFamily="34" charset="0"/>
              </a:rPr>
              <a:t>Первоначальное заполнение данных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651500" y="22701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b="1" kern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Инкубация</a:t>
            </a:r>
            <a:endParaRPr lang="ru-RU" sz="2400" b="1" kern="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788" y="2965450"/>
            <a:ext cx="3986212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4843463"/>
            <a:ext cx="2424112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9242</TotalTime>
  <Words>2002</Words>
  <Application>Microsoft Office PowerPoint</Application>
  <PresentationFormat>Экран (4:3)</PresentationFormat>
  <Paragraphs>364</Paragraphs>
  <Slides>37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Arial Rounded MT Bold</vt:lpstr>
      <vt:lpstr>Arial</vt:lpstr>
      <vt:lpstr>Arial Black</vt:lpstr>
      <vt:lpstr>Tahoma</vt:lpstr>
      <vt:lpstr>Monotype Corsiva</vt:lpstr>
      <vt:lpstr>Verdana</vt:lpstr>
      <vt:lpstr>Wingdings</vt:lpstr>
      <vt:lpstr>Calibri</vt:lpstr>
      <vt:lpstr>Times New Roman</vt:lpstr>
      <vt:lpstr>1_Оформление по умолчанию</vt:lpstr>
      <vt:lpstr>Презентация PowerPoint</vt:lpstr>
      <vt:lpstr>Птицеводство</vt:lpstr>
      <vt:lpstr>Целевая аудитория</vt:lpstr>
      <vt:lpstr>Концепция построения решения</vt:lpstr>
      <vt:lpstr>Презентация PowerPoint</vt:lpstr>
      <vt:lpstr>Инкубация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материнского и промышленного стада</vt:lpstr>
      <vt:lpstr>Презентация PowerPoint</vt:lpstr>
      <vt:lpstr>Презентация PowerPoint</vt:lpstr>
      <vt:lpstr>Презентация PowerPoint</vt:lpstr>
      <vt:lpstr>Мясопереработка</vt:lpstr>
      <vt:lpstr>Презентация PowerPoint</vt:lpstr>
      <vt:lpstr>Презентация PowerPoint</vt:lpstr>
      <vt:lpstr>Презентация PowerPoint</vt:lpstr>
      <vt:lpstr>Презентация PowerPoint</vt:lpstr>
      <vt:lpstr>Возможности приобретения</vt:lpstr>
      <vt:lpstr>Удаленная демонстрация</vt:lpstr>
      <vt:lpstr>Социальные сети</vt:lpstr>
      <vt:lpstr>Презентация PowerPoint</vt:lpstr>
    </vt:vector>
  </TitlesOfParts>
  <Company>opfr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iivpfr</dc:creator>
  <cp:lastModifiedBy>Марина</cp:lastModifiedBy>
  <cp:revision>558</cp:revision>
  <dcterms:created xsi:type="dcterms:W3CDTF">2009-08-04T12:58:59Z</dcterms:created>
  <dcterms:modified xsi:type="dcterms:W3CDTF">2013-05-14T13:09:21Z</dcterms:modified>
</cp:coreProperties>
</file>