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0"/>
  </p:notesMasterIdLst>
  <p:handoutMasterIdLst>
    <p:handoutMasterId r:id="rId61"/>
  </p:handoutMasterIdLst>
  <p:sldIdLst>
    <p:sldId id="257" r:id="rId2"/>
    <p:sldId id="643" r:id="rId3"/>
    <p:sldId id="641" r:id="rId4"/>
    <p:sldId id="687" r:id="rId5"/>
    <p:sldId id="644" r:id="rId6"/>
    <p:sldId id="645" r:id="rId7"/>
    <p:sldId id="763" r:id="rId8"/>
    <p:sldId id="729" r:id="rId9"/>
    <p:sldId id="701" r:id="rId10"/>
    <p:sldId id="702" r:id="rId11"/>
    <p:sldId id="730" r:id="rId12"/>
    <p:sldId id="732" r:id="rId13"/>
    <p:sldId id="733" r:id="rId14"/>
    <p:sldId id="731" r:id="rId15"/>
    <p:sldId id="703" r:id="rId16"/>
    <p:sldId id="734" r:id="rId17"/>
    <p:sldId id="709" r:id="rId18"/>
    <p:sldId id="649" r:id="rId19"/>
    <p:sldId id="650" r:id="rId20"/>
    <p:sldId id="651" r:id="rId21"/>
    <p:sldId id="652" r:id="rId22"/>
    <p:sldId id="654" r:id="rId23"/>
    <p:sldId id="655" r:id="rId24"/>
    <p:sldId id="737" r:id="rId25"/>
    <p:sldId id="740" r:id="rId26"/>
    <p:sldId id="766" r:id="rId27"/>
    <p:sldId id="767" r:id="rId28"/>
    <p:sldId id="768" r:id="rId29"/>
    <p:sldId id="769" r:id="rId30"/>
    <p:sldId id="673" r:id="rId31"/>
    <p:sldId id="764" r:id="rId32"/>
    <p:sldId id="727" r:id="rId33"/>
    <p:sldId id="770" r:id="rId34"/>
    <p:sldId id="678" r:id="rId35"/>
    <p:sldId id="771" r:id="rId36"/>
    <p:sldId id="741" r:id="rId37"/>
    <p:sldId id="744" r:id="rId38"/>
    <p:sldId id="742" r:id="rId39"/>
    <p:sldId id="743" r:id="rId40"/>
    <p:sldId id="677" r:id="rId41"/>
    <p:sldId id="745" r:id="rId42"/>
    <p:sldId id="751" r:id="rId43"/>
    <p:sldId id="750" r:id="rId44"/>
    <p:sldId id="752" r:id="rId45"/>
    <p:sldId id="760" r:id="rId46"/>
    <p:sldId id="761" r:id="rId47"/>
    <p:sldId id="762" r:id="rId48"/>
    <p:sldId id="747" r:id="rId49"/>
    <p:sldId id="749" r:id="rId50"/>
    <p:sldId id="755" r:id="rId51"/>
    <p:sldId id="756" r:id="rId52"/>
    <p:sldId id="758" r:id="rId53"/>
    <p:sldId id="757" r:id="rId54"/>
    <p:sldId id="681" r:id="rId55"/>
    <p:sldId id="682" r:id="rId56"/>
    <p:sldId id="698" r:id="rId57"/>
    <p:sldId id="765" r:id="rId58"/>
    <p:sldId id="686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5050"/>
    <a:srgbClr val="FD5A39"/>
    <a:srgbClr val="FDF7E3"/>
    <a:srgbClr val="F3D875"/>
    <a:srgbClr val="FFF6EB"/>
    <a:srgbClr val="660033"/>
    <a:srgbClr val="F8A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7" autoAdjust="0"/>
    <p:restoredTop sz="98655" autoAdjust="0"/>
  </p:normalViewPr>
  <p:slideViewPr>
    <p:cSldViewPr>
      <p:cViewPr varScale="1">
        <p:scale>
          <a:sx n="88" d="100"/>
          <a:sy n="88" d="100"/>
        </p:scale>
        <p:origin x="-139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C9B3F-BC36-451B-9EB7-D42D3F16C09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AFDA3-AFF7-44B4-99D9-52B92910B4A7}">
      <dgm:prSet phldrT="[Текст]" custT="1"/>
      <dgm:spPr>
        <a:solidFill>
          <a:srgbClr val="FFEFD1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1С:Управление птицефабрикой  8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B9C1B2AB-F417-437B-BD2A-B9CE00F1CDBC}" type="parTrans" cxnId="{FE535198-3FCE-4523-8432-64878364AA0E}">
      <dgm:prSet/>
      <dgm:spPr/>
      <dgm:t>
        <a:bodyPr/>
        <a:lstStyle/>
        <a:p>
          <a:endParaRPr lang="ru-RU"/>
        </a:p>
      </dgm:t>
    </dgm:pt>
    <dgm:pt modelId="{E2F73D3B-73E5-436C-BD59-1369EC48E422}" type="sibTrans" cxnId="{FE535198-3FCE-4523-8432-64878364AA0E}">
      <dgm:prSet/>
      <dgm:spPr/>
      <dgm:t>
        <a:bodyPr/>
        <a:lstStyle/>
        <a:p>
          <a:endParaRPr lang="ru-RU"/>
        </a:p>
      </dgm:t>
    </dgm:pt>
    <dgm:pt modelId="{4F6126FC-2C0F-483C-9254-DCCE2C443B6B}">
      <dgm:prSet phldrT="[Текст]"/>
      <dgm:spPr>
        <a:solidFill>
          <a:srgbClr val="8FCFFF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Управление птицеводством</a:t>
          </a:r>
          <a:endParaRPr lang="ru-RU" b="1" dirty="0">
            <a:solidFill>
              <a:schemeClr val="tx1"/>
            </a:solidFill>
          </a:endParaRPr>
        </a:p>
      </dgm:t>
    </dgm:pt>
    <dgm:pt modelId="{55C8CCC1-AF7C-468B-951F-D7FB0315A39C}" type="parTrans" cxnId="{781EE0AB-9E9A-4878-9EC9-5FD69B6556CC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50DDB9D8-EE32-4494-B507-762ABB8B5EAA}" type="sibTrans" cxnId="{781EE0AB-9E9A-4878-9EC9-5FD69B6556CC}">
      <dgm:prSet/>
      <dgm:spPr/>
      <dgm:t>
        <a:bodyPr/>
        <a:lstStyle/>
        <a:p>
          <a:endParaRPr lang="ru-RU"/>
        </a:p>
      </dgm:t>
    </dgm:pt>
    <dgm:pt modelId="{71AD4CCE-7060-4ABD-AA2E-A8C2C2E8132B}">
      <dgm:prSet phldrT="[Текст]"/>
      <dgm:spPr>
        <a:solidFill>
          <a:srgbClr val="8FCFFF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Планирование отраслевых производственных процессов</a:t>
          </a:r>
          <a:endParaRPr lang="ru-RU" b="1" dirty="0">
            <a:solidFill>
              <a:schemeClr val="tx1"/>
            </a:solidFill>
          </a:endParaRPr>
        </a:p>
      </dgm:t>
    </dgm:pt>
    <dgm:pt modelId="{8586F3C7-3D9E-4681-B022-D6A86E522A3A}" type="parTrans" cxnId="{1789D637-47AB-498C-996E-B24BC3C25596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B7EDC3EF-F1E2-4664-8876-67E74F8393D1}" type="sibTrans" cxnId="{1789D637-47AB-498C-996E-B24BC3C25596}">
      <dgm:prSet/>
      <dgm:spPr/>
      <dgm:t>
        <a:bodyPr/>
        <a:lstStyle/>
        <a:p>
          <a:endParaRPr lang="ru-RU"/>
        </a:p>
      </dgm:t>
    </dgm:pt>
    <dgm:pt modelId="{B3675DFE-A137-414B-AC1E-503A118842DD}">
      <dgm:prSet phldrT="[Текст]"/>
      <dgm:spPr>
        <a:solidFill>
          <a:srgbClr val="8FCFFF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Учет производства комбикормов</a:t>
          </a:r>
          <a:endParaRPr lang="ru-RU" b="1" dirty="0">
            <a:solidFill>
              <a:schemeClr val="tx1"/>
            </a:solidFill>
          </a:endParaRPr>
        </a:p>
      </dgm:t>
    </dgm:pt>
    <dgm:pt modelId="{3C1104A4-3E46-4DFB-9170-760207A36DFD}" type="parTrans" cxnId="{07531003-ADC9-4DC3-8E66-568E0F8609C6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780B6038-E166-4429-B521-77B789C775F2}" type="sibTrans" cxnId="{07531003-ADC9-4DC3-8E66-568E0F8609C6}">
      <dgm:prSet/>
      <dgm:spPr/>
      <dgm:t>
        <a:bodyPr/>
        <a:lstStyle/>
        <a:p>
          <a:endParaRPr lang="ru-RU"/>
        </a:p>
      </dgm:t>
    </dgm:pt>
    <dgm:pt modelId="{03809D3E-2251-4556-A8E9-D616D11311A2}">
      <dgm:prSet/>
      <dgm:spPr>
        <a:solidFill>
          <a:srgbClr val="8FCFFF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Управление автотранспортом</a:t>
          </a:r>
          <a:endParaRPr lang="ru-RU" b="1" dirty="0">
            <a:solidFill>
              <a:schemeClr val="tx1"/>
            </a:solidFill>
          </a:endParaRPr>
        </a:p>
      </dgm:t>
    </dgm:pt>
    <dgm:pt modelId="{28A6E772-6899-476C-A652-1D42BB755B1F}" type="parTrans" cxnId="{6D380683-5A23-4F61-AA09-675873781F16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4339FC2E-82CA-4924-86C6-3D7BF1B54BE6}" type="sibTrans" cxnId="{6D380683-5A23-4F61-AA09-675873781F16}">
      <dgm:prSet/>
      <dgm:spPr/>
      <dgm:t>
        <a:bodyPr/>
        <a:lstStyle/>
        <a:p>
          <a:endParaRPr lang="ru-RU"/>
        </a:p>
      </dgm:t>
    </dgm:pt>
    <dgm:pt modelId="{C0F62110-7415-4B83-BBD2-B9E0F135F2EB}">
      <dgm:prSet/>
      <dgm:spPr>
        <a:solidFill>
          <a:srgbClr val="9DFB03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Типовой функционал УПП</a:t>
          </a:r>
          <a:endParaRPr lang="ru-RU" b="1" dirty="0">
            <a:solidFill>
              <a:schemeClr val="tx1"/>
            </a:solidFill>
          </a:endParaRPr>
        </a:p>
      </dgm:t>
    </dgm:pt>
    <dgm:pt modelId="{55CE3B02-1228-423F-BBE7-05220462648B}" type="parTrans" cxnId="{6BB76FA9-8A0B-42A3-8913-898B83EC3C6C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69244E3F-6FDA-4C71-B494-182CA0FF5685}" type="sibTrans" cxnId="{6BB76FA9-8A0B-42A3-8913-898B83EC3C6C}">
      <dgm:prSet/>
      <dgm:spPr/>
      <dgm:t>
        <a:bodyPr/>
        <a:lstStyle/>
        <a:p>
          <a:endParaRPr lang="ru-RU"/>
        </a:p>
      </dgm:t>
    </dgm:pt>
    <dgm:pt modelId="{ACA5FC03-8B5B-43CA-A8AB-5488648EBD12}" type="pres">
      <dgm:prSet presAssocID="{90BC9B3F-BC36-451B-9EB7-D42D3F16C0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C6B25-99FF-4652-A672-11A918236C91}" type="pres">
      <dgm:prSet presAssocID="{D3CAFDA3-AFF7-44B4-99D9-52B92910B4A7}" presName="centerShape" presStyleLbl="node0" presStyleIdx="0" presStyleCnt="1" custScaleX="133352" custScaleY="111319"/>
      <dgm:spPr/>
      <dgm:t>
        <a:bodyPr/>
        <a:lstStyle/>
        <a:p>
          <a:endParaRPr lang="ru-RU"/>
        </a:p>
      </dgm:t>
    </dgm:pt>
    <dgm:pt modelId="{BBA21628-8A70-42CF-B5CD-E2AFCA0A5E8E}" type="pres">
      <dgm:prSet presAssocID="{55C8CCC1-AF7C-468B-951F-D7FB0315A39C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DAEF55CB-9EE5-4BD2-B25A-2CE140040FAD}" type="pres">
      <dgm:prSet presAssocID="{4F6126FC-2C0F-483C-9254-DCCE2C443B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0A388-FAF4-4313-893D-1DD02ACE08D9}" type="pres">
      <dgm:prSet presAssocID="{8586F3C7-3D9E-4681-B022-D6A86E522A3A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DDC2BAD7-F8B4-4952-8A2D-361545A75D92}" type="pres">
      <dgm:prSet presAssocID="{71AD4CCE-7060-4ABD-AA2E-A8C2C2E813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CD549-C643-4BFF-88B7-6A9610B2FA0D}" type="pres">
      <dgm:prSet presAssocID="{3C1104A4-3E46-4DFB-9170-760207A36DFD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F2C37D1-91DB-4436-8EAB-09922EC7BCF8}" type="pres">
      <dgm:prSet presAssocID="{B3675DFE-A137-414B-AC1E-503A118842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D9CE3-FB9F-41E0-9400-39C043168094}" type="pres">
      <dgm:prSet presAssocID="{28A6E772-6899-476C-A652-1D42BB755B1F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79A3BC56-6054-4C96-84A0-367C6917394A}" type="pres">
      <dgm:prSet presAssocID="{03809D3E-2251-4556-A8E9-D616D11311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D46E-9490-4495-9E0F-6F7BE0A2E620}" type="pres">
      <dgm:prSet presAssocID="{55CE3B02-1228-423F-BBE7-05220462648B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F0B120E-F42B-4786-B037-6259B0BDEDD1}" type="pres">
      <dgm:prSet presAssocID="{C0F62110-7415-4B83-BBD2-B9E0F135F2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FDB07-615F-4FF7-86C4-7D0ACD108D2A}" type="presOf" srcId="{28A6E772-6899-476C-A652-1D42BB755B1F}" destId="{8C3D9CE3-FB9F-41E0-9400-39C043168094}" srcOrd="0" destOrd="0" presId="urn:microsoft.com/office/officeart/2005/8/layout/radial4"/>
    <dgm:cxn modelId="{781EE0AB-9E9A-4878-9EC9-5FD69B6556CC}" srcId="{D3CAFDA3-AFF7-44B4-99D9-52B92910B4A7}" destId="{4F6126FC-2C0F-483C-9254-DCCE2C443B6B}" srcOrd="0" destOrd="0" parTransId="{55C8CCC1-AF7C-468B-951F-D7FB0315A39C}" sibTransId="{50DDB9D8-EE32-4494-B507-762ABB8B5EAA}"/>
    <dgm:cxn modelId="{463C8575-039D-423B-940B-694CEA1830CD}" type="presOf" srcId="{90BC9B3F-BC36-451B-9EB7-D42D3F16C092}" destId="{ACA5FC03-8B5B-43CA-A8AB-5488648EBD12}" srcOrd="0" destOrd="0" presId="urn:microsoft.com/office/officeart/2005/8/layout/radial4"/>
    <dgm:cxn modelId="{0ED6DDDA-0D77-4E08-8CD0-4BC881FC3ECF}" type="presOf" srcId="{55C8CCC1-AF7C-468B-951F-D7FB0315A39C}" destId="{BBA21628-8A70-42CF-B5CD-E2AFCA0A5E8E}" srcOrd="0" destOrd="0" presId="urn:microsoft.com/office/officeart/2005/8/layout/radial4"/>
    <dgm:cxn modelId="{B4826B6F-B497-4A82-B060-09269755DDB1}" type="presOf" srcId="{55CE3B02-1228-423F-BBE7-05220462648B}" destId="{5416D46E-9490-4495-9E0F-6F7BE0A2E620}" srcOrd="0" destOrd="0" presId="urn:microsoft.com/office/officeart/2005/8/layout/radial4"/>
    <dgm:cxn modelId="{FE535198-3FCE-4523-8432-64878364AA0E}" srcId="{90BC9B3F-BC36-451B-9EB7-D42D3F16C092}" destId="{D3CAFDA3-AFF7-44B4-99D9-52B92910B4A7}" srcOrd="0" destOrd="0" parTransId="{B9C1B2AB-F417-437B-BD2A-B9CE00F1CDBC}" sibTransId="{E2F73D3B-73E5-436C-BD59-1369EC48E422}"/>
    <dgm:cxn modelId="{E27D8884-D901-4A65-A283-D17A1C480B5A}" type="presOf" srcId="{4F6126FC-2C0F-483C-9254-DCCE2C443B6B}" destId="{DAEF55CB-9EE5-4BD2-B25A-2CE140040FAD}" srcOrd="0" destOrd="0" presId="urn:microsoft.com/office/officeart/2005/8/layout/radial4"/>
    <dgm:cxn modelId="{F49A2505-8978-477C-9A66-3DAB95FFD044}" type="presOf" srcId="{C0F62110-7415-4B83-BBD2-B9E0F135F2EB}" destId="{6F0B120E-F42B-4786-B037-6259B0BDEDD1}" srcOrd="0" destOrd="0" presId="urn:microsoft.com/office/officeart/2005/8/layout/radial4"/>
    <dgm:cxn modelId="{BAEFA363-B986-4BBA-9565-B471BD112868}" type="presOf" srcId="{3C1104A4-3E46-4DFB-9170-760207A36DFD}" destId="{B48CD549-C643-4BFF-88B7-6A9610B2FA0D}" srcOrd="0" destOrd="0" presId="urn:microsoft.com/office/officeart/2005/8/layout/radial4"/>
    <dgm:cxn modelId="{31D66639-A19E-4914-A2F7-232C9B507F63}" type="presOf" srcId="{03809D3E-2251-4556-A8E9-D616D11311A2}" destId="{79A3BC56-6054-4C96-84A0-367C6917394A}" srcOrd="0" destOrd="0" presId="urn:microsoft.com/office/officeart/2005/8/layout/radial4"/>
    <dgm:cxn modelId="{62B0A351-DC96-41F6-856F-14333B505FF0}" type="presOf" srcId="{B3675DFE-A137-414B-AC1E-503A118842DD}" destId="{1F2C37D1-91DB-4436-8EAB-09922EC7BCF8}" srcOrd="0" destOrd="0" presId="urn:microsoft.com/office/officeart/2005/8/layout/radial4"/>
    <dgm:cxn modelId="{D3F6C90F-D280-4251-A4AE-91B385F0809F}" type="presOf" srcId="{8586F3C7-3D9E-4681-B022-D6A86E522A3A}" destId="{F560A388-FAF4-4313-893D-1DD02ACE08D9}" srcOrd="0" destOrd="0" presId="urn:microsoft.com/office/officeart/2005/8/layout/radial4"/>
    <dgm:cxn modelId="{6D380683-5A23-4F61-AA09-675873781F16}" srcId="{D3CAFDA3-AFF7-44B4-99D9-52B92910B4A7}" destId="{03809D3E-2251-4556-A8E9-D616D11311A2}" srcOrd="3" destOrd="0" parTransId="{28A6E772-6899-476C-A652-1D42BB755B1F}" sibTransId="{4339FC2E-82CA-4924-86C6-3D7BF1B54BE6}"/>
    <dgm:cxn modelId="{07531003-ADC9-4DC3-8E66-568E0F8609C6}" srcId="{D3CAFDA3-AFF7-44B4-99D9-52B92910B4A7}" destId="{B3675DFE-A137-414B-AC1E-503A118842DD}" srcOrd="2" destOrd="0" parTransId="{3C1104A4-3E46-4DFB-9170-760207A36DFD}" sibTransId="{780B6038-E166-4429-B521-77B789C775F2}"/>
    <dgm:cxn modelId="{1789D637-47AB-498C-996E-B24BC3C25596}" srcId="{D3CAFDA3-AFF7-44B4-99D9-52B92910B4A7}" destId="{71AD4CCE-7060-4ABD-AA2E-A8C2C2E8132B}" srcOrd="1" destOrd="0" parTransId="{8586F3C7-3D9E-4681-B022-D6A86E522A3A}" sibTransId="{B7EDC3EF-F1E2-4664-8876-67E74F8393D1}"/>
    <dgm:cxn modelId="{92F04C33-A4FB-4E17-9453-F9C18494B00C}" type="presOf" srcId="{71AD4CCE-7060-4ABD-AA2E-A8C2C2E8132B}" destId="{DDC2BAD7-F8B4-4952-8A2D-361545A75D92}" srcOrd="0" destOrd="0" presId="urn:microsoft.com/office/officeart/2005/8/layout/radial4"/>
    <dgm:cxn modelId="{E009F229-D29A-4BE5-BBE3-324C83B72CF8}" type="presOf" srcId="{D3CAFDA3-AFF7-44B4-99D9-52B92910B4A7}" destId="{60BC6B25-99FF-4652-A672-11A918236C91}" srcOrd="0" destOrd="0" presId="urn:microsoft.com/office/officeart/2005/8/layout/radial4"/>
    <dgm:cxn modelId="{6BB76FA9-8A0B-42A3-8913-898B83EC3C6C}" srcId="{D3CAFDA3-AFF7-44B4-99D9-52B92910B4A7}" destId="{C0F62110-7415-4B83-BBD2-B9E0F135F2EB}" srcOrd="4" destOrd="0" parTransId="{55CE3B02-1228-423F-BBE7-05220462648B}" sibTransId="{69244E3F-6FDA-4C71-B494-182CA0FF5685}"/>
    <dgm:cxn modelId="{6DA97CD2-7E97-45C3-A010-0B36CD16D3F4}" type="presParOf" srcId="{ACA5FC03-8B5B-43CA-A8AB-5488648EBD12}" destId="{60BC6B25-99FF-4652-A672-11A918236C91}" srcOrd="0" destOrd="0" presId="urn:microsoft.com/office/officeart/2005/8/layout/radial4"/>
    <dgm:cxn modelId="{B42C46C2-0D99-44C8-ACA8-94FB3C4BAA59}" type="presParOf" srcId="{ACA5FC03-8B5B-43CA-A8AB-5488648EBD12}" destId="{BBA21628-8A70-42CF-B5CD-E2AFCA0A5E8E}" srcOrd="1" destOrd="0" presId="urn:microsoft.com/office/officeart/2005/8/layout/radial4"/>
    <dgm:cxn modelId="{82C52081-A8AC-49D6-9B05-F30A21B6E457}" type="presParOf" srcId="{ACA5FC03-8B5B-43CA-A8AB-5488648EBD12}" destId="{DAEF55CB-9EE5-4BD2-B25A-2CE140040FAD}" srcOrd="2" destOrd="0" presId="urn:microsoft.com/office/officeart/2005/8/layout/radial4"/>
    <dgm:cxn modelId="{329B9CBE-4950-4530-9E5C-B04C63D2C473}" type="presParOf" srcId="{ACA5FC03-8B5B-43CA-A8AB-5488648EBD12}" destId="{F560A388-FAF4-4313-893D-1DD02ACE08D9}" srcOrd="3" destOrd="0" presId="urn:microsoft.com/office/officeart/2005/8/layout/radial4"/>
    <dgm:cxn modelId="{185712D1-5D3E-492B-A29C-385805B47E19}" type="presParOf" srcId="{ACA5FC03-8B5B-43CA-A8AB-5488648EBD12}" destId="{DDC2BAD7-F8B4-4952-8A2D-361545A75D92}" srcOrd="4" destOrd="0" presId="urn:microsoft.com/office/officeart/2005/8/layout/radial4"/>
    <dgm:cxn modelId="{777285BE-A46A-46C5-B0CD-B9002DA01E49}" type="presParOf" srcId="{ACA5FC03-8B5B-43CA-A8AB-5488648EBD12}" destId="{B48CD549-C643-4BFF-88B7-6A9610B2FA0D}" srcOrd="5" destOrd="0" presId="urn:microsoft.com/office/officeart/2005/8/layout/radial4"/>
    <dgm:cxn modelId="{C118B2C0-3A63-40C6-AD1F-FB9B81EB5BA7}" type="presParOf" srcId="{ACA5FC03-8B5B-43CA-A8AB-5488648EBD12}" destId="{1F2C37D1-91DB-4436-8EAB-09922EC7BCF8}" srcOrd="6" destOrd="0" presId="urn:microsoft.com/office/officeart/2005/8/layout/radial4"/>
    <dgm:cxn modelId="{37787236-BB30-417B-9A70-D758DABE357A}" type="presParOf" srcId="{ACA5FC03-8B5B-43CA-A8AB-5488648EBD12}" destId="{8C3D9CE3-FB9F-41E0-9400-39C043168094}" srcOrd="7" destOrd="0" presId="urn:microsoft.com/office/officeart/2005/8/layout/radial4"/>
    <dgm:cxn modelId="{3321F3A5-5E78-4CB2-AF73-606403661F5D}" type="presParOf" srcId="{ACA5FC03-8B5B-43CA-A8AB-5488648EBD12}" destId="{79A3BC56-6054-4C96-84A0-367C6917394A}" srcOrd="8" destOrd="0" presId="urn:microsoft.com/office/officeart/2005/8/layout/radial4"/>
    <dgm:cxn modelId="{AB953402-AE2D-455C-976F-265BA84DB520}" type="presParOf" srcId="{ACA5FC03-8B5B-43CA-A8AB-5488648EBD12}" destId="{5416D46E-9490-4495-9E0F-6F7BE0A2E620}" srcOrd="9" destOrd="0" presId="urn:microsoft.com/office/officeart/2005/8/layout/radial4"/>
    <dgm:cxn modelId="{F88D3D4F-F895-4BBE-A427-582F0229B50E}" type="presParOf" srcId="{ACA5FC03-8B5B-43CA-A8AB-5488648EBD12}" destId="{6F0B120E-F42B-4786-B037-6259B0BDEDD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C6B25-99FF-4652-A672-11A918236C91}">
      <dsp:nvSpPr>
        <dsp:cNvPr id="0" name=""/>
        <dsp:cNvSpPr/>
      </dsp:nvSpPr>
      <dsp:spPr>
        <a:xfrm>
          <a:off x="2845410" y="2015894"/>
          <a:ext cx="2124049" cy="1773104"/>
        </a:xfrm>
        <a:prstGeom prst="ellipse">
          <a:avLst/>
        </a:prstGeom>
        <a:solidFill>
          <a:srgbClr val="FFEFD1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1С:Управление птицефабрикой  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3156470" y="2275559"/>
        <a:ext cx="1501929" cy="1253774"/>
      </dsp:txXfrm>
    </dsp:sp>
    <dsp:sp modelId="{BBA21628-8A70-42CF-B5CD-E2AFCA0A5E8E}">
      <dsp:nvSpPr>
        <dsp:cNvPr id="0" name=""/>
        <dsp:cNvSpPr/>
      </dsp:nvSpPr>
      <dsp:spPr>
        <a:xfrm rot="10800000">
          <a:off x="1565674" y="2675470"/>
          <a:ext cx="1209350" cy="453951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F55CB-9EE5-4BD2-B25A-2CE140040FAD}">
      <dsp:nvSpPr>
        <dsp:cNvPr id="0" name=""/>
        <dsp:cNvSpPr/>
      </dsp:nvSpPr>
      <dsp:spPr>
        <a:xfrm>
          <a:off x="809087" y="2297177"/>
          <a:ext cx="1513173" cy="1210538"/>
        </a:xfrm>
        <a:prstGeom prst="roundRect">
          <a:avLst>
            <a:gd name="adj" fmla="val 10000"/>
          </a:avLst>
        </a:prstGeom>
        <a:solidFill>
          <a:srgbClr val="8FCF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Управление птицеводством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844542" y="2332632"/>
        <a:ext cx="1442263" cy="1139628"/>
      </dsp:txXfrm>
    </dsp:sp>
    <dsp:sp modelId="{F560A388-FAF4-4313-893D-1DD02ACE08D9}">
      <dsp:nvSpPr>
        <dsp:cNvPr id="0" name=""/>
        <dsp:cNvSpPr/>
      </dsp:nvSpPr>
      <dsp:spPr>
        <a:xfrm rot="13500000">
          <a:off x="2060680" y="1480420"/>
          <a:ext cx="1303407" cy="453951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2BAD7-F8B4-4952-8A2D-361545A75D92}">
      <dsp:nvSpPr>
        <dsp:cNvPr id="0" name=""/>
        <dsp:cNvSpPr/>
      </dsp:nvSpPr>
      <dsp:spPr>
        <a:xfrm>
          <a:off x="1494973" y="641302"/>
          <a:ext cx="1513173" cy="1210538"/>
        </a:xfrm>
        <a:prstGeom prst="roundRect">
          <a:avLst>
            <a:gd name="adj" fmla="val 10000"/>
          </a:avLst>
        </a:prstGeom>
        <a:solidFill>
          <a:srgbClr val="8FCF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Планирование отраслевых производственных процессов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530428" y="676757"/>
        <a:ext cx="1442263" cy="1139628"/>
      </dsp:txXfrm>
    </dsp:sp>
    <dsp:sp modelId="{B48CD549-C643-4BFF-88B7-6A9610B2FA0D}">
      <dsp:nvSpPr>
        <dsp:cNvPr id="0" name=""/>
        <dsp:cNvSpPr/>
      </dsp:nvSpPr>
      <dsp:spPr>
        <a:xfrm rot="16200000">
          <a:off x="3219849" y="1021296"/>
          <a:ext cx="1375171" cy="453951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C37D1-91DB-4436-8EAB-09922EC7BCF8}">
      <dsp:nvSpPr>
        <dsp:cNvPr id="0" name=""/>
        <dsp:cNvSpPr/>
      </dsp:nvSpPr>
      <dsp:spPr>
        <a:xfrm>
          <a:off x="3150848" y="-44583"/>
          <a:ext cx="1513173" cy="1210538"/>
        </a:xfrm>
        <a:prstGeom prst="roundRect">
          <a:avLst>
            <a:gd name="adj" fmla="val 10000"/>
          </a:avLst>
        </a:prstGeom>
        <a:solidFill>
          <a:srgbClr val="8FCF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Учет производства комбикормов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3186303" y="-9128"/>
        <a:ext cx="1442263" cy="1139628"/>
      </dsp:txXfrm>
    </dsp:sp>
    <dsp:sp modelId="{8C3D9CE3-FB9F-41E0-9400-39C043168094}">
      <dsp:nvSpPr>
        <dsp:cNvPr id="0" name=""/>
        <dsp:cNvSpPr/>
      </dsp:nvSpPr>
      <dsp:spPr>
        <a:xfrm rot="18900000">
          <a:off x="4450781" y="1480420"/>
          <a:ext cx="1303407" cy="453951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3BC56-6054-4C96-84A0-367C6917394A}">
      <dsp:nvSpPr>
        <dsp:cNvPr id="0" name=""/>
        <dsp:cNvSpPr/>
      </dsp:nvSpPr>
      <dsp:spPr>
        <a:xfrm>
          <a:off x="4806723" y="641302"/>
          <a:ext cx="1513173" cy="1210538"/>
        </a:xfrm>
        <a:prstGeom prst="roundRect">
          <a:avLst>
            <a:gd name="adj" fmla="val 10000"/>
          </a:avLst>
        </a:prstGeom>
        <a:solidFill>
          <a:srgbClr val="8FCFFF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Управление автотранспортом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4842178" y="676757"/>
        <a:ext cx="1442263" cy="1139628"/>
      </dsp:txXfrm>
    </dsp:sp>
    <dsp:sp modelId="{5416D46E-9490-4495-9E0F-6F7BE0A2E620}">
      <dsp:nvSpPr>
        <dsp:cNvPr id="0" name=""/>
        <dsp:cNvSpPr/>
      </dsp:nvSpPr>
      <dsp:spPr>
        <a:xfrm>
          <a:off x="5039845" y="2675470"/>
          <a:ext cx="1209350" cy="453951"/>
        </a:xfrm>
        <a:prstGeom prst="lef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B120E-F42B-4786-B037-6259B0BDEDD1}">
      <dsp:nvSpPr>
        <dsp:cNvPr id="0" name=""/>
        <dsp:cNvSpPr/>
      </dsp:nvSpPr>
      <dsp:spPr>
        <a:xfrm>
          <a:off x="5492608" y="2297177"/>
          <a:ext cx="1513173" cy="1210538"/>
        </a:xfrm>
        <a:prstGeom prst="roundRect">
          <a:avLst>
            <a:gd name="adj" fmla="val 10000"/>
          </a:avLst>
        </a:prstGeom>
        <a:solidFill>
          <a:srgbClr val="9DFB03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Типовой функционал УПП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528063" y="2332632"/>
        <a:ext cx="1442263" cy="1139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E0D927-A0E0-430A-B69F-807C31760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6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95E65E-C34A-417A-91EB-422A66BFA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6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AC364E3E-EA03-4A78-990B-3F570A0C8B7F}" type="slidenum">
              <a:rPr lang="ru-RU" sz="1200" smtClean="0">
                <a:latin typeface="Arial" charset="0"/>
              </a:rPr>
              <a:pPr eaLnBrk="1" hangingPunct="1"/>
              <a:t>1</a:t>
            </a:fld>
            <a:endParaRPr lang="ru-RU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14B0F0B2-A8C6-4F98-A996-B7E3A2C37661}" type="slidenum">
              <a:rPr lang="ru-RU" sz="1200" smtClean="0">
                <a:latin typeface="Times New Roman" pitchFamily="18" charset="0"/>
              </a:rPr>
              <a:pPr eaLnBrk="1" hangingPunct="1"/>
              <a:t>48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Как правило (если речь не идет о розничных компаниях или компаниях, работающих на рынке услуг) большую часть оборота составляют оптовые продажи. Есть все, что необходимо для эффективного выполнения плана продаж:</a:t>
            </a:r>
          </a:p>
          <a:p>
            <a:pPr eaLnBrk="1" hangingPunct="1"/>
            <a:r>
              <a:rPr lang="ru-RU" smtClean="0"/>
              <a:t>	1. удобный интуитивно понятный интерфейс пользователя позволяет быстро оформить продажу;</a:t>
            </a:r>
          </a:p>
          <a:p>
            <a:pPr eaLnBrk="1" hangingPunct="1"/>
            <a:r>
              <a:rPr lang="ru-RU" smtClean="0"/>
              <a:t>	2. гибкий механизм настройки контроля предоплаты позволяет реализовать любую схему взаимоотношений с покупателями:</a:t>
            </a:r>
          </a:p>
          <a:p>
            <a:pPr eaLnBrk="1" hangingPunct="1"/>
            <a:r>
              <a:rPr lang="ru-RU" smtClean="0"/>
              <a:t>	3. продажи за наличный и безналичный расчет;</a:t>
            </a:r>
          </a:p>
          <a:p>
            <a:pPr eaLnBrk="1" hangingPunct="1"/>
            <a:r>
              <a:rPr lang="ru-RU" smtClean="0"/>
              <a:t>	4. товарный кредит и кредитные линии контрагентов;</a:t>
            </a:r>
          </a:p>
          <a:p>
            <a:pPr eaLnBrk="1" hangingPunct="1"/>
            <a:r>
              <a:rPr lang="ru-RU" smtClean="0"/>
              <a:t>	5. заказы покупателей для  гарантии поставок;</a:t>
            </a:r>
          </a:p>
          <a:p>
            <a:pPr eaLnBrk="1" hangingPunct="1"/>
            <a:r>
              <a:rPr lang="ru-RU" smtClean="0"/>
              <a:t>	6. резервирование складских остатков и ожидаемых поступлений;</a:t>
            </a:r>
          </a:p>
          <a:p>
            <a:pPr eaLnBrk="1" hangingPunct="1"/>
            <a:r>
              <a:rPr lang="ru-RU" smtClean="0"/>
              <a:t>	7. своевременное оформление заказов поставщикам и на производство.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8D1E2A3A-E2C1-4DC7-B464-718E354ED6DE}" type="slidenum">
              <a:rPr lang="ru-RU" sz="1200" smtClean="0">
                <a:latin typeface="Times New Roman" pitchFamily="18" charset="0"/>
              </a:rPr>
              <a:pPr eaLnBrk="1" hangingPunct="1"/>
              <a:t>49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1С:Управление птицефабрикой позволяет автоматизировать работу подразделений, занимающихся розничной торговлей:</a:t>
            </a:r>
          </a:p>
          <a:p>
            <a:pPr eaLnBrk="1" hangingPunct="1"/>
            <a:r>
              <a:rPr lang="ru-RU" smtClean="0"/>
              <a:t>	1. торговые залы в офисах;</a:t>
            </a:r>
          </a:p>
          <a:p>
            <a:pPr eaLnBrk="1" hangingPunct="1"/>
            <a:r>
              <a:rPr lang="ru-RU" smtClean="0"/>
              <a:t>	2. розничные магазины.</a:t>
            </a:r>
          </a:p>
          <a:p>
            <a:pPr eaLnBrk="1" hangingPunct="1"/>
            <a:r>
              <a:rPr lang="ru-RU" smtClean="0"/>
              <a:t>Подсистема позволяет вести учет как торговых точек, ведущих количественный товарный учет, так и удаленных точек, ведущих только суммовой учет.</a:t>
            </a:r>
          </a:p>
          <a:p>
            <a:pPr eaLnBrk="1" hangingPunct="1"/>
            <a:r>
              <a:rPr lang="ru-RU" smtClean="0"/>
              <a:t>Поддержка широкого спектра электронного торгового оборудования. Для интенсивной розничной торговли с особыми требованиями к эргономике рабочего места кассира — интеграция со специализированной системой автоматизации розничной торговли «1С:Розница 8».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64149A1A-9123-4780-88A2-96E889C092BB}" type="slidenum">
              <a:rPr lang="ru-RU" sz="1200" smtClean="0">
                <a:latin typeface="Times New Roman" pitchFamily="18" charset="0"/>
              </a:rPr>
              <a:pPr eaLnBrk="1" hangingPunct="1"/>
              <a:t>50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Управление процессами закупки в информационной системе, построенной на основе 1С:Управление птицефабрикой, позволит коммерческому директору:</a:t>
            </a:r>
          </a:p>
          <a:p>
            <a:pPr eaLnBrk="1" hangingPunct="1"/>
            <a:r>
              <a:rPr lang="ru-RU" smtClean="0"/>
              <a:t>	1. обеспечить своевременные поставки ТМЦ;</a:t>
            </a:r>
          </a:p>
          <a:p>
            <a:pPr eaLnBrk="1" hangingPunct="1"/>
            <a:r>
              <a:rPr lang="ru-RU" smtClean="0"/>
              <a:t>	2. обеспечить производство материалами и сырьем;</a:t>
            </a:r>
          </a:p>
          <a:p>
            <a:pPr eaLnBrk="1" hangingPunct="1"/>
            <a:r>
              <a:rPr lang="ru-RU" smtClean="0"/>
              <a:t>	3. оптимизировать закупки по ценам и условиям поставки.</a:t>
            </a:r>
          </a:p>
          <a:p>
            <a:pPr eaLnBrk="1" hangingPunct="1"/>
            <a:r>
              <a:rPr lang="ru-RU" smtClean="0"/>
              <a:t>Подсистема управления закупками обеспечивает:</a:t>
            </a:r>
          </a:p>
          <a:p>
            <a:pPr eaLnBrk="1" hangingPunct="1"/>
            <a:r>
              <a:rPr lang="ru-RU" smtClean="0"/>
              <a:t>	1. предоставление менеджерам, отвечающим за снабжение, информации, необходимой для своевременного принятия решений о пополнении запасов ТМЦ,  для снижения затрат на закупки и четкой организации взаимодействия с поставщиками;</a:t>
            </a:r>
          </a:p>
          <a:p>
            <a:pPr eaLnBrk="1" hangingPunct="1"/>
            <a:r>
              <a:rPr lang="ru-RU" smtClean="0"/>
              <a:t>	2. оперативное планирование закупок;</a:t>
            </a:r>
          </a:p>
          <a:p>
            <a:pPr eaLnBrk="1" hangingPunct="1"/>
            <a:r>
              <a:rPr lang="ru-RU" smtClean="0"/>
              <a:t>	3. оформление заказов поставщикам и контроль их исполнения;</a:t>
            </a:r>
          </a:p>
          <a:p>
            <a:pPr eaLnBrk="1" hangingPunct="1"/>
            <a:r>
              <a:rPr lang="ru-RU" smtClean="0"/>
              <a:t>	4. поддержку различных схем приема товаров от поставщиков.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9871E433-59A6-4DAC-90B5-13B852DACACC}" type="slidenum">
              <a:rPr lang="ru-RU" sz="1200" smtClean="0">
                <a:latin typeface="Times New Roman" pitchFamily="18" charset="0"/>
              </a:rPr>
              <a:pPr eaLnBrk="1" hangingPunct="1"/>
              <a:t>51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Менеджеры по закупкам распределяют потребности по поставщикам, используя информацию о ценах и условиях поставки, внесенных в систему, и формируют заказ поставщику - предварительную договоренность о приобретении у него товаров.</a:t>
            </a:r>
          </a:p>
          <a:p>
            <a:pPr eaLnBrk="1" hangingPunct="1"/>
            <a:r>
              <a:rPr lang="ru-RU" smtClean="0"/>
              <a:t>Информация о сформированных заказах используется для планирования закупок и автоматизированного оформления поступлений.</a:t>
            </a:r>
          </a:p>
          <a:p>
            <a:pPr eaLnBrk="1" hangingPunct="1"/>
            <a:r>
              <a:rPr lang="ru-RU" smtClean="0"/>
              <a:t>Предусмотрена интеграция с системами электронного документооборота </a:t>
            </a:r>
            <a:r>
              <a:rPr lang="en-US" smtClean="0"/>
              <a:t>EDI</a:t>
            </a:r>
            <a:r>
              <a:rPr lang="ru-RU" smtClean="0"/>
              <a:t>.</a:t>
            </a:r>
          </a:p>
          <a:p>
            <a:pPr eaLnBrk="1" hangingPunct="1"/>
            <a:r>
              <a:rPr lang="ru-RU" smtClean="0"/>
              <a:t>Для повышения эффективности работы менеджеров по закупкам имеется функция автозаполнения заказа, на основании: </a:t>
            </a:r>
          </a:p>
          <a:p>
            <a:pPr eaLnBrk="1" hangingPunct="1"/>
            <a:r>
              <a:rPr lang="ru-RU" smtClean="0"/>
              <a:t>	1. данных о текущих запасах;</a:t>
            </a:r>
          </a:p>
          <a:p>
            <a:pPr eaLnBrk="1" hangingPunct="1"/>
            <a:r>
              <a:rPr lang="ru-RU" smtClean="0"/>
              <a:t>	2. заказов покупателей;</a:t>
            </a:r>
          </a:p>
          <a:p>
            <a:pPr eaLnBrk="1" hangingPunct="1"/>
            <a:r>
              <a:rPr lang="ru-RU" smtClean="0"/>
              <a:t>	3. внутренних заказов;</a:t>
            </a:r>
          </a:p>
          <a:p>
            <a:pPr eaLnBrk="1" hangingPunct="1"/>
            <a:r>
              <a:rPr lang="ru-RU" smtClean="0"/>
              <a:t>	4. сформированных ранее потребностях.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93C0EE2D-EFCE-45C8-AD2F-C61D9C397BDB}" type="slidenum">
              <a:rPr lang="ru-RU" sz="1200" smtClean="0">
                <a:latin typeface="Times New Roman" pitchFamily="18" charset="0"/>
              </a:rPr>
              <a:pPr eaLnBrk="1" hangingPunct="1"/>
              <a:t>52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1С:Управление птицефабрикой содержит набор аналитических отчетов, позволяющих коммерческому директору обоснованно принимать управленческие решения и планировать деятельность:</a:t>
            </a:r>
          </a:p>
          <a:p>
            <a:pPr eaLnBrk="1" hangingPunct="1"/>
            <a:r>
              <a:rPr lang="ru-RU" smtClean="0"/>
              <a:t>	1. Анализ заказов поставщикам;</a:t>
            </a:r>
          </a:p>
          <a:p>
            <a:pPr eaLnBrk="1" hangingPunct="1"/>
            <a:r>
              <a:rPr lang="ru-RU" smtClean="0"/>
              <a:t>	2. Ведомость по заказам поставщикам;</a:t>
            </a:r>
          </a:p>
          <a:p>
            <a:pPr eaLnBrk="1" hangingPunct="1"/>
            <a:r>
              <a:rPr lang="ru-RU" smtClean="0"/>
              <a:t>	3. Анализ закупок;</a:t>
            </a:r>
          </a:p>
          <a:p>
            <a:pPr eaLnBrk="1" hangingPunct="1"/>
            <a:r>
              <a:rPr lang="ru-RU" smtClean="0"/>
              <a:t>	4. Анализ кредиторской задолженности;</a:t>
            </a:r>
          </a:p>
          <a:p>
            <a:pPr eaLnBrk="1" hangingPunct="1"/>
            <a:r>
              <a:rPr lang="ru-RU" smtClean="0"/>
              <a:t>	5. Взаиморасчеты с комитентами.</a:t>
            </a:r>
          </a:p>
          <a:p>
            <a:pPr eaLnBrk="1" hangingPunct="1"/>
            <a:r>
              <a:rPr lang="ru-RU" smtClean="0"/>
              <a:t>Сверх стандартных отчетов системы есть универсальный конструктор отчетов, используя который, можно получить практически любые данные в любых разрезах без помощи программистов.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B97CDD8C-879F-4CC3-8C74-6CBD84627B3A}" type="slidenum">
              <a:rPr lang="ru-RU" sz="1200" smtClean="0">
                <a:latin typeface="Times New Roman" pitchFamily="18" charset="0"/>
              </a:rPr>
              <a:pPr eaLnBrk="1" hangingPunct="1"/>
              <a:t>53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Для сравнительного анализа запланированных и фактически произведенных закупок служит отчет «План-фактный анализ». Отчет позволяет анализировать данные за любой период в любых комбинациях, например:</a:t>
            </a:r>
          </a:p>
          <a:p>
            <a:pPr eaLnBrk="1" hangingPunct="1"/>
            <a:r>
              <a:rPr lang="ru-RU" smtClean="0"/>
              <a:t>	1. за один и тот же период: план с одной периодичностью с планами с другой;</a:t>
            </a:r>
          </a:p>
          <a:p>
            <a:pPr eaLnBrk="1" hangingPunct="1"/>
            <a:r>
              <a:rPr lang="ru-RU" smtClean="0"/>
              <a:t>	2. за один и тот же период: план с фактическими продажами;</a:t>
            </a:r>
          </a:p>
          <a:p>
            <a:pPr eaLnBrk="1" hangingPunct="1"/>
            <a:r>
              <a:rPr lang="ru-RU" smtClean="0"/>
              <a:t>	3. за различные периоды: план с планами;</a:t>
            </a:r>
          </a:p>
          <a:p>
            <a:pPr eaLnBrk="1" hangingPunct="1"/>
            <a:r>
              <a:rPr lang="ru-RU" smtClean="0"/>
              <a:t>	4. за различные периоды: план с фактическими продажами;</a:t>
            </a:r>
          </a:p>
          <a:p>
            <a:pPr eaLnBrk="1" hangingPunct="1"/>
            <a:r>
              <a:rPr lang="ru-RU" smtClean="0"/>
              <a:t>	5. за различные периоды: фактические продажи с фактическими продажами.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 eaLnBrk="1" hangingPunct="1"/>
            <a:fld id="{CD7DFF02-0929-48C3-B8E7-9B54A4794130}" type="slidenum">
              <a:rPr lang="ru-RU" sz="1200">
                <a:latin typeface="Arial" charset="0"/>
                <a:cs typeface="Tahoma" pitchFamily="34" charset="0"/>
              </a:rPr>
              <a:pPr algn="r" eaLnBrk="1" hangingPunct="1"/>
              <a:t>3</a:t>
            </a:fld>
            <a:endParaRPr lang="ru-RU" sz="1200">
              <a:latin typeface="Arial" charset="0"/>
              <a:cs typeface="Tahoma" pitchFamily="34" charset="0"/>
            </a:endParaRPr>
          </a:p>
        </p:txBody>
      </p:sp>
      <p:sp>
        <p:nvSpPr>
          <p:cNvPr id="6349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D9D9113-F3AB-466A-BC7D-31D9ABA9164D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r" eaLnBrk="1" hangingPunct="1"/>
            <a:fld id="{F50AF6A6-392C-403B-BC15-F1102A9BAC0E}" type="slidenum">
              <a:rPr lang="ru-RU" sz="1200">
                <a:latin typeface="Arial" charset="0"/>
                <a:cs typeface="Tahoma" pitchFamily="34" charset="0"/>
              </a:rPr>
              <a:pPr algn="r" eaLnBrk="1" hangingPunct="1"/>
              <a:t>4</a:t>
            </a:fld>
            <a:endParaRPr lang="ru-RU" sz="1200">
              <a:latin typeface="Arial" charset="0"/>
              <a:cs typeface="Tahoma" pitchFamily="34" charset="0"/>
            </a:endParaRPr>
          </a:p>
        </p:txBody>
      </p:sp>
      <p:sp>
        <p:nvSpPr>
          <p:cNvPr id="645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B9AB9B-7A5E-4CD0-ACFF-01DDD41523B5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823C136D-F32E-4409-885B-CC079FDDFE87}" type="slidenum">
              <a:rPr lang="ru-RU" sz="1200" smtClean="0">
                <a:latin typeface="Times New Roman" pitchFamily="18" charset="0"/>
              </a:rPr>
              <a:pPr eaLnBrk="1" hangingPunct="1"/>
              <a:t>42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1С:Управление птицефабрикой содержит набор аналитических отчетов, позволяющих коммерческому директору обоснованно принимать управленческие решения и планировать деятельность:</a:t>
            </a:r>
          </a:p>
          <a:p>
            <a:pPr eaLnBrk="1" hangingPunct="1"/>
            <a:r>
              <a:rPr lang="ru-RU" smtClean="0"/>
              <a:t>	1. Анализ продаж;</a:t>
            </a:r>
          </a:p>
          <a:p>
            <a:pPr eaLnBrk="1" hangingPunct="1"/>
            <a:r>
              <a:rPr lang="ru-RU" smtClean="0"/>
              <a:t>	2. Анализ валовой прибыли;</a:t>
            </a:r>
          </a:p>
          <a:p>
            <a:pPr eaLnBrk="1" hangingPunct="1"/>
            <a:r>
              <a:rPr lang="ru-RU" smtClean="0"/>
              <a:t>	3. Анализ заказов покупателей;</a:t>
            </a:r>
          </a:p>
          <a:p>
            <a:pPr eaLnBrk="1" hangingPunct="1"/>
            <a:r>
              <a:rPr lang="ru-RU" smtClean="0"/>
              <a:t>	4. Анализ причин закрытия заказов;</a:t>
            </a:r>
            <a:endParaRPr lang="en-US" smtClean="0"/>
          </a:p>
          <a:p>
            <a:pPr eaLnBrk="1" hangingPunct="1"/>
            <a:r>
              <a:rPr lang="ru-RU" smtClean="0"/>
              <a:t>	5. </a:t>
            </a:r>
            <a:r>
              <a:rPr lang="en-US" smtClean="0"/>
              <a:t>ABC</a:t>
            </a:r>
            <a:r>
              <a:rPr lang="ru-RU" smtClean="0"/>
              <a:t> и </a:t>
            </a:r>
            <a:r>
              <a:rPr lang="en-US" smtClean="0"/>
              <a:t>XYZ</a:t>
            </a:r>
            <a:r>
              <a:rPr lang="ru-RU" smtClean="0"/>
              <a:t>/</a:t>
            </a:r>
            <a:r>
              <a:rPr lang="en-US" smtClean="0"/>
              <a:t>ABC</a:t>
            </a:r>
            <a:r>
              <a:rPr lang="ru-RU" smtClean="0"/>
              <a:t> анализ продаж;</a:t>
            </a:r>
          </a:p>
          <a:p>
            <a:pPr eaLnBrk="1" hangingPunct="1"/>
            <a:r>
              <a:rPr lang="ru-RU" smtClean="0"/>
              <a:t>	6. Анализ потребностей в номенклатуре.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F3640E80-6644-4AD6-9EC4-5780D492F230}" type="slidenum">
              <a:rPr lang="ru-RU" sz="1200" smtClean="0">
                <a:latin typeface="Times New Roman" pitchFamily="18" charset="0"/>
              </a:rPr>
              <a:pPr eaLnBrk="1" hangingPunct="1"/>
              <a:t>43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Для сравнительного анализа запланированных и фактически совершенных продаж служит отчет «План-фактный анализ». Отчет позволяет анализировать данные за любой период в любых комбинациях, например:</a:t>
            </a:r>
          </a:p>
          <a:p>
            <a:pPr eaLnBrk="1" hangingPunct="1"/>
            <a:r>
              <a:rPr lang="ru-RU" smtClean="0"/>
              <a:t>	1. за один и тот же период: план с одной периодичностью с планами с другой;</a:t>
            </a:r>
          </a:p>
          <a:p>
            <a:pPr eaLnBrk="1" hangingPunct="1"/>
            <a:r>
              <a:rPr lang="ru-RU" smtClean="0"/>
              <a:t>	2. за один и тот же период: план с фактическими продажами;</a:t>
            </a:r>
          </a:p>
          <a:p>
            <a:pPr eaLnBrk="1" hangingPunct="1"/>
            <a:r>
              <a:rPr lang="ru-RU" smtClean="0"/>
              <a:t>	3. за различные периоды: план с планами;</a:t>
            </a:r>
          </a:p>
          <a:p>
            <a:pPr eaLnBrk="1" hangingPunct="1"/>
            <a:r>
              <a:rPr lang="ru-RU" smtClean="0"/>
              <a:t>	4. за различные периоды: план с фактическими продажами;</a:t>
            </a:r>
          </a:p>
          <a:p>
            <a:pPr eaLnBrk="1" hangingPunct="1"/>
            <a:r>
              <a:rPr lang="ru-RU" smtClean="0"/>
              <a:t>	5. за различные периоды: фактические продажи с фактическими продажами.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52000114-156C-4AF5-9FED-745704D693A8}" type="slidenum">
              <a:rPr lang="ru-RU" sz="1200" smtClean="0">
                <a:latin typeface="Times New Roman" pitchFamily="18" charset="0"/>
              </a:rPr>
              <a:pPr eaLnBrk="1" hangingPunct="1"/>
              <a:t>44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Эффективная работа с клиентами — один из ключевых факторов повышения рентабельности и надежности бизнеса в условиях высокой конкуренции.</a:t>
            </a:r>
          </a:p>
          <a:p>
            <a:pPr eaLnBrk="1" hangingPunct="1"/>
            <a:r>
              <a:rPr lang="ru-RU" smtClean="0"/>
              <a:t>1С:Управление птицефабрикой включает комплекс средств, позволяющих поставить заботу о клиентах на индустриальную основу: </a:t>
            </a:r>
          </a:p>
          <a:p>
            <a:pPr eaLnBrk="1" hangingPunct="1"/>
            <a:r>
              <a:rPr lang="ru-RU" smtClean="0"/>
              <a:t>	1. отслеживать каждое обращение;</a:t>
            </a:r>
          </a:p>
          <a:p>
            <a:pPr eaLnBrk="1" hangingPunct="1"/>
            <a:r>
              <a:rPr lang="ru-RU" smtClean="0"/>
              <a:t>	2. эффективно использовать каждый контакт;</a:t>
            </a:r>
          </a:p>
          <a:p>
            <a:pPr eaLnBrk="1" hangingPunct="1"/>
            <a:r>
              <a:rPr lang="ru-RU" smtClean="0"/>
              <a:t>	3. строить систему взаимоотношений, оптимально организовывая работу с различными категориями клиентов.</a:t>
            </a:r>
          </a:p>
          <a:p>
            <a:pPr eaLnBrk="1" hangingPunct="1"/>
            <a:r>
              <a:rPr lang="ru-RU" smtClean="0"/>
              <a:t>Система позволяет оперативно реагировать на запросы клиентов, планировать взаимодействие, оценивать результаты различных маркетинговых и рекламных акций по привлечению клиентов.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FB7A8741-12C8-4ABC-8CF6-211CC2B3A32A}" type="slidenum">
              <a:rPr lang="ru-RU" sz="1200" smtClean="0">
                <a:latin typeface="Times New Roman" pitchFamily="18" charset="0"/>
              </a:rPr>
              <a:pPr eaLnBrk="1" hangingPunct="1"/>
              <a:t>45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Подсистема </a:t>
            </a:r>
            <a:r>
              <a:rPr lang="en-US" smtClean="0"/>
              <a:t>CRM</a:t>
            </a:r>
            <a:r>
              <a:rPr lang="ru-RU" smtClean="0"/>
              <a:t> классифицирует покупателей:</a:t>
            </a:r>
          </a:p>
          <a:p>
            <a:pPr eaLnBrk="1" hangingPunct="1"/>
            <a:r>
              <a:rPr lang="ru-RU" smtClean="0"/>
              <a:t>	1. по степени важности – </a:t>
            </a:r>
            <a:r>
              <a:rPr lang="en-US" smtClean="0"/>
              <a:t>ABC</a:t>
            </a:r>
            <a:r>
              <a:rPr lang="ru-RU" smtClean="0"/>
              <a:t>-классификация клиентов. В основе принципа лежит правило Паретто. Категория А – клиенты, дающие основной доход. По правилу Парето: 20% клиентов дадут 80% объема продаж. Категория В – это те, кто дает 15% и С – 5%. Распределение клиентов по процентам дохода настраивается индивидуально;</a:t>
            </a:r>
          </a:p>
          <a:p>
            <a:pPr eaLnBrk="1" hangingPunct="1"/>
            <a:r>
              <a:rPr lang="ru-RU" smtClean="0"/>
              <a:t>	2. по стабильности – </a:t>
            </a:r>
            <a:r>
              <a:rPr lang="en-US" smtClean="0"/>
              <a:t>XYZ</a:t>
            </a:r>
            <a:r>
              <a:rPr lang="ru-RU" smtClean="0"/>
              <a:t>-анализ. Клиенты распределяются по стабильности. Категория </a:t>
            </a:r>
            <a:r>
              <a:rPr lang="en-US" smtClean="0"/>
              <a:t>X</a:t>
            </a:r>
            <a:r>
              <a:rPr lang="ru-RU" smtClean="0"/>
              <a:t> делает закупки ежемесячно, </a:t>
            </a:r>
            <a:r>
              <a:rPr lang="en-US" smtClean="0"/>
              <a:t>Y </a:t>
            </a:r>
            <a:r>
              <a:rPr lang="ru-RU" smtClean="0"/>
              <a:t>- ежегодно, </a:t>
            </a:r>
            <a:r>
              <a:rPr lang="en-US" smtClean="0"/>
              <a:t>Z</a:t>
            </a:r>
            <a:r>
              <a:rPr lang="ru-RU" smtClean="0"/>
              <a:t> – совершили разовую закупку. Периодичность также настраивается индивидуально.</a:t>
            </a:r>
          </a:p>
          <a:p>
            <a:pPr eaLnBrk="1" hangingPunct="1"/>
            <a:r>
              <a:rPr lang="ru-RU" smtClean="0"/>
              <a:t>Классификация регулярно обновляется. </a:t>
            </a:r>
          </a:p>
          <a:p>
            <a:pPr eaLnBrk="1" hangingPunct="1"/>
            <a:r>
              <a:rPr lang="ru-RU" smtClean="0"/>
              <a:t>Менеджеры по продажам получают сведения о том, с каким типом клиента они общаются и могут оперативно планировать свои трудозатраты на работу с ним.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BC2AA69F-9B47-43E0-9ECD-135F88C5D5E5}" type="slidenum">
              <a:rPr lang="ru-RU" sz="1200" smtClean="0">
                <a:latin typeface="Times New Roman" pitchFamily="18" charset="0"/>
              </a:rPr>
              <a:pPr eaLnBrk="1" hangingPunct="1"/>
              <a:t>46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1С:Управление птицефабрикой позволяет эффективно управлять ценовой политикой предприятия:</a:t>
            </a:r>
          </a:p>
          <a:p>
            <a:pPr eaLnBrk="1" hangingPunct="1"/>
            <a:r>
              <a:rPr lang="ru-RU" smtClean="0"/>
              <a:t>	1. назначать оптимальные отпускные цены;</a:t>
            </a:r>
          </a:p>
          <a:p>
            <a:pPr eaLnBrk="1" hangingPunct="1"/>
            <a:r>
              <a:rPr lang="ru-RU" smtClean="0"/>
              <a:t>	2. устанавливать гибкие скидки и наценки;</a:t>
            </a:r>
          </a:p>
          <a:p>
            <a:pPr eaLnBrk="1" hangingPunct="1"/>
            <a:r>
              <a:rPr lang="ru-RU" smtClean="0"/>
              <a:t>	3. хранить, анализировать и использовать для планирования цены поставщиков;</a:t>
            </a:r>
          </a:p>
          <a:p>
            <a:pPr eaLnBrk="1" hangingPunct="1"/>
            <a:r>
              <a:rPr lang="ru-RU" smtClean="0"/>
              <a:t>	4. хранить и анализировать цены конкурентов;</a:t>
            </a:r>
          </a:p>
          <a:p>
            <a:pPr eaLnBrk="1" hangingPunct="1"/>
            <a:r>
              <a:rPr lang="ru-RU" smtClean="0"/>
              <a:t>	5. автоматически формировать прайс-листы с отпускными ценами.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fld id="{62C41C30-9E71-49D6-A17E-B92426DDEB2E}" type="slidenum">
              <a:rPr lang="ru-RU" sz="1200" smtClean="0">
                <a:latin typeface="Times New Roman" pitchFamily="18" charset="0"/>
              </a:rPr>
              <a:pPr eaLnBrk="1" hangingPunct="1"/>
              <a:t>47</a:t>
            </a:fld>
            <a:endParaRPr lang="ru-RU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Оптимальная цена формируется из анализа цен поставщиков, себестоимости фактической и плановой, цен конкурентов. Все виды цен должны быть предварительно внесены в систему (фактическая себестоимость рассчитывается при регистрации хозяйственных операций).</a:t>
            </a:r>
          </a:p>
          <a:p>
            <a:pPr eaLnBrk="1" hangingPunct="1"/>
            <a:r>
              <a:rPr lang="ru-RU" smtClean="0"/>
              <a:t>Работая в условиях ограничений с одной стороны закупочными ценами и себестоимостью, а с другой стороны ценами конкурентов, коммерческому директору нужно сформировать оптимальные отпускные цены для разных категорий покупателей, определить систему скидок и надбавок таким образом, что бы работать рентабельно и быть привлекательным поставщиком. Функционал 1С:Управление птицефабрикой помогает в решении этой задачи.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74D6-7E38-4530-873C-8A5C5E8F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F60D7-A304-4D71-A42B-A091AAB6D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6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1CE46-CBCB-4292-8D1C-645D5641C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2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7583-8729-4FEC-ABB1-7C1F94088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2125-DB85-402B-B2FF-AD8744F30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4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0081-6D15-4F19-A063-FAE7488B2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3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6B02-2228-4AFB-906E-1ECAE34EA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7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23DCB-8F11-4FE2-ACDA-B07B489E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5D02-57B9-4EF4-9AE2-03C79875F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EA9D-1FD3-46C4-9079-5E2AA198E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1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55A7-646C-416F-8968-C4653F1A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C022D-83C6-4F25-BC96-384CC906E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8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9BD11-27BF-4254-9DF3-FD8F6A37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4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E36B-FCD6-423D-9BA1-D5A868ECA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3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8B7D-41E1-4919-A3EE-2FC08E8C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5D3B100-695F-4809-A99D-33C0DE9F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1908175" y="-100013"/>
            <a:ext cx="7235825" cy="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solidFill>
                  <a:srgbClr val="DC1E14"/>
                </a:solidFill>
                <a:latin typeface="Tahoma" pitchFamily="34" charset="0"/>
              </a:rPr>
              <a:t>    </a:t>
            </a:r>
            <a:endParaRPr lang="ru-RU" sz="12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gro1c" TargetMode="External"/><Relationship Id="rId2" Type="http://schemas.openxmlformats.org/officeDocument/2006/relationships/hyperlink" Target="http://vkontakte.ru/agro1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1cagro" TargetMode="External"/><Relationship Id="rId4" Type="http://schemas.openxmlformats.org/officeDocument/2006/relationships/hyperlink" Target="http://twitter.com/Agro1C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8893175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Эффективное управление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птицефабрикой с помощью отраслевого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решения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«1С:Управление птицефабрикой»</a:t>
            </a:r>
            <a:endParaRPr lang="ru-RU" sz="1500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32138" y="260350"/>
            <a:ext cx="62642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1С:УПРАВЛЕНИЕ    ПТИЦЕФАБРИКОЙ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0825" y="1628775"/>
            <a:ext cx="87852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Вместимость птичников и инкубаториев (объем может меняться в течение года, например в зависимости от сезона)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667000"/>
            <a:ext cx="68119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0825" y="1196975"/>
            <a:ext cx="851217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b="1" dirty="0">
                <a:solidFill>
                  <a:srgbClr val="CC3300"/>
                </a:solidFill>
                <a:latin typeface="Arial" charset="0"/>
              </a:rPr>
              <a:t>  </a:t>
            </a:r>
            <a:r>
              <a:rPr lang="ru-RU" sz="1800" dirty="0">
                <a:latin typeface="Verdana" pitchFamily="34" charset="0"/>
              </a:rPr>
              <a:t>Для получения наглядной и сводной информации по загрузке подразделений отраслевыми производственными процессами используется отчет «Диаграмма загрузки рабочих центров птицефабрики».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latin typeface="Tahoma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74938"/>
            <a:ext cx="85344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50825" y="1125538"/>
            <a:ext cx="86645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500" b="1">
                <a:latin typeface="Verdana" pitchFamily="34" charset="0"/>
              </a:rPr>
              <a:t> </a:t>
            </a:r>
            <a:r>
              <a:rPr lang="ru-RU" sz="1800">
                <a:latin typeface="Verdana" pitchFamily="34" charset="0"/>
              </a:rPr>
              <a:t>Решение «1С:Управление птицефабрикой 8» на основании данных о посадке птицы и введенных нормативах кросса позволяет автоматически рассчитать ожидаемые показатели по партии птицы: падеж, ожидаемый размер поголовья, затраты корма, яйценоскость, привес на будущие периоды.</a:t>
            </a:r>
            <a:endParaRPr lang="ru-RU" sz="1800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708275"/>
            <a:ext cx="56102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50825" y="1268413"/>
            <a:ext cx="85121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  </a:t>
            </a:r>
            <a:r>
              <a:rPr lang="ru-RU" sz="1800">
                <a:latin typeface="Verdana" pitchFamily="34" charset="0"/>
              </a:rPr>
              <a:t>Отчет «План-фактный анализ отраслевых производственных показателей» позволяет сравнить прогнозируемые значения показателей с фактическими результатами и рассчитать отклонение.</a:t>
            </a:r>
          </a:p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endParaRPr lang="ru-RU" sz="1800">
              <a:latin typeface="Verdana" pitchFamily="34" charset="0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36838"/>
            <a:ext cx="8304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600" b="1">
                <a:solidFill>
                  <a:srgbClr val="CC3300"/>
                </a:solidFill>
                <a:latin typeface="Arial" charset="0"/>
              </a:rPr>
              <a:t> </a:t>
            </a:r>
            <a:r>
              <a:rPr lang="ru-RU" sz="1800">
                <a:latin typeface="Verdana" pitchFamily="34" charset="0"/>
              </a:rPr>
              <a:t>Запланированные отраслевые мероприятия (например, закладка яиц, вывод молодняка, плановый забой) с датами их проведения представлены в «Календаре мероприятий по птицеводству».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420938"/>
            <a:ext cx="49593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250825" y="836613"/>
            <a:ext cx="85121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>
              <a:lnSpc>
                <a:spcPct val="90000"/>
              </a:lnSpc>
              <a:defRPr/>
            </a:pPr>
            <a:r>
              <a:rPr lang="ru-RU" sz="2100" dirty="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 </a:t>
            </a:r>
            <a:endParaRPr lang="ru-RU" sz="2400" dirty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2400" dirty="0">
                <a:latin typeface="Verdana" pitchFamily="34" charset="0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Автоматический расчет планируемых отраслевых производственных процессов осуществляется с помощью обработки «Помощник планирования в птицеводстве». Она определяет перечень операций, подлежащих планированию, а также центры, на которых они должны выполняться, даты их начала и окончания и объем их загрузки.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500438"/>
            <a:ext cx="77231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8497887" cy="5184775"/>
          </a:xfrm>
        </p:spPr>
        <p:txBody>
          <a:bodyPr/>
          <a:lstStyle/>
          <a:p>
            <a:pPr>
              <a:defRPr/>
            </a:pPr>
            <a:r>
              <a:rPr lang="ru-RU" sz="1800" b="1" dirty="0">
                <a:latin typeface="Arial Black" pitchFamily="34" charset="0"/>
              </a:rPr>
              <a:t>Посменное планирование </a:t>
            </a:r>
            <a:r>
              <a:rPr lang="ru-RU" sz="1800" b="1" dirty="0" smtClean="0">
                <a:latin typeface="Arial Black" pitchFamily="34" charset="0"/>
              </a:rPr>
              <a:t>производства</a:t>
            </a:r>
          </a:p>
          <a:p>
            <a:pPr>
              <a:defRPr/>
            </a:pPr>
            <a:endParaRPr lang="ru-RU" sz="1600" dirty="0">
              <a:latin typeface="Arial Black" pitchFamily="34" charset="0"/>
            </a:endParaRPr>
          </a:p>
          <a:p>
            <a:pPr algn="l">
              <a:defRPr/>
            </a:pPr>
            <a:r>
              <a:rPr lang="ru-RU" sz="1800" dirty="0" smtClean="0">
                <a:latin typeface="Verdana" pitchFamily="34" charset="0"/>
              </a:rPr>
              <a:t>В </a:t>
            </a:r>
            <a:r>
              <a:rPr lang="ru-RU" sz="1800" dirty="0">
                <a:latin typeface="Verdana" pitchFamily="34" charset="0"/>
              </a:rPr>
              <a:t>данной подсистеме формируется детальный посменный график производства и потребления, проводится оценка его исполнимости с учетом запланированной загрузки ресурсов</a:t>
            </a:r>
            <a:r>
              <a:rPr lang="ru-RU" sz="1800" dirty="0" smtClean="0">
                <a:latin typeface="Verdana" pitchFamily="34" charset="0"/>
              </a:rPr>
              <a:t>:</a:t>
            </a:r>
            <a:endParaRPr lang="ru-RU" sz="1800" dirty="0" smtClean="0">
              <a:latin typeface="Verdana" pitchFamily="34" charset="0"/>
              <a:cs typeface="Tahoma" pitchFamily="34" charset="0"/>
            </a:endParaRP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планирование </a:t>
            </a:r>
            <a:r>
              <a:rPr lang="ru-RU" sz="1800" dirty="0">
                <a:latin typeface="Verdana" pitchFamily="34" charset="0"/>
              </a:rPr>
              <a:t>с учетом доступности мощностей в </a:t>
            </a:r>
            <a:r>
              <a:rPr lang="ru-RU" sz="1800" dirty="0" err="1">
                <a:latin typeface="Verdana" pitchFamily="34" charset="0"/>
              </a:rPr>
              <a:t>подпериодах</a:t>
            </a:r>
            <a:r>
              <a:rPr lang="ru-RU" sz="1800" dirty="0">
                <a:latin typeface="Verdana" pitchFamily="34" charset="0"/>
              </a:rPr>
              <a:t> планирования и изменений сводной длительности операций по технологическому дереву. В случае недостаточности мощностей в </a:t>
            </a:r>
            <a:r>
              <a:rPr lang="ru-RU" sz="1800" dirty="0" err="1">
                <a:latin typeface="Verdana" pitchFamily="34" charset="0"/>
              </a:rPr>
              <a:t>подпериодах</a:t>
            </a:r>
            <a:r>
              <a:rPr lang="ru-RU" sz="1800" dirty="0">
                <a:latin typeface="Verdana" pitchFamily="34" charset="0"/>
              </a:rPr>
              <a:t> осуществляется перенос планируемых операций в </a:t>
            </a:r>
            <a:r>
              <a:rPr lang="ru-RU" sz="1800" dirty="0" err="1">
                <a:latin typeface="Verdana" pitchFamily="34" charset="0"/>
              </a:rPr>
              <a:t>подпериоды</a:t>
            </a:r>
            <a:r>
              <a:rPr lang="ru-RU" sz="1800" dirty="0">
                <a:latin typeface="Verdana" pitchFamily="34" charset="0"/>
              </a:rPr>
              <a:t> с доступными свободными </a:t>
            </a:r>
            <a:r>
              <a:rPr lang="ru-RU" sz="1800" dirty="0" smtClean="0">
                <a:latin typeface="Verdana" pitchFamily="34" charset="0"/>
              </a:rPr>
              <a:t>мощностями;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формирование </a:t>
            </a:r>
            <a:r>
              <a:rPr lang="ru-RU" sz="1800" dirty="0">
                <a:latin typeface="Verdana" pitchFamily="34" charset="0"/>
              </a:rPr>
              <a:t>детального план-графика производства и </a:t>
            </a:r>
            <a:r>
              <a:rPr lang="ru-RU" sz="1800" dirty="0" smtClean="0">
                <a:latin typeface="Verdana" pitchFamily="34" charset="0"/>
              </a:rPr>
              <a:t>операций;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планирование </a:t>
            </a:r>
            <a:r>
              <a:rPr lang="ru-RU" sz="1800" dirty="0">
                <a:latin typeface="Verdana" pitchFamily="34" charset="0"/>
              </a:rPr>
              <a:t>"поверх" существующих планов производства и операций или полное </a:t>
            </a:r>
            <a:r>
              <a:rPr lang="ru-RU" sz="1800" dirty="0" smtClean="0">
                <a:latin typeface="Verdana" pitchFamily="34" charset="0"/>
              </a:rPr>
              <a:t>перепланирование;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возможность </a:t>
            </a:r>
            <a:r>
              <a:rPr lang="ru-RU" sz="1800" dirty="0">
                <a:latin typeface="Verdana" pitchFamily="34" charset="0"/>
              </a:rPr>
              <a:t>планирования операций для территориально удаленных </a:t>
            </a:r>
            <a:r>
              <a:rPr lang="ru-RU" sz="1800" dirty="0" smtClean="0">
                <a:latin typeface="Verdana" pitchFamily="34" charset="0"/>
              </a:rPr>
              <a:t>подразделений;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планирование </a:t>
            </a:r>
            <a:r>
              <a:rPr lang="ru-RU" sz="1800" dirty="0">
                <a:latin typeface="Verdana" pitchFamily="34" charset="0"/>
              </a:rPr>
              <a:t>с учетом времени транспортировки между складами и подразделениями.</a:t>
            </a:r>
          </a:p>
          <a:p>
            <a:pPr algn="l">
              <a:defRPr/>
            </a:pPr>
            <a:r>
              <a:rPr lang="ru-RU" sz="1800" dirty="0">
                <a:latin typeface="Verdana" pitchFamily="34" charset="0"/>
              </a:rPr>
              <a:t> 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125538"/>
            <a:ext cx="8001000" cy="5256212"/>
          </a:xfrm>
        </p:spPr>
        <p:txBody>
          <a:bodyPr/>
          <a:lstStyle/>
          <a:p>
            <a:pPr marL="88900" indent="177800" algn="ctr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Производство</a:t>
            </a:r>
          </a:p>
          <a:p>
            <a:pPr marL="88900" indent="177800" algn="ctr">
              <a:buFontTx/>
              <a:buNone/>
              <a:defRPr/>
            </a:pPr>
            <a:endParaRPr lang="ru-RU" sz="1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     Основные отраслевые потребности предприятий отрасли птицеводства:</a:t>
            </a:r>
          </a:p>
          <a:p>
            <a:pPr>
              <a:buFontTx/>
              <a:buNone/>
              <a:defRPr/>
            </a:pPr>
            <a:endParaRPr lang="ru-RU" sz="1600" dirty="0" smtClean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возможность отражения отраслевых производственных этапов: учет процессов инкубации, выращивания, содержания промышленного (родительского) стада, сбор яйца, </a:t>
            </a:r>
            <a:r>
              <a:rPr lang="ru-RU" sz="1600" dirty="0" err="1" smtClean="0">
                <a:latin typeface="Verdana" pitchFamily="34" charset="0"/>
              </a:rPr>
              <a:t>мясопереработка</a:t>
            </a:r>
            <a:r>
              <a:rPr lang="ru-RU" sz="1600" dirty="0" smtClean="0">
                <a:latin typeface="Verdana" pitchFamily="34" charset="0"/>
              </a:rPr>
              <a:t>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ведение учета птицы в 2-х единицах измерения (по головам и весу одновременно), гибкая настройка разреза для расчета себестоимости;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ведение учета поголовья (использования партий птицы и яйца), расчет отраслевых производственных показателей;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планирование отраслевых производственных процессов;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автоматический расчет таких отраслевых показателей, как привес, количество </a:t>
            </a:r>
            <a:r>
              <a:rPr lang="ru-RU" sz="1600" dirty="0" err="1" smtClean="0">
                <a:latin typeface="Verdana" pitchFamily="34" charset="0"/>
              </a:rPr>
              <a:t>кормо</a:t>
            </a:r>
            <a:r>
              <a:rPr lang="ru-RU" sz="1600" dirty="0" smtClean="0">
                <a:latin typeface="Verdana" pitchFamily="34" charset="0"/>
              </a:rPr>
              <a:t>-дней, сохранность, яйценоскость и </a:t>
            </a:r>
            <a:r>
              <a:rPr lang="ru-RU" sz="1600" dirty="0" err="1" smtClean="0">
                <a:latin typeface="Verdana" pitchFamily="34" charset="0"/>
              </a:rPr>
              <a:t>т.д</a:t>
            </a:r>
            <a:r>
              <a:rPr lang="ru-RU" sz="1600" dirty="0" smtClean="0">
                <a:latin typeface="Verdana" pitchFamily="34" charset="0"/>
              </a:rPr>
              <a:t>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>
                <a:latin typeface="Verdana" pitchFamily="34" charset="0"/>
              </a:rPr>
              <a:t>у</a:t>
            </a:r>
            <a:r>
              <a:rPr lang="ru-RU" sz="1600" dirty="0" smtClean="0">
                <a:latin typeface="Verdana" pitchFamily="34" charset="0"/>
              </a:rPr>
              <a:t>чет кормов;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выбор методики учета затрат.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400" dirty="0" smtClean="0">
              <a:latin typeface="Verdana" pitchFamily="34" charset="0"/>
            </a:endParaRPr>
          </a:p>
          <a:p>
            <a:pPr>
              <a:defRPr/>
            </a:pPr>
            <a:endParaRPr lang="ru-RU" sz="1400" dirty="0">
              <a:latin typeface="Verdana" pitchFamily="34" charset="0"/>
            </a:endParaRPr>
          </a:p>
          <a:p>
            <a:pPr marL="88900" indent="177800" algn="just">
              <a:buFontTx/>
              <a:buNone/>
              <a:defRPr/>
            </a:pPr>
            <a:endParaRPr lang="ru-RU" sz="1400" b="1" dirty="0" smtClean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7877175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учета птицы в 2-х единицах измерения: по головам и весу. Единица измерения, указанная в качестве основной используется для целей расчета себестоимости.</a:t>
            </a:r>
          </a:p>
          <a:p>
            <a:pPr>
              <a:buFontTx/>
              <a:buNone/>
              <a:defRPr/>
            </a:pPr>
            <a:endParaRPr lang="ru-RU" sz="2000" dirty="0" smtClean="0">
              <a:latin typeface="Verdana" pitchFamily="34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814638"/>
            <a:ext cx="50990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7877175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 учета птицы по характеристикам и половозрастным группам.</a:t>
            </a:r>
          </a:p>
          <a:p>
            <a:pPr>
              <a:buFontTx/>
              <a:buNone/>
              <a:defRPr/>
            </a:pPr>
            <a:endParaRPr lang="ru-RU" sz="2400" dirty="0" smtClean="0"/>
          </a:p>
        </p:txBody>
      </p:sp>
      <p:pic>
        <p:nvPicPr>
          <p:cNvPr id="20483" name="Picture 5" descr="Справочник Номенклатура_Характеристики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133600"/>
            <a:ext cx="65039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609600" y="1106488"/>
            <a:ext cx="815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r>
              <a:rPr lang="ru-RU">
                <a:latin typeface="Arial Black" pitchFamily="34" charset="0"/>
                <a:cs typeface="Tahoma" pitchFamily="34" charset="0"/>
              </a:rPr>
              <a:t>Решения для автоматизации предприятий различного уровня отрасли птицеводства представлены линейкой «1С:Птицеводство».</a:t>
            </a:r>
          </a:p>
        </p:txBody>
      </p:sp>
      <p:pic>
        <p:nvPicPr>
          <p:cNvPr id="3075" name="Picture 5" descr="C:\Program Files\QIP\Users\239943990\RcvdFiles\171935_Сережа Шеронов\Сережа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503863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Птицеводство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69963"/>
            <a:ext cx="7877175" cy="5156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 smtClean="0">
              <a:latin typeface="Verdan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учета птицы по партиям. Для учета птицы по партиям используется механизм серий. Партии определяются в момент посадки птицы.</a:t>
            </a:r>
          </a:p>
          <a:p>
            <a:pPr>
              <a:buFontTx/>
              <a:buNone/>
              <a:defRPr/>
            </a:pPr>
            <a:endParaRPr lang="ru-RU" sz="1600" dirty="0" smtClean="0">
              <a:latin typeface="Verdana" pitchFamily="34" charset="0"/>
            </a:endParaRP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72358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 smtClean="0">
                <a:latin typeface="Verdana" pitchFamily="34" charset="0"/>
              </a:rPr>
              <a:t>Реализованы возможности: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автоматического определение закрытых партий с целью ограничения изменения данных по ним и использование признака в качестве отбора в отчетах;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изменения партий (например, при переводе птицы в промышленное стадо по окончании периода выращивания);</a:t>
            </a:r>
          </a:p>
          <a:p>
            <a:pPr>
              <a:defRPr/>
            </a:pPr>
            <a:endParaRPr lang="ru-RU" sz="1800" dirty="0" smtClean="0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13100"/>
            <a:ext cx="873918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600" dirty="0" smtClean="0">
              <a:latin typeface="Verdan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Возможность расчета себестоимости птицы в разрезе партий;</a:t>
            </a:r>
          </a:p>
          <a:p>
            <a:pPr>
              <a:buFontTx/>
              <a:buNone/>
              <a:defRPr/>
            </a:pPr>
            <a:endParaRPr lang="ru-RU" dirty="0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699375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2188"/>
            <a:ext cx="8229600" cy="5133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учета яйца по характеристикам и категориям; 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использование партий закладки для отслеживания яйца, находящегося на инкубации, и возможности расчета себестоимости выведенной птицы в разрезе этих партий.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8468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429625" cy="5256212"/>
          </a:xfrm>
        </p:spPr>
        <p:txBody>
          <a:bodyPr/>
          <a:lstStyle/>
          <a:p>
            <a:pPr marL="88900" indent="177800">
              <a:buFontTx/>
              <a:buNone/>
              <a:defRPr/>
            </a:pPr>
            <a:endParaRPr lang="ru-RU" sz="22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88900" indent="0">
              <a:buFontTx/>
              <a:buNone/>
              <a:defRPr/>
            </a:pPr>
            <a:r>
              <a:rPr lang="ru-RU" sz="2200" dirty="0" smtClean="0">
                <a:latin typeface="Arial Black" pitchFamily="34" charset="0"/>
              </a:rPr>
              <a:t>В решении </a:t>
            </a:r>
            <a:r>
              <a:rPr lang="ru-RU" sz="2200" b="1" dirty="0" smtClean="0">
                <a:latin typeface="Arial Black" pitchFamily="34" charset="0"/>
              </a:rPr>
              <a:t>«1С:Управление птицефабрикой»   </a:t>
            </a:r>
            <a:r>
              <a:rPr lang="ru-RU" sz="2200" dirty="0" smtClean="0">
                <a:latin typeface="Arial Black" pitchFamily="34" charset="0"/>
              </a:rPr>
              <a:t>реализованы 2 методики учета затрат:</a:t>
            </a:r>
          </a:p>
          <a:p>
            <a:pPr marL="0" indent="0">
              <a:buFontTx/>
              <a:buNone/>
              <a:defRPr/>
            </a:pPr>
            <a:endParaRPr lang="ru-RU" sz="2200" dirty="0" smtClean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err="1" smtClean="0">
                <a:latin typeface="Verdana" pitchFamily="34" charset="0"/>
              </a:rPr>
              <a:t>партионный</a:t>
            </a:r>
            <a:r>
              <a:rPr lang="ru-RU" sz="1800" dirty="0" smtClean="0">
                <a:latin typeface="Verdana" pitchFamily="34" charset="0"/>
              </a:rPr>
              <a:t> учет;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расширенная аналитика учета затрат (РАУЗ).</a:t>
            </a:r>
          </a:p>
          <a:p>
            <a:pPr marL="88900" indent="177800">
              <a:buFontTx/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marL="88900" indent="177800" algn="just">
              <a:buFontTx/>
              <a:buNone/>
              <a:defRPr/>
            </a:pPr>
            <a:r>
              <a:rPr lang="ru-RU" sz="1800" dirty="0" smtClean="0">
                <a:latin typeface="Verdana" pitchFamily="34" charset="0"/>
              </a:rPr>
              <a:t>Рекомендуется определить используемый метод учета затрат перед началом работы в информационной базе.</a:t>
            </a:r>
          </a:p>
          <a:p>
            <a:pPr marL="88900" indent="177800" algn="just">
              <a:buFontTx/>
              <a:buNone/>
              <a:defRPr/>
            </a:pPr>
            <a:endParaRPr lang="ru-RU" sz="1200" b="1" dirty="0" smtClean="0">
              <a:solidFill>
                <a:srgbClr val="CC33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81075"/>
            <a:ext cx="8280400" cy="936625"/>
          </a:xfrm>
        </p:spPr>
        <p:txBody>
          <a:bodyPr/>
          <a:lstStyle/>
          <a:p>
            <a:pPr marL="88900" indent="0" algn="r">
              <a:buFontTx/>
              <a:buNone/>
            </a:pPr>
            <a:r>
              <a:rPr lang="ru-RU" sz="2000" b="1" smtClean="0">
                <a:solidFill>
                  <a:srgbClr val="FF33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539750" y="1268413"/>
            <a:ext cx="8353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7800" algn="ctr" eaLnBrk="0" hangingPunct="0">
              <a:spcBef>
                <a:spcPct val="50000"/>
              </a:spcBef>
              <a:defRPr/>
            </a:pPr>
            <a:r>
              <a:rPr lang="ru-RU" sz="2400" b="1" dirty="0">
                <a:latin typeface="Arial Black" pitchFamily="34" charset="0"/>
              </a:rPr>
              <a:t>Рекомендации по выбору методики учета затрат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  <a:p>
            <a:pPr indent="177800" eaLnBrk="0" hangingPunct="0">
              <a:spcBef>
                <a:spcPct val="50000"/>
              </a:spcBef>
              <a:defRPr/>
            </a:pPr>
            <a:r>
              <a:rPr lang="ru-RU" sz="1800" b="1" dirty="0" err="1">
                <a:latin typeface="Arial Black" pitchFamily="34" charset="0"/>
              </a:rPr>
              <a:t>Партионный</a:t>
            </a:r>
            <a:r>
              <a:rPr lang="ru-RU" sz="1800" b="1" dirty="0">
                <a:latin typeface="Arial Black" pitchFamily="34" charset="0"/>
              </a:rPr>
              <a:t> учет:</a:t>
            </a:r>
          </a:p>
          <a:p>
            <a:pPr>
              <a:defRPr/>
            </a:pPr>
            <a:endParaRPr lang="ru-RU" sz="1600" dirty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dirty="0">
                <a:latin typeface="Verdana" pitchFamily="34" charset="0"/>
              </a:rPr>
              <a:t>   </a:t>
            </a:r>
            <a:r>
              <a:rPr lang="ru-RU" sz="1800" dirty="0">
                <a:latin typeface="Verdana" pitchFamily="34" charset="0"/>
              </a:rPr>
              <a:t>значительные колебания стоимости номенклатуры;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незначительный документооборот (документы поступления, реализации, выпуска);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необходимость определения стоимости списания МПЗ по списываемой партии;</a:t>
            </a:r>
          </a:p>
          <a:p>
            <a:pPr indent="177800" eaLnBrk="0" hangingPunct="0">
              <a:spcBef>
                <a:spcPct val="50000"/>
              </a:spcBef>
              <a:defRPr/>
            </a:pPr>
            <a:r>
              <a:rPr lang="ru-RU" sz="1800" b="1" dirty="0">
                <a:latin typeface="Arial Black" pitchFamily="34" charset="0"/>
              </a:rPr>
              <a:t>РАУЗ:</a:t>
            </a:r>
          </a:p>
          <a:p>
            <a:pPr>
              <a:defRPr/>
            </a:pPr>
            <a:endParaRPr lang="ru-RU" sz="1800" dirty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большой документооборот;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большой объем документов, вводимых «задним числом» (</a:t>
            </a:r>
            <a:r>
              <a:rPr lang="ru-RU" sz="1800" dirty="0" err="1">
                <a:latin typeface="Verdana" pitchFamily="34" charset="0"/>
              </a:rPr>
              <a:t>неоперативно</a:t>
            </a:r>
            <a:r>
              <a:rPr lang="ru-RU" sz="1800" dirty="0">
                <a:latin typeface="Verdana" pitchFamily="34" charset="0"/>
              </a:rPr>
              <a:t>); 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наличие встречного выпуска;</a:t>
            </a:r>
          </a:p>
          <a:p>
            <a:pPr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   необходимость отдельного учета ТЗР (использование счета 15 бухгалтерского учета).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066800"/>
            <a:ext cx="8893175" cy="4662488"/>
          </a:xfrm>
        </p:spPr>
        <p:txBody>
          <a:bodyPr/>
          <a:lstStyle/>
          <a:p>
            <a:r>
              <a:rPr lang="ru-RU" sz="2400" b="1" smtClean="0">
                <a:latin typeface="Tahoma" pitchFamily="34" charset="0"/>
                <a:cs typeface="Tahoma" pitchFamily="34" charset="0"/>
              </a:rPr>
              <a:t>Инкубация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0" y="227013"/>
            <a:ext cx="4800600" cy="609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Инкубация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247900" y="2628900"/>
            <a:ext cx="762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86000" y="3503613"/>
            <a:ext cx="685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095500" y="3771900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30"/>
          <p:cNvSpPr txBox="1">
            <a:spLocks noChangeArrowheads="1"/>
          </p:cNvSpPr>
          <p:nvPr/>
        </p:nvSpPr>
        <p:spPr bwMode="auto">
          <a:xfrm>
            <a:off x="228600" y="5830888"/>
            <a:ext cx="876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r>
              <a:rPr lang="ru-RU" sz="1800">
                <a:latin typeface="Verdana" pitchFamily="34" charset="0"/>
                <a:cs typeface="Tahoma" pitchFamily="34" charset="0"/>
              </a:rPr>
              <a:t>«1С:Управление птицефабрикой 8» охватывает полный цикл процесса инкубации птицы.</a:t>
            </a:r>
          </a:p>
        </p:txBody>
      </p:sp>
      <p:grpSp>
        <p:nvGrpSpPr>
          <p:cNvPr id="27656" name="Группа 29"/>
          <p:cNvGrpSpPr>
            <a:grpSpLocks/>
          </p:cNvGrpSpPr>
          <p:nvPr/>
        </p:nvGrpSpPr>
        <p:grpSpPr bwMode="auto">
          <a:xfrm>
            <a:off x="381000" y="3124200"/>
            <a:ext cx="1676400" cy="914400"/>
            <a:chOff x="304800" y="3048000"/>
            <a:chExt cx="1676400" cy="914400"/>
          </a:xfrm>
        </p:grpSpPr>
        <p:sp>
          <p:nvSpPr>
            <p:cNvPr id="16" name="Блок-схема: документ 15"/>
            <p:cNvSpPr/>
            <p:nvPr/>
          </p:nvSpPr>
          <p:spPr>
            <a:xfrm>
              <a:off x="304800" y="3048000"/>
              <a:ext cx="1524000" cy="762000"/>
            </a:xfrm>
            <a:prstGeom prst="flowChartDocumen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сортировки яйца</a:t>
              </a:r>
              <a:endParaRPr lang="ru-RU" sz="1400" dirty="0"/>
            </a:p>
          </p:txBody>
        </p:sp>
        <p:sp>
          <p:nvSpPr>
            <p:cNvPr id="23" name="Блок-схема: документ 22"/>
            <p:cNvSpPr/>
            <p:nvPr/>
          </p:nvSpPr>
          <p:spPr>
            <a:xfrm>
              <a:off x="381000" y="3124200"/>
              <a:ext cx="1524000" cy="762000"/>
            </a:xfrm>
            <a:prstGeom prst="flowChartDocumen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сортировки яйца</a:t>
              </a:r>
              <a:endParaRPr lang="ru-RU" sz="1400" dirty="0"/>
            </a:p>
          </p:txBody>
        </p:sp>
        <p:sp>
          <p:nvSpPr>
            <p:cNvPr id="25" name="Блок-схема: документ 24"/>
            <p:cNvSpPr/>
            <p:nvPr/>
          </p:nvSpPr>
          <p:spPr>
            <a:xfrm>
              <a:off x="457200" y="3200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сортировки (яйцо)</a:t>
              </a:r>
              <a:endParaRPr lang="ru-RU" sz="1400" dirty="0"/>
            </a:p>
          </p:txBody>
        </p:sp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3048000" y="3124200"/>
            <a:ext cx="1676400" cy="914400"/>
            <a:chOff x="3048000" y="4114800"/>
            <a:chExt cx="1676400" cy="914400"/>
          </a:xfrm>
          <a:solidFill>
            <a:srgbClr val="FFEFD1"/>
          </a:solidFill>
        </p:grpSpPr>
        <p:sp>
          <p:nvSpPr>
            <p:cNvPr id="28" name="Блок-схема: документ 27"/>
            <p:cNvSpPr/>
            <p:nvPr/>
          </p:nvSpPr>
          <p:spPr>
            <a:xfrm>
              <a:off x="3048000" y="41148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закладки яйца</a:t>
              </a:r>
              <a:endParaRPr lang="ru-RU" sz="1400" dirty="0"/>
            </a:p>
          </p:txBody>
        </p:sp>
        <p:sp>
          <p:nvSpPr>
            <p:cNvPr id="31" name="Блок-схема: документ 30"/>
            <p:cNvSpPr/>
            <p:nvPr/>
          </p:nvSpPr>
          <p:spPr>
            <a:xfrm>
              <a:off x="3124200" y="41910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закладки яйца</a:t>
              </a:r>
              <a:endParaRPr lang="ru-RU" sz="1400" dirty="0"/>
            </a:p>
          </p:txBody>
        </p:sp>
        <p:sp>
          <p:nvSpPr>
            <p:cNvPr id="32" name="Блок-схема: документ 31"/>
            <p:cNvSpPr/>
            <p:nvPr/>
          </p:nvSpPr>
          <p:spPr>
            <a:xfrm>
              <a:off x="3200400" y="42672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закладки яйца</a:t>
              </a:r>
              <a:endParaRPr lang="ru-RU" sz="1400" dirty="0"/>
            </a:p>
          </p:txBody>
        </p:sp>
      </p:grpSp>
      <p:grpSp>
        <p:nvGrpSpPr>
          <p:cNvPr id="4" name="Группа 37"/>
          <p:cNvGrpSpPr>
            <a:grpSpLocks/>
          </p:cNvGrpSpPr>
          <p:nvPr/>
        </p:nvGrpSpPr>
        <p:grpSpPr bwMode="auto">
          <a:xfrm>
            <a:off x="6019800" y="4267200"/>
            <a:ext cx="1676400" cy="914400"/>
            <a:chOff x="3048000" y="4114800"/>
            <a:chExt cx="1676400" cy="914400"/>
          </a:xfrm>
          <a:solidFill>
            <a:srgbClr val="FFEFD1"/>
          </a:solidFill>
        </p:grpSpPr>
        <p:sp>
          <p:nvSpPr>
            <p:cNvPr id="33" name="Блок-схема: документ 32"/>
            <p:cNvSpPr/>
            <p:nvPr/>
          </p:nvSpPr>
          <p:spPr>
            <a:xfrm>
              <a:off x="3048000" y="41148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выбытия яйца</a:t>
              </a:r>
              <a:endParaRPr lang="ru-RU" sz="1400" dirty="0"/>
            </a:p>
          </p:txBody>
        </p:sp>
        <p:sp>
          <p:nvSpPr>
            <p:cNvPr id="35" name="Блок-схема: документ 34"/>
            <p:cNvSpPr/>
            <p:nvPr/>
          </p:nvSpPr>
          <p:spPr>
            <a:xfrm>
              <a:off x="3124200" y="41910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выбытия яйца</a:t>
              </a:r>
              <a:endParaRPr lang="ru-RU" sz="1400" dirty="0"/>
            </a:p>
          </p:txBody>
        </p:sp>
        <p:sp>
          <p:nvSpPr>
            <p:cNvPr id="36" name="Блок-схема: документ 35"/>
            <p:cNvSpPr/>
            <p:nvPr/>
          </p:nvSpPr>
          <p:spPr>
            <a:xfrm>
              <a:off x="3200400" y="42672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выбытия яйца</a:t>
              </a:r>
              <a:endParaRPr lang="ru-RU" sz="1400" dirty="0"/>
            </a:p>
          </p:txBody>
        </p:sp>
      </p:grp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048000" y="1981200"/>
            <a:ext cx="1676400" cy="914400"/>
            <a:chOff x="6705600" y="4419600"/>
            <a:chExt cx="1676400" cy="914400"/>
          </a:xfrm>
          <a:solidFill>
            <a:srgbClr val="FFEFD1"/>
          </a:solidFill>
        </p:grpSpPr>
        <p:sp>
          <p:nvSpPr>
            <p:cNvPr id="37" name="Блок-схема: документ 36"/>
            <p:cNvSpPr/>
            <p:nvPr/>
          </p:nvSpPr>
          <p:spPr>
            <a:xfrm>
              <a:off x="6705600" y="44196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40" name="Блок-схема: документ 39"/>
            <p:cNvSpPr/>
            <p:nvPr/>
          </p:nvSpPr>
          <p:spPr>
            <a:xfrm>
              <a:off x="6781800" y="44958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41" name="Блок-схема: документ 40"/>
            <p:cNvSpPr/>
            <p:nvPr/>
          </p:nvSpPr>
          <p:spPr>
            <a:xfrm>
              <a:off x="6858000" y="45720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</p:grpSp>
      <p:cxnSp>
        <p:nvCxnSpPr>
          <p:cNvPr id="48" name="Прямая со стрелкой 47"/>
          <p:cNvCxnSpPr>
            <a:stCxn id="37" idx="1"/>
            <a:endCxn id="44" idx="3"/>
          </p:cNvCxnSpPr>
          <p:nvPr/>
        </p:nvCxnSpPr>
        <p:spPr>
          <a:xfrm rot="10800000">
            <a:off x="2057400" y="2362200"/>
            <a:ext cx="990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1" name="Группа 58"/>
          <p:cNvGrpSpPr>
            <a:grpSpLocks/>
          </p:cNvGrpSpPr>
          <p:nvPr/>
        </p:nvGrpSpPr>
        <p:grpSpPr bwMode="auto">
          <a:xfrm>
            <a:off x="304800" y="1524000"/>
            <a:ext cx="2362200" cy="1447800"/>
            <a:chOff x="304800" y="1524000"/>
            <a:chExt cx="2362200" cy="1447800"/>
          </a:xfrm>
        </p:grpSpPr>
        <p:sp>
          <p:nvSpPr>
            <p:cNvPr id="44" name="Блок-схема: альтернативный процесс 43"/>
            <p:cNvSpPr/>
            <p:nvPr/>
          </p:nvSpPr>
          <p:spPr>
            <a:xfrm>
              <a:off x="533400" y="1981200"/>
              <a:ext cx="1524000" cy="7620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Склад ГП</a:t>
              </a:r>
            </a:p>
          </p:txBody>
        </p:sp>
        <p:sp>
          <p:nvSpPr>
            <p:cNvPr id="45" name="Блок-схема: альтернативный процесс 44"/>
            <p:cNvSpPr/>
            <p:nvPr/>
          </p:nvSpPr>
          <p:spPr>
            <a:xfrm>
              <a:off x="304800" y="1524000"/>
              <a:ext cx="2362200" cy="14478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81" name="TextBox 48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213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Реализация</a:t>
              </a:r>
            </a:p>
          </p:txBody>
        </p:sp>
      </p:grpSp>
      <p:grpSp>
        <p:nvGrpSpPr>
          <p:cNvPr id="27662" name="Группа 51"/>
          <p:cNvGrpSpPr>
            <a:grpSpLocks/>
          </p:cNvGrpSpPr>
          <p:nvPr/>
        </p:nvGrpSpPr>
        <p:grpSpPr bwMode="auto">
          <a:xfrm>
            <a:off x="3048000" y="4267200"/>
            <a:ext cx="1676400" cy="914400"/>
            <a:chOff x="6172200" y="4495800"/>
            <a:chExt cx="1676400" cy="914400"/>
          </a:xfrm>
        </p:grpSpPr>
        <p:sp>
          <p:nvSpPr>
            <p:cNvPr id="42" name="Блок-схема: документ 41"/>
            <p:cNvSpPr/>
            <p:nvPr/>
          </p:nvSpPr>
          <p:spPr>
            <a:xfrm>
              <a:off x="6172200" y="4495800"/>
              <a:ext cx="1524000" cy="762000"/>
            </a:xfrm>
            <a:prstGeom prst="flowChartDocumen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Требование-накладная</a:t>
              </a:r>
              <a:endParaRPr lang="ru-RU" sz="1400" dirty="0"/>
            </a:p>
          </p:txBody>
        </p:sp>
        <p:sp>
          <p:nvSpPr>
            <p:cNvPr id="50" name="Блок-схема: документ 49"/>
            <p:cNvSpPr/>
            <p:nvPr/>
          </p:nvSpPr>
          <p:spPr>
            <a:xfrm>
              <a:off x="6248400" y="4572000"/>
              <a:ext cx="1524000" cy="762000"/>
            </a:xfrm>
            <a:prstGeom prst="flowChartDocumen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Требование-накладная</a:t>
              </a:r>
              <a:endParaRPr lang="ru-RU" sz="1400" dirty="0"/>
            </a:p>
          </p:txBody>
        </p:sp>
        <p:sp>
          <p:nvSpPr>
            <p:cNvPr id="51" name="Блок-схема: документ 50"/>
            <p:cNvSpPr/>
            <p:nvPr/>
          </p:nvSpPr>
          <p:spPr>
            <a:xfrm>
              <a:off x="6324600" y="4648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Требование-накладная</a:t>
              </a:r>
              <a:endParaRPr lang="ru-RU" sz="1400" dirty="0"/>
            </a:p>
          </p:txBody>
        </p:sp>
      </p:grpSp>
      <p:grpSp>
        <p:nvGrpSpPr>
          <p:cNvPr id="9" name="Группа 55"/>
          <p:cNvGrpSpPr>
            <a:grpSpLocks/>
          </p:cNvGrpSpPr>
          <p:nvPr/>
        </p:nvGrpSpPr>
        <p:grpSpPr bwMode="auto">
          <a:xfrm>
            <a:off x="6019800" y="3124200"/>
            <a:ext cx="1676400" cy="914400"/>
            <a:chOff x="6172200" y="4495800"/>
            <a:chExt cx="1676400" cy="914400"/>
          </a:xfrm>
          <a:solidFill>
            <a:srgbClr val="FFEFD1"/>
          </a:solidFill>
        </p:grpSpPr>
        <p:sp>
          <p:nvSpPr>
            <p:cNvPr id="53" name="Блок-схема: документ 52"/>
            <p:cNvSpPr/>
            <p:nvPr/>
          </p:nvSpPr>
          <p:spPr>
            <a:xfrm>
              <a:off x="6172200" y="44958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/>
            </a:p>
          </p:txBody>
        </p:sp>
        <p:sp>
          <p:nvSpPr>
            <p:cNvPr id="54" name="Блок-схема: документ 53"/>
            <p:cNvSpPr/>
            <p:nvPr/>
          </p:nvSpPr>
          <p:spPr>
            <a:xfrm>
              <a:off x="6248400" y="45720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/>
            </a:p>
          </p:txBody>
        </p:sp>
        <p:sp>
          <p:nvSpPr>
            <p:cNvPr id="55" name="Блок-схема: документ 54"/>
            <p:cNvSpPr/>
            <p:nvPr/>
          </p:nvSpPr>
          <p:spPr>
            <a:xfrm>
              <a:off x="6324600" y="4648200"/>
              <a:ext cx="1524000" cy="762000"/>
            </a:xfrm>
            <a:prstGeom prst="flowChartDocumen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вывода и сортировки молодняка</a:t>
              </a:r>
              <a:endParaRPr lang="ru-RU" sz="1400" dirty="0"/>
            </a:p>
          </p:txBody>
        </p:sp>
      </p:grpSp>
      <p:cxnSp>
        <p:nvCxnSpPr>
          <p:cNvPr id="58" name="Прямая со стрелкой 57"/>
          <p:cNvCxnSpPr/>
          <p:nvPr/>
        </p:nvCxnSpPr>
        <p:spPr>
          <a:xfrm>
            <a:off x="4800600" y="3503613"/>
            <a:ext cx="1143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5" name="Группа 59"/>
          <p:cNvGrpSpPr>
            <a:grpSpLocks/>
          </p:cNvGrpSpPr>
          <p:nvPr/>
        </p:nvGrpSpPr>
        <p:grpSpPr bwMode="auto">
          <a:xfrm>
            <a:off x="304800" y="4267200"/>
            <a:ext cx="2362200" cy="1447800"/>
            <a:chOff x="304800" y="1524000"/>
            <a:chExt cx="2362200" cy="1447800"/>
          </a:xfrm>
        </p:grpSpPr>
        <p:sp>
          <p:nvSpPr>
            <p:cNvPr id="61" name="Блок-схема: альтернативный процесс 60"/>
            <p:cNvSpPr/>
            <p:nvPr/>
          </p:nvSpPr>
          <p:spPr>
            <a:xfrm>
              <a:off x="533400" y="1981200"/>
              <a:ext cx="1524000" cy="7620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Цех переработки</a:t>
              </a:r>
            </a:p>
          </p:txBody>
        </p:sp>
        <p:sp>
          <p:nvSpPr>
            <p:cNvPr id="62" name="Блок-схема: альтернативный процесс 61"/>
            <p:cNvSpPr/>
            <p:nvPr/>
          </p:nvSpPr>
          <p:spPr>
            <a:xfrm>
              <a:off x="304800" y="1524000"/>
              <a:ext cx="2362200" cy="14478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75" name="TextBox 62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213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Производство</a:t>
              </a:r>
            </a:p>
          </p:txBody>
        </p:sp>
      </p:grpSp>
      <p:grpSp>
        <p:nvGrpSpPr>
          <p:cNvPr id="27666" name="Группа 64"/>
          <p:cNvGrpSpPr>
            <a:grpSpLocks/>
          </p:cNvGrpSpPr>
          <p:nvPr/>
        </p:nvGrpSpPr>
        <p:grpSpPr bwMode="auto">
          <a:xfrm>
            <a:off x="5791200" y="1524000"/>
            <a:ext cx="2362200" cy="1447800"/>
            <a:chOff x="304800" y="1524000"/>
            <a:chExt cx="2362200" cy="1447800"/>
          </a:xfrm>
        </p:grpSpPr>
        <p:sp>
          <p:nvSpPr>
            <p:cNvPr id="66" name="Блок-схема: альтернативный процесс 65"/>
            <p:cNvSpPr/>
            <p:nvPr/>
          </p:nvSpPr>
          <p:spPr>
            <a:xfrm>
              <a:off x="533400" y="1981200"/>
              <a:ext cx="1524000" cy="7620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67" name="Блок-схема: альтернативный процесс 66"/>
            <p:cNvSpPr/>
            <p:nvPr/>
          </p:nvSpPr>
          <p:spPr>
            <a:xfrm>
              <a:off x="304800" y="1524000"/>
              <a:ext cx="2362200" cy="14478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672" name="TextBox 67"/>
            <p:cNvSpPr txBox="1">
              <a:spLocks noChangeArrowheads="1"/>
            </p:cNvSpPr>
            <p:nvPr/>
          </p:nvSpPr>
          <p:spPr bwMode="auto">
            <a:xfrm>
              <a:off x="381000" y="1600200"/>
              <a:ext cx="2133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Выращивание</a:t>
              </a:r>
            </a:p>
          </p:txBody>
        </p:sp>
      </p:grpSp>
      <p:cxnSp>
        <p:nvCxnSpPr>
          <p:cNvPr id="70" name="Прямая со стрелкой 69"/>
          <p:cNvCxnSpPr/>
          <p:nvPr/>
        </p:nvCxnSpPr>
        <p:spPr>
          <a:xfrm rot="5400000" flipH="1" flipV="1">
            <a:off x="6629401" y="2894012"/>
            <a:ext cx="304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33" idx="1"/>
          </p:cNvCxnSpPr>
          <p:nvPr/>
        </p:nvCxnSpPr>
        <p:spPr>
          <a:xfrm>
            <a:off x="4800600" y="3733800"/>
            <a:ext cx="12192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0800000" flipV="1">
            <a:off x="2133600" y="4724400"/>
            <a:ext cx="838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066800"/>
            <a:ext cx="8893175" cy="4662488"/>
          </a:xfrm>
        </p:spPr>
        <p:txBody>
          <a:bodyPr/>
          <a:lstStyle/>
          <a:p>
            <a:r>
              <a:rPr lang="ru-RU" sz="2400" b="1" smtClean="0">
                <a:latin typeface="Tahoma" pitchFamily="34" charset="0"/>
                <a:cs typeface="Tahoma" pitchFamily="34" charset="0"/>
              </a:rPr>
              <a:t>Выращивание молодняка</a:t>
            </a:r>
          </a:p>
        </p:txBody>
      </p:sp>
      <p:sp>
        <p:nvSpPr>
          <p:cNvPr id="28675" name="TextBox 30"/>
          <p:cNvSpPr txBox="1">
            <a:spLocks noChangeArrowheads="1"/>
          </p:cNvSpPr>
          <p:nvPr/>
        </p:nvSpPr>
        <p:spPr bwMode="auto">
          <a:xfrm>
            <a:off x="228600" y="5830888"/>
            <a:ext cx="8763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/>
            <a:r>
              <a:rPr lang="ru-RU" sz="1800">
                <a:latin typeface="Verdana" pitchFamily="34" charset="0"/>
                <a:cs typeface="Tahoma" pitchFamily="34" charset="0"/>
              </a:rPr>
              <a:t>«1С:Управление птицефабрикой 8»  </a:t>
            </a:r>
            <a:r>
              <a:rPr lang="ru-RU" sz="1700">
                <a:latin typeface="Verdana" pitchFamily="34" charset="0"/>
                <a:cs typeface="Tahoma" pitchFamily="34" charset="0"/>
              </a:rPr>
              <a:t>позволяет отразить все типовые операции по выращиванию птицы.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3505200" y="2971800"/>
            <a:ext cx="2286000" cy="1295400"/>
          </a:xfrm>
          <a:prstGeom prst="flowChartAlternateProcess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8677" name="Группа 58"/>
          <p:cNvGrpSpPr>
            <a:grpSpLocks/>
          </p:cNvGrpSpPr>
          <p:nvPr/>
        </p:nvGrpSpPr>
        <p:grpSpPr bwMode="auto">
          <a:xfrm>
            <a:off x="304800" y="1600200"/>
            <a:ext cx="4114800" cy="1219200"/>
            <a:chOff x="381000" y="1600200"/>
            <a:chExt cx="4114800" cy="1219200"/>
          </a:xfrm>
        </p:grpSpPr>
        <p:grpSp>
          <p:nvGrpSpPr>
            <p:cNvPr id="28726" name="Группа 42"/>
            <p:cNvGrpSpPr>
              <a:grpSpLocks/>
            </p:cNvGrpSpPr>
            <p:nvPr/>
          </p:nvGrpSpPr>
          <p:grpSpPr bwMode="auto">
            <a:xfrm>
              <a:off x="2667000" y="1752600"/>
              <a:ext cx="1676400" cy="914400"/>
              <a:chOff x="7391400" y="4191000"/>
              <a:chExt cx="1676400" cy="914400"/>
            </a:xfrm>
          </p:grpSpPr>
          <p:sp>
            <p:nvSpPr>
              <p:cNvPr id="37" name="Блок-схема: документ 36"/>
              <p:cNvSpPr/>
              <p:nvPr/>
            </p:nvSpPr>
            <p:spPr>
              <a:xfrm>
                <a:off x="73914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40" name="Блок-схема: документ 39"/>
              <p:cNvSpPr/>
              <p:nvPr/>
            </p:nvSpPr>
            <p:spPr>
              <a:xfrm>
                <a:off x="74676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41" name="Блок-схема: документ 40"/>
              <p:cNvSpPr/>
              <p:nvPr/>
            </p:nvSpPr>
            <p:spPr>
              <a:xfrm>
                <a:off x="75438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Поступление товаров и услуг</a:t>
                </a:r>
                <a:endParaRPr lang="ru-RU" sz="1400" dirty="0"/>
              </a:p>
            </p:txBody>
          </p:sp>
        </p:grpSp>
        <p:sp>
          <p:nvSpPr>
            <p:cNvPr id="52" name="Блок-схема: альтернативный процесс 51"/>
            <p:cNvSpPr/>
            <p:nvPr/>
          </p:nvSpPr>
          <p:spPr>
            <a:xfrm>
              <a:off x="381000" y="1600200"/>
              <a:ext cx="4114800" cy="1219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728" name="TextBox 55"/>
            <p:cNvSpPr txBox="1">
              <a:spLocks noChangeArrowheads="1"/>
            </p:cNvSpPr>
            <p:nvPr/>
          </p:nvSpPr>
          <p:spPr bwMode="auto">
            <a:xfrm>
              <a:off x="457200" y="1905000"/>
              <a:ext cx="152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Приобретение птицы, услуги</a:t>
              </a:r>
            </a:p>
          </p:txBody>
        </p:sp>
      </p:grpSp>
      <p:grpSp>
        <p:nvGrpSpPr>
          <p:cNvPr id="28678" name="Группа 59"/>
          <p:cNvGrpSpPr>
            <a:grpSpLocks/>
          </p:cNvGrpSpPr>
          <p:nvPr/>
        </p:nvGrpSpPr>
        <p:grpSpPr bwMode="auto">
          <a:xfrm>
            <a:off x="4572000" y="1600200"/>
            <a:ext cx="4419600" cy="1219200"/>
            <a:chOff x="-304800" y="1600200"/>
            <a:chExt cx="4419600" cy="1219200"/>
          </a:xfrm>
        </p:grpSpPr>
        <p:grpSp>
          <p:nvGrpSpPr>
            <p:cNvPr id="28720" name="Группа 42"/>
            <p:cNvGrpSpPr>
              <a:grpSpLocks/>
            </p:cNvGrpSpPr>
            <p:nvPr/>
          </p:nvGrpSpPr>
          <p:grpSpPr bwMode="auto">
            <a:xfrm>
              <a:off x="2362200" y="1752600"/>
              <a:ext cx="1676400" cy="914400"/>
              <a:chOff x="7086600" y="4191000"/>
              <a:chExt cx="1676400" cy="914400"/>
            </a:xfrm>
          </p:grpSpPr>
          <p:sp>
            <p:nvSpPr>
              <p:cNvPr id="71" name="Блок-схема: документ 70"/>
              <p:cNvSpPr/>
              <p:nvPr/>
            </p:nvSpPr>
            <p:spPr>
              <a:xfrm>
                <a:off x="70866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73" name="Блок-схема: документ 72"/>
              <p:cNvSpPr/>
              <p:nvPr/>
            </p:nvSpPr>
            <p:spPr>
              <a:xfrm>
                <a:off x="71628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75" name="Блок-схема: документ 74"/>
              <p:cNvSpPr/>
              <p:nvPr/>
            </p:nvSpPr>
            <p:spPr>
              <a:xfrm>
                <a:off x="72390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взвешивания</a:t>
                </a:r>
                <a:endParaRPr lang="ru-RU" sz="1400" dirty="0"/>
              </a:p>
            </p:txBody>
          </p:sp>
        </p:grpSp>
        <p:sp>
          <p:nvSpPr>
            <p:cNvPr id="65" name="Блок-схема: альтернативный процесс 64"/>
            <p:cNvSpPr/>
            <p:nvPr/>
          </p:nvSpPr>
          <p:spPr>
            <a:xfrm>
              <a:off x="-304800" y="1600200"/>
              <a:ext cx="4419600" cy="1219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722" name="TextBox 68"/>
            <p:cNvSpPr txBox="1">
              <a:spLocks noChangeArrowheads="1"/>
            </p:cNvSpPr>
            <p:nvPr/>
          </p:nvSpPr>
          <p:spPr bwMode="auto">
            <a:xfrm>
              <a:off x="-228600" y="1828800"/>
              <a:ext cx="15240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Отражение привеса птицы</a:t>
              </a:r>
            </a:p>
          </p:txBody>
        </p:sp>
      </p:grpSp>
      <p:grpSp>
        <p:nvGrpSpPr>
          <p:cNvPr id="28679" name="Группа 79"/>
          <p:cNvGrpSpPr>
            <a:grpSpLocks/>
          </p:cNvGrpSpPr>
          <p:nvPr/>
        </p:nvGrpSpPr>
        <p:grpSpPr bwMode="auto">
          <a:xfrm>
            <a:off x="3657600" y="3352800"/>
            <a:ext cx="1905000" cy="762000"/>
            <a:chOff x="3505200" y="3200400"/>
            <a:chExt cx="2989005" cy="762000"/>
          </a:xfrm>
        </p:grpSpPr>
        <p:sp>
          <p:nvSpPr>
            <p:cNvPr id="44" name="Блок-схема: альтернативный процесс 43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78" name="Блок-схема: альтернативный процесс 77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79" name="Блок-схема: альтернативный процесс 78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</p:grpSp>
      <p:grpSp>
        <p:nvGrpSpPr>
          <p:cNvPr id="28680" name="Группа 80"/>
          <p:cNvGrpSpPr>
            <a:grpSpLocks/>
          </p:cNvGrpSpPr>
          <p:nvPr/>
        </p:nvGrpSpPr>
        <p:grpSpPr bwMode="auto">
          <a:xfrm>
            <a:off x="304800" y="4495800"/>
            <a:ext cx="8610600" cy="1219200"/>
            <a:chOff x="-4495800" y="1600200"/>
            <a:chExt cx="8610600" cy="1219200"/>
          </a:xfrm>
        </p:grpSpPr>
        <p:grpSp>
          <p:nvGrpSpPr>
            <p:cNvPr id="28711" name="Группа 42"/>
            <p:cNvGrpSpPr>
              <a:grpSpLocks/>
            </p:cNvGrpSpPr>
            <p:nvPr/>
          </p:nvGrpSpPr>
          <p:grpSpPr bwMode="auto">
            <a:xfrm>
              <a:off x="76200" y="1752600"/>
              <a:ext cx="1676400" cy="914400"/>
              <a:chOff x="4800600" y="4191000"/>
              <a:chExt cx="1676400" cy="914400"/>
            </a:xfrm>
          </p:grpSpPr>
          <p:sp>
            <p:nvSpPr>
              <p:cNvPr id="85" name="Блок-схема: документ 84"/>
              <p:cNvSpPr/>
              <p:nvPr/>
            </p:nvSpPr>
            <p:spPr>
              <a:xfrm>
                <a:off x="48006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86" name="Блок-схема: документ 85"/>
              <p:cNvSpPr/>
              <p:nvPr/>
            </p:nvSpPr>
            <p:spPr>
              <a:xfrm>
                <a:off x="48768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87" name="Блок-схема: документ 86"/>
              <p:cNvSpPr/>
              <p:nvPr/>
            </p:nvSpPr>
            <p:spPr>
              <a:xfrm>
                <a:off x="49530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выбытия птицы</a:t>
                </a:r>
                <a:endParaRPr lang="ru-RU" sz="1400" dirty="0"/>
              </a:p>
            </p:txBody>
          </p:sp>
        </p:grpSp>
        <p:sp>
          <p:nvSpPr>
            <p:cNvPr id="83" name="Блок-схема: альтернативный процесс 82"/>
            <p:cNvSpPr/>
            <p:nvPr/>
          </p:nvSpPr>
          <p:spPr>
            <a:xfrm>
              <a:off x="-4495800" y="1600200"/>
              <a:ext cx="8610600" cy="1219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713" name="TextBox 83"/>
            <p:cNvSpPr txBox="1">
              <a:spLocks noChangeArrowheads="1"/>
            </p:cNvSpPr>
            <p:nvPr/>
          </p:nvSpPr>
          <p:spPr bwMode="auto">
            <a:xfrm>
              <a:off x="-4343400" y="1600200"/>
              <a:ext cx="259080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Отражение выбытия птицы по причинам падежа, забоя, перевода в другую группу или подразделение</a:t>
              </a:r>
            </a:p>
          </p:txBody>
        </p:sp>
      </p:grpSp>
      <p:grpSp>
        <p:nvGrpSpPr>
          <p:cNvPr id="28681" name="Группа 90"/>
          <p:cNvGrpSpPr>
            <a:grpSpLocks/>
          </p:cNvGrpSpPr>
          <p:nvPr/>
        </p:nvGrpSpPr>
        <p:grpSpPr bwMode="auto">
          <a:xfrm>
            <a:off x="3048000" y="4648200"/>
            <a:ext cx="1676400" cy="914400"/>
            <a:chOff x="3352800" y="4648200"/>
            <a:chExt cx="1676400" cy="914400"/>
          </a:xfrm>
        </p:grpSpPr>
        <p:sp>
          <p:nvSpPr>
            <p:cNvPr id="88" name="Блок-схема: документ 87"/>
            <p:cNvSpPr/>
            <p:nvPr/>
          </p:nvSpPr>
          <p:spPr>
            <a:xfrm>
              <a:off x="3352800" y="4648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89" name="Блок-схема: документ 88"/>
            <p:cNvSpPr/>
            <p:nvPr/>
          </p:nvSpPr>
          <p:spPr>
            <a:xfrm>
              <a:off x="3429000" y="4724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90" name="Блок-схема: документ 89"/>
            <p:cNvSpPr/>
            <p:nvPr/>
          </p:nvSpPr>
          <p:spPr>
            <a:xfrm>
              <a:off x="3505200" y="48006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перевода</a:t>
              </a:r>
              <a:endParaRPr lang="ru-RU" sz="1400" dirty="0"/>
            </a:p>
          </p:txBody>
        </p:sp>
      </p:grpSp>
      <p:grpSp>
        <p:nvGrpSpPr>
          <p:cNvPr id="28682" name="Группа 91"/>
          <p:cNvGrpSpPr>
            <a:grpSpLocks/>
          </p:cNvGrpSpPr>
          <p:nvPr/>
        </p:nvGrpSpPr>
        <p:grpSpPr bwMode="auto">
          <a:xfrm>
            <a:off x="304800" y="2971800"/>
            <a:ext cx="3048000" cy="1295400"/>
            <a:chOff x="381000" y="1524000"/>
            <a:chExt cx="3048000" cy="1295400"/>
          </a:xfrm>
        </p:grpSpPr>
        <p:grpSp>
          <p:nvGrpSpPr>
            <p:cNvPr id="28702" name="Группа 42"/>
            <p:cNvGrpSpPr>
              <a:grpSpLocks/>
            </p:cNvGrpSpPr>
            <p:nvPr/>
          </p:nvGrpSpPr>
          <p:grpSpPr bwMode="auto">
            <a:xfrm>
              <a:off x="1676400" y="1752600"/>
              <a:ext cx="1676400" cy="914400"/>
              <a:chOff x="6400800" y="4191000"/>
              <a:chExt cx="1676400" cy="914400"/>
            </a:xfrm>
          </p:grpSpPr>
          <p:sp>
            <p:nvSpPr>
              <p:cNvPr id="96" name="Блок-схема: документ 95"/>
              <p:cNvSpPr/>
              <p:nvPr/>
            </p:nvSpPr>
            <p:spPr>
              <a:xfrm>
                <a:off x="64008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97" name="Блок-схема: документ 96"/>
              <p:cNvSpPr/>
              <p:nvPr/>
            </p:nvSpPr>
            <p:spPr>
              <a:xfrm>
                <a:off x="64770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98" name="Блок-схема: документ 97"/>
              <p:cNvSpPr/>
              <p:nvPr/>
            </p:nvSpPr>
            <p:spPr>
              <a:xfrm>
                <a:off x="65532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вывода и сортировки молодняка</a:t>
                </a:r>
                <a:endParaRPr lang="ru-RU" sz="1400" dirty="0"/>
              </a:p>
            </p:txBody>
          </p:sp>
        </p:grpSp>
        <p:sp>
          <p:nvSpPr>
            <p:cNvPr id="94" name="Блок-схема: альтернативный процесс 93"/>
            <p:cNvSpPr/>
            <p:nvPr/>
          </p:nvSpPr>
          <p:spPr>
            <a:xfrm>
              <a:off x="381000" y="1524000"/>
              <a:ext cx="3048000" cy="12954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704" name="TextBox 94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1295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Передача цыплят из инкубатора</a:t>
              </a:r>
            </a:p>
          </p:txBody>
        </p:sp>
      </p:grpSp>
      <p:grpSp>
        <p:nvGrpSpPr>
          <p:cNvPr id="28683" name="Группа 98"/>
          <p:cNvGrpSpPr>
            <a:grpSpLocks/>
          </p:cNvGrpSpPr>
          <p:nvPr/>
        </p:nvGrpSpPr>
        <p:grpSpPr bwMode="auto">
          <a:xfrm>
            <a:off x="5943600" y="2971800"/>
            <a:ext cx="3048000" cy="1295400"/>
            <a:chOff x="381000" y="1524000"/>
            <a:chExt cx="3048000" cy="1295400"/>
          </a:xfrm>
        </p:grpSpPr>
        <p:grpSp>
          <p:nvGrpSpPr>
            <p:cNvPr id="28696" name="Группа 42"/>
            <p:cNvGrpSpPr>
              <a:grpSpLocks/>
            </p:cNvGrpSpPr>
            <p:nvPr/>
          </p:nvGrpSpPr>
          <p:grpSpPr bwMode="auto">
            <a:xfrm>
              <a:off x="1676400" y="1752600"/>
              <a:ext cx="1676400" cy="914400"/>
              <a:chOff x="6400800" y="4191000"/>
              <a:chExt cx="1676400" cy="914400"/>
            </a:xfrm>
          </p:grpSpPr>
          <p:sp>
            <p:nvSpPr>
              <p:cNvPr id="103" name="Блок-схема: документ 102"/>
              <p:cNvSpPr/>
              <p:nvPr/>
            </p:nvSpPr>
            <p:spPr>
              <a:xfrm>
                <a:off x="64008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04" name="Блок-схема: документ 103"/>
              <p:cNvSpPr/>
              <p:nvPr/>
            </p:nvSpPr>
            <p:spPr>
              <a:xfrm>
                <a:off x="64770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05" name="Блок-схема: документ 104"/>
              <p:cNvSpPr/>
              <p:nvPr/>
            </p:nvSpPr>
            <p:spPr>
              <a:xfrm>
                <a:off x="65532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Требование-накладная</a:t>
                </a:r>
                <a:endParaRPr lang="ru-RU" sz="1400" dirty="0"/>
              </a:p>
            </p:txBody>
          </p:sp>
        </p:grpSp>
        <p:sp>
          <p:nvSpPr>
            <p:cNvPr id="101" name="Блок-схема: альтернативный процесс 100"/>
            <p:cNvSpPr/>
            <p:nvPr/>
          </p:nvSpPr>
          <p:spPr>
            <a:xfrm>
              <a:off x="381000" y="1524000"/>
              <a:ext cx="3048000" cy="12954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698" name="TextBox 101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1295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Передача кормов и прочих затрат</a:t>
              </a:r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 rot="5400000">
            <a:off x="3503613" y="3048000"/>
            <a:ext cx="45878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5400000">
            <a:off x="5105401" y="3048000"/>
            <a:ext cx="4572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3276600" y="36576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10800000">
            <a:off x="5562600" y="36576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>
            <a:off x="3772694" y="4382294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5400000">
            <a:off x="4991894" y="4380706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6553200" y="5103813"/>
            <a:ext cx="381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1" name="Группа 140"/>
          <p:cNvGrpSpPr>
            <a:grpSpLocks/>
          </p:cNvGrpSpPr>
          <p:nvPr/>
        </p:nvGrpSpPr>
        <p:grpSpPr bwMode="auto">
          <a:xfrm>
            <a:off x="6934200" y="4724400"/>
            <a:ext cx="1905000" cy="762000"/>
            <a:chOff x="3505200" y="3200400"/>
            <a:chExt cx="2989005" cy="762000"/>
          </a:xfrm>
        </p:grpSpPr>
        <p:sp>
          <p:nvSpPr>
            <p:cNvPr id="142" name="Блок-схема: альтернативный процесс 141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143" name="Блок-схема: альтернативный процесс 142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144" name="Блок-схема: альтернативный процесс 143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Цеха забоя и переработки</a:t>
              </a:r>
            </a:p>
          </p:txBody>
        </p:sp>
      </p:grp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4859338" y="26035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Выращивание молодняка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066800"/>
            <a:ext cx="8893175" cy="5486400"/>
          </a:xfrm>
        </p:spPr>
        <p:txBody>
          <a:bodyPr/>
          <a:lstStyle/>
          <a:p>
            <a:r>
              <a:rPr lang="ru-RU" sz="2400" b="1" smtClean="0">
                <a:latin typeface="Tahoma" pitchFamily="34" charset="0"/>
                <a:cs typeface="Tahoma" pitchFamily="34" charset="0"/>
              </a:rPr>
              <a:t>Содержание материнского и промышленного стада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227013"/>
            <a:ext cx="6115050" cy="609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Содержание материнского и промышленного стада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3505200" y="2971800"/>
            <a:ext cx="2286000" cy="1295400"/>
          </a:xfrm>
          <a:prstGeom prst="flowChartAlternateProcess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9701" name="Группа 58"/>
          <p:cNvGrpSpPr>
            <a:grpSpLocks/>
          </p:cNvGrpSpPr>
          <p:nvPr/>
        </p:nvGrpSpPr>
        <p:grpSpPr bwMode="auto">
          <a:xfrm>
            <a:off x="304800" y="1600200"/>
            <a:ext cx="4114800" cy="1219200"/>
            <a:chOff x="381000" y="1600200"/>
            <a:chExt cx="4114800" cy="1219200"/>
          </a:xfrm>
        </p:grpSpPr>
        <p:grpSp>
          <p:nvGrpSpPr>
            <p:cNvPr id="29763" name="Группа 42"/>
            <p:cNvGrpSpPr>
              <a:grpSpLocks/>
            </p:cNvGrpSpPr>
            <p:nvPr/>
          </p:nvGrpSpPr>
          <p:grpSpPr bwMode="auto">
            <a:xfrm>
              <a:off x="2667000" y="1752600"/>
              <a:ext cx="1676400" cy="914400"/>
              <a:chOff x="7391400" y="4191000"/>
              <a:chExt cx="1676400" cy="914400"/>
            </a:xfrm>
          </p:grpSpPr>
          <p:sp>
            <p:nvSpPr>
              <p:cNvPr id="37" name="Блок-схема: документ 36"/>
              <p:cNvSpPr/>
              <p:nvPr/>
            </p:nvSpPr>
            <p:spPr>
              <a:xfrm>
                <a:off x="73914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40" name="Блок-схема: документ 39"/>
              <p:cNvSpPr/>
              <p:nvPr/>
            </p:nvSpPr>
            <p:spPr>
              <a:xfrm>
                <a:off x="74676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41" name="Блок-схема: документ 40"/>
              <p:cNvSpPr/>
              <p:nvPr/>
            </p:nvSpPr>
            <p:spPr>
              <a:xfrm>
                <a:off x="75438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перевода</a:t>
                </a:r>
                <a:endParaRPr lang="ru-RU" sz="1400" dirty="0"/>
              </a:p>
            </p:txBody>
          </p:sp>
        </p:grpSp>
        <p:sp>
          <p:nvSpPr>
            <p:cNvPr id="52" name="Блок-схема: альтернативный процесс 51"/>
            <p:cNvSpPr/>
            <p:nvPr/>
          </p:nvSpPr>
          <p:spPr>
            <a:xfrm>
              <a:off x="381000" y="1600200"/>
              <a:ext cx="4114800" cy="1219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65" name="TextBox 55"/>
            <p:cNvSpPr txBox="1">
              <a:spLocks noChangeArrowheads="1"/>
            </p:cNvSpPr>
            <p:nvPr/>
          </p:nvSpPr>
          <p:spPr bwMode="auto">
            <a:xfrm>
              <a:off x="457200" y="1676400"/>
              <a:ext cx="1524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Перевод во взрослое стадо молодняка</a:t>
              </a:r>
            </a:p>
          </p:txBody>
        </p:sp>
      </p:grpSp>
      <p:grpSp>
        <p:nvGrpSpPr>
          <p:cNvPr id="29702" name="Группа 79"/>
          <p:cNvGrpSpPr>
            <a:grpSpLocks/>
          </p:cNvGrpSpPr>
          <p:nvPr/>
        </p:nvGrpSpPr>
        <p:grpSpPr bwMode="auto">
          <a:xfrm>
            <a:off x="3657600" y="3352800"/>
            <a:ext cx="1905000" cy="762000"/>
            <a:chOff x="3505200" y="3200400"/>
            <a:chExt cx="2989005" cy="762000"/>
          </a:xfrm>
        </p:grpSpPr>
        <p:sp>
          <p:nvSpPr>
            <p:cNvPr id="44" name="Блок-схема: альтернативный процесс 43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78" name="Блок-схема: альтернативный процесс 77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79" name="Блок-схема: альтернативный процесс 78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</p:grpSp>
      <p:grpSp>
        <p:nvGrpSpPr>
          <p:cNvPr id="29703" name="Группа 80"/>
          <p:cNvGrpSpPr>
            <a:grpSpLocks/>
          </p:cNvGrpSpPr>
          <p:nvPr/>
        </p:nvGrpSpPr>
        <p:grpSpPr bwMode="auto">
          <a:xfrm>
            <a:off x="304800" y="4495800"/>
            <a:ext cx="8610600" cy="1981200"/>
            <a:chOff x="-4495800" y="1600200"/>
            <a:chExt cx="8610600" cy="1981200"/>
          </a:xfrm>
        </p:grpSpPr>
        <p:grpSp>
          <p:nvGrpSpPr>
            <p:cNvPr id="29755" name="Группа 42"/>
            <p:cNvGrpSpPr>
              <a:grpSpLocks/>
            </p:cNvGrpSpPr>
            <p:nvPr/>
          </p:nvGrpSpPr>
          <p:grpSpPr bwMode="auto">
            <a:xfrm>
              <a:off x="-2362200" y="2057400"/>
              <a:ext cx="1676400" cy="914400"/>
              <a:chOff x="2362200" y="4495800"/>
              <a:chExt cx="1676400" cy="914400"/>
            </a:xfrm>
          </p:grpSpPr>
          <p:sp>
            <p:nvSpPr>
              <p:cNvPr id="85" name="Блок-схема: документ 84"/>
              <p:cNvSpPr/>
              <p:nvPr/>
            </p:nvSpPr>
            <p:spPr>
              <a:xfrm>
                <a:off x="2362200" y="44958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86" name="Блок-схема: документ 85"/>
              <p:cNvSpPr/>
              <p:nvPr/>
            </p:nvSpPr>
            <p:spPr>
              <a:xfrm>
                <a:off x="2438400" y="4572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87" name="Блок-схема: документ 86"/>
              <p:cNvSpPr/>
              <p:nvPr/>
            </p:nvSpPr>
            <p:spPr>
              <a:xfrm>
                <a:off x="2514600" y="4648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сортировки</a:t>
                </a:r>
                <a:endParaRPr lang="ru-RU" sz="1400" dirty="0"/>
              </a:p>
            </p:txBody>
          </p:sp>
        </p:grpSp>
        <p:sp>
          <p:nvSpPr>
            <p:cNvPr id="83" name="Блок-схема: альтернативный процесс 82"/>
            <p:cNvSpPr/>
            <p:nvPr/>
          </p:nvSpPr>
          <p:spPr>
            <a:xfrm>
              <a:off x="-4495800" y="1600200"/>
              <a:ext cx="8610600" cy="1981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9704" name="Группа 90"/>
          <p:cNvGrpSpPr>
            <a:grpSpLocks/>
          </p:cNvGrpSpPr>
          <p:nvPr/>
        </p:nvGrpSpPr>
        <p:grpSpPr bwMode="auto">
          <a:xfrm>
            <a:off x="4419600" y="4572000"/>
            <a:ext cx="1676400" cy="914400"/>
            <a:chOff x="3352800" y="4648200"/>
            <a:chExt cx="1676400" cy="914400"/>
          </a:xfrm>
        </p:grpSpPr>
        <p:sp>
          <p:nvSpPr>
            <p:cNvPr id="88" name="Блок-схема: документ 87"/>
            <p:cNvSpPr/>
            <p:nvPr/>
          </p:nvSpPr>
          <p:spPr>
            <a:xfrm>
              <a:off x="3352800" y="4648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89" name="Блок-схема: документ 88"/>
            <p:cNvSpPr/>
            <p:nvPr/>
          </p:nvSpPr>
          <p:spPr>
            <a:xfrm>
              <a:off x="3429000" y="4724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90" name="Блок-схема: документ 89"/>
            <p:cNvSpPr/>
            <p:nvPr/>
          </p:nvSpPr>
          <p:spPr>
            <a:xfrm>
              <a:off x="3505200" y="48006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выбытия яйца</a:t>
              </a:r>
              <a:endParaRPr lang="ru-RU" sz="1400" dirty="0"/>
            </a:p>
          </p:txBody>
        </p:sp>
      </p:grpSp>
      <p:grpSp>
        <p:nvGrpSpPr>
          <p:cNvPr id="29705" name="Группа 91"/>
          <p:cNvGrpSpPr>
            <a:grpSpLocks/>
          </p:cNvGrpSpPr>
          <p:nvPr/>
        </p:nvGrpSpPr>
        <p:grpSpPr bwMode="auto">
          <a:xfrm>
            <a:off x="228600" y="2895600"/>
            <a:ext cx="3124200" cy="1384300"/>
            <a:chOff x="304800" y="1447800"/>
            <a:chExt cx="3124200" cy="1384995"/>
          </a:xfrm>
        </p:grpSpPr>
        <p:grpSp>
          <p:nvGrpSpPr>
            <p:cNvPr id="29746" name="Группа 42"/>
            <p:cNvGrpSpPr>
              <a:grpSpLocks/>
            </p:cNvGrpSpPr>
            <p:nvPr/>
          </p:nvGrpSpPr>
          <p:grpSpPr bwMode="auto">
            <a:xfrm>
              <a:off x="1676400" y="1752600"/>
              <a:ext cx="1676400" cy="914400"/>
              <a:chOff x="6400800" y="4191000"/>
              <a:chExt cx="1676400" cy="914400"/>
            </a:xfrm>
          </p:grpSpPr>
          <p:sp>
            <p:nvSpPr>
              <p:cNvPr id="96" name="Блок-схема: документ 95"/>
              <p:cNvSpPr/>
              <p:nvPr/>
            </p:nvSpPr>
            <p:spPr>
              <a:xfrm>
                <a:off x="6400800" y="4191153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97" name="Блок-схема: документ 96"/>
              <p:cNvSpPr/>
              <p:nvPr/>
            </p:nvSpPr>
            <p:spPr>
              <a:xfrm>
                <a:off x="6477000" y="4267391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98" name="Блок-схема: документ 97"/>
              <p:cNvSpPr/>
              <p:nvPr/>
            </p:nvSpPr>
            <p:spPr>
              <a:xfrm>
                <a:off x="6553200" y="4343630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выбытия птицы</a:t>
                </a:r>
                <a:endParaRPr lang="ru-RU" sz="1400" dirty="0"/>
              </a:p>
            </p:txBody>
          </p:sp>
        </p:grpSp>
        <p:sp>
          <p:nvSpPr>
            <p:cNvPr id="94" name="Блок-схема: альтернативный процесс 93"/>
            <p:cNvSpPr/>
            <p:nvPr/>
          </p:nvSpPr>
          <p:spPr>
            <a:xfrm>
              <a:off x="381000" y="1524038"/>
              <a:ext cx="3048000" cy="129605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48" name="TextBox 94"/>
            <p:cNvSpPr txBox="1">
              <a:spLocks noChangeArrowheads="1"/>
            </p:cNvSpPr>
            <p:nvPr/>
          </p:nvSpPr>
          <p:spPr bwMode="auto">
            <a:xfrm>
              <a:off x="304800" y="1447800"/>
              <a:ext cx="14478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Отражение выбытия птицы по причинам падежа, забоя,</a:t>
              </a:r>
            </a:p>
          </p:txBody>
        </p:sp>
      </p:grpSp>
      <p:grpSp>
        <p:nvGrpSpPr>
          <p:cNvPr id="29706" name="Группа 98"/>
          <p:cNvGrpSpPr>
            <a:grpSpLocks/>
          </p:cNvGrpSpPr>
          <p:nvPr/>
        </p:nvGrpSpPr>
        <p:grpSpPr bwMode="auto">
          <a:xfrm>
            <a:off x="5943600" y="2971800"/>
            <a:ext cx="3048000" cy="1295400"/>
            <a:chOff x="381000" y="1524000"/>
            <a:chExt cx="3048000" cy="1295400"/>
          </a:xfrm>
        </p:grpSpPr>
        <p:grpSp>
          <p:nvGrpSpPr>
            <p:cNvPr id="29740" name="Группа 42"/>
            <p:cNvGrpSpPr>
              <a:grpSpLocks/>
            </p:cNvGrpSpPr>
            <p:nvPr/>
          </p:nvGrpSpPr>
          <p:grpSpPr bwMode="auto">
            <a:xfrm>
              <a:off x="1676400" y="1752600"/>
              <a:ext cx="1676400" cy="914400"/>
              <a:chOff x="6400800" y="4191000"/>
              <a:chExt cx="1676400" cy="914400"/>
            </a:xfrm>
          </p:grpSpPr>
          <p:sp>
            <p:nvSpPr>
              <p:cNvPr id="103" name="Блок-схема: документ 102"/>
              <p:cNvSpPr/>
              <p:nvPr/>
            </p:nvSpPr>
            <p:spPr>
              <a:xfrm>
                <a:off x="64008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04" name="Блок-схема: документ 103"/>
              <p:cNvSpPr/>
              <p:nvPr/>
            </p:nvSpPr>
            <p:spPr>
              <a:xfrm>
                <a:off x="64770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05" name="Блок-схема: документ 104"/>
              <p:cNvSpPr/>
              <p:nvPr/>
            </p:nvSpPr>
            <p:spPr>
              <a:xfrm>
                <a:off x="65532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Требование-накладная</a:t>
                </a:r>
                <a:endParaRPr lang="ru-RU" sz="1400" dirty="0"/>
              </a:p>
            </p:txBody>
          </p:sp>
        </p:grpSp>
        <p:sp>
          <p:nvSpPr>
            <p:cNvPr id="101" name="Блок-схема: альтернативный процесс 100"/>
            <p:cNvSpPr/>
            <p:nvPr/>
          </p:nvSpPr>
          <p:spPr>
            <a:xfrm>
              <a:off x="381000" y="1524000"/>
              <a:ext cx="3048000" cy="12954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42" name="TextBox 101"/>
            <p:cNvSpPr txBox="1">
              <a:spLocks noChangeArrowheads="1"/>
            </p:cNvSpPr>
            <p:nvPr/>
          </p:nvSpPr>
          <p:spPr bwMode="auto">
            <a:xfrm>
              <a:off x="381000" y="1752600"/>
              <a:ext cx="1295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Передача кормов и прочих затрат</a:t>
              </a:r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 rot="5400000">
            <a:off x="3503613" y="3048000"/>
            <a:ext cx="45878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6200000" flipV="1">
            <a:off x="5105401" y="3048000"/>
            <a:ext cx="4572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H="1">
            <a:off x="3276600" y="36576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10800000">
            <a:off x="5562600" y="36576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11" name="Группа 140"/>
          <p:cNvGrpSpPr>
            <a:grpSpLocks/>
          </p:cNvGrpSpPr>
          <p:nvPr/>
        </p:nvGrpSpPr>
        <p:grpSpPr bwMode="auto">
          <a:xfrm>
            <a:off x="6781800" y="5562600"/>
            <a:ext cx="1905000" cy="762000"/>
            <a:chOff x="3505200" y="3200400"/>
            <a:chExt cx="2989005" cy="762000"/>
          </a:xfrm>
        </p:grpSpPr>
        <p:sp>
          <p:nvSpPr>
            <p:cNvPr id="142" name="Блок-схема: альтернативный процесс 141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143" name="Блок-схема: альтернативный процесс 142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144" name="Блок-схема: альтернативный процесс 143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 err="1">
                  <a:solidFill>
                    <a:schemeClr val="tx1"/>
                  </a:solidFill>
                </a:rPr>
                <a:t>Яйцесклад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712" name="Группа 58"/>
          <p:cNvGrpSpPr>
            <a:grpSpLocks/>
          </p:cNvGrpSpPr>
          <p:nvPr/>
        </p:nvGrpSpPr>
        <p:grpSpPr bwMode="auto">
          <a:xfrm>
            <a:off x="4876800" y="1600200"/>
            <a:ext cx="4114800" cy="1219200"/>
            <a:chOff x="381000" y="1600200"/>
            <a:chExt cx="4114800" cy="1219200"/>
          </a:xfrm>
        </p:grpSpPr>
        <p:grpSp>
          <p:nvGrpSpPr>
            <p:cNvPr id="29731" name="Группа 42"/>
            <p:cNvGrpSpPr>
              <a:grpSpLocks/>
            </p:cNvGrpSpPr>
            <p:nvPr/>
          </p:nvGrpSpPr>
          <p:grpSpPr bwMode="auto">
            <a:xfrm>
              <a:off x="2667000" y="1752600"/>
              <a:ext cx="1676400" cy="914400"/>
              <a:chOff x="7391400" y="4191000"/>
              <a:chExt cx="1676400" cy="914400"/>
            </a:xfrm>
          </p:grpSpPr>
          <p:sp>
            <p:nvSpPr>
              <p:cNvPr id="64" name="Блок-схема: документ 63"/>
              <p:cNvSpPr/>
              <p:nvPr/>
            </p:nvSpPr>
            <p:spPr>
              <a:xfrm>
                <a:off x="7391400" y="41910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66" name="Блок-схема: документ 65"/>
              <p:cNvSpPr/>
              <p:nvPr/>
            </p:nvSpPr>
            <p:spPr>
              <a:xfrm>
                <a:off x="7467600" y="42672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67" name="Блок-схема: документ 66"/>
              <p:cNvSpPr/>
              <p:nvPr/>
            </p:nvSpPr>
            <p:spPr>
              <a:xfrm>
                <a:off x="7543800" y="4343400"/>
                <a:ext cx="1524000" cy="762000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перевода</a:t>
                </a:r>
                <a:endParaRPr lang="ru-RU" sz="1400" dirty="0"/>
              </a:p>
            </p:txBody>
          </p:sp>
        </p:grpSp>
        <p:sp>
          <p:nvSpPr>
            <p:cNvPr id="62" name="Блок-схема: альтернативный процесс 61"/>
            <p:cNvSpPr/>
            <p:nvPr/>
          </p:nvSpPr>
          <p:spPr>
            <a:xfrm>
              <a:off x="381000" y="1600200"/>
              <a:ext cx="4114800" cy="12192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33" name="TextBox 62"/>
            <p:cNvSpPr txBox="1">
              <a:spLocks noChangeArrowheads="1"/>
            </p:cNvSpPr>
            <p:nvPr/>
          </p:nvSpPr>
          <p:spPr bwMode="auto">
            <a:xfrm>
              <a:off x="457200" y="1676373"/>
              <a:ext cx="1905000" cy="94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Перевод птицы в другие подразделения и группы</a:t>
              </a:r>
            </a:p>
          </p:txBody>
        </p:sp>
      </p:grpSp>
      <p:grpSp>
        <p:nvGrpSpPr>
          <p:cNvPr id="29713" name="Группа 90"/>
          <p:cNvGrpSpPr>
            <a:grpSpLocks/>
          </p:cNvGrpSpPr>
          <p:nvPr/>
        </p:nvGrpSpPr>
        <p:grpSpPr bwMode="auto">
          <a:xfrm>
            <a:off x="381000" y="4953000"/>
            <a:ext cx="1676400" cy="914400"/>
            <a:chOff x="3352800" y="4648200"/>
            <a:chExt cx="1676400" cy="914400"/>
          </a:xfrm>
        </p:grpSpPr>
        <p:sp>
          <p:nvSpPr>
            <p:cNvPr id="70" name="Блок-схема: документ 69"/>
            <p:cNvSpPr/>
            <p:nvPr/>
          </p:nvSpPr>
          <p:spPr>
            <a:xfrm>
              <a:off x="3352800" y="4648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72" name="Блок-схема: документ 71"/>
            <p:cNvSpPr/>
            <p:nvPr/>
          </p:nvSpPr>
          <p:spPr>
            <a:xfrm>
              <a:off x="3429000" y="4724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74" name="Блок-схема: документ 73"/>
            <p:cNvSpPr/>
            <p:nvPr/>
          </p:nvSpPr>
          <p:spPr>
            <a:xfrm>
              <a:off x="3505200" y="48006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сбора</a:t>
              </a:r>
              <a:endParaRPr lang="ru-RU" sz="1400" dirty="0"/>
            </a:p>
          </p:txBody>
        </p:sp>
      </p:grpSp>
      <p:grpSp>
        <p:nvGrpSpPr>
          <p:cNvPr id="29714" name="Группа 90"/>
          <p:cNvGrpSpPr>
            <a:grpSpLocks/>
          </p:cNvGrpSpPr>
          <p:nvPr/>
        </p:nvGrpSpPr>
        <p:grpSpPr bwMode="auto">
          <a:xfrm>
            <a:off x="4419600" y="5562600"/>
            <a:ext cx="1676400" cy="914400"/>
            <a:chOff x="3352800" y="4648200"/>
            <a:chExt cx="1676400" cy="914400"/>
          </a:xfrm>
        </p:grpSpPr>
        <p:sp>
          <p:nvSpPr>
            <p:cNvPr id="77" name="Блок-схема: документ 76"/>
            <p:cNvSpPr/>
            <p:nvPr/>
          </p:nvSpPr>
          <p:spPr>
            <a:xfrm>
              <a:off x="3352800" y="4648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80" name="Блок-схема: документ 79"/>
            <p:cNvSpPr/>
            <p:nvPr/>
          </p:nvSpPr>
          <p:spPr>
            <a:xfrm>
              <a:off x="3429000" y="4724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81" name="Блок-схема: документ 80"/>
            <p:cNvSpPr/>
            <p:nvPr/>
          </p:nvSpPr>
          <p:spPr>
            <a:xfrm>
              <a:off x="3505200" y="48006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</p:grpSp>
      <p:grpSp>
        <p:nvGrpSpPr>
          <p:cNvPr id="29715" name="Группа 140"/>
          <p:cNvGrpSpPr>
            <a:grpSpLocks/>
          </p:cNvGrpSpPr>
          <p:nvPr/>
        </p:nvGrpSpPr>
        <p:grpSpPr bwMode="auto">
          <a:xfrm>
            <a:off x="6781800" y="4648200"/>
            <a:ext cx="1905000" cy="762000"/>
            <a:chOff x="3505200" y="3200400"/>
            <a:chExt cx="2989005" cy="762000"/>
          </a:xfrm>
        </p:grpSpPr>
        <p:sp>
          <p:nvSpPr>
            <p:cNvPr id="91" name="Блок-схема: альтернативный процесс 90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92" name="Блок-схема: альтернативный процесс 91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Птичник</a:t>
              </a:r>
            </a:p>
          </p:txBody>
        </p:sp>
        <p:sp>
          <p:nvSpPr>
            <p:cNvPr id="93" name="Блок-схема: альтернативный процесс 92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Цеха переработки</a:t>
              </a:r>
            </a:p>
          </p:txBody>
        </p:sp>
      </p:grpSp>
      <p:cxnSp>
        <p:nvCxnSpPr>
          <p:cNvPr id="100" name="Прямая со стрелкой 99"/>
          <p:cNvCxnSpPr>
            <a:stCxn id="74" idx="3"/>
          </p:cNvCxnSpPr>
          <p:nvPr/>
        </p:nvCxnSpPr>
        <p:spPr>
          <a:xfrm>
            <a:off x="2057400" y="5486400"/>
            <a:ext cx="381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172200" y="50292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6172200" y="59436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endCxn id="88" idx="1"/>
          </p:cNvCxnSpPr>
          <p:nvPr/>
        </p:nvCxnSpPr>
        <p:spPr>
          <a:xfrm rot="5400000" flipH="1" flipV="1">
            <a:off x="4038600" y="5029200"/>
            <a:ext cx="457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>
            <a:endCxn id="77" idx="1"/>
          </p:cNvCxnSpPr>
          <p:nvPr/>
        </p:nvCxnSpPr>
        <p:spPr>
          <a:xfrm rot="16200000" flipH="1">
            <a:off x="4000500" y="5524500"/>
            <a:ext cx="533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1" name="TextBox 113"/>
          <p:cNvSpPr txBox="1">
            <a:spLocks noChangeArrowheads="1"/>
          </p:cNvSpPr>
          <p:nvPr/>
        </p:nvSpPr>
        <p:spPr bwMode="auto">
          <a:xfrm>
            <a:off x="533400" y="45720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/>
            <a:r>
              <a:rPr lang="ru-RU" sz="1400" b="1">
                <a:latin typeface="Arial" charset="0"/>
                <a:cs typeface="Tahoma" pitchFamily="34" charset="0"/>
              </a:rPr>
              <a:t>Сбор яйца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Прямая со стрелкой 187"/>
          <p:cNvCxnSpPr/>
          <p:nvPr/>
        </p:nvCxnSpPr>
        <p:spPr>
          <a:xfrm>
            <a:off x="62484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066800"/>
            <a:ext cx="8893175" cy="5486400"/>
          </a:xfrm>
        </p:spPr>
        <p:txBody>
          <a:bodyPr/>
          <a:lstStyle/>
          <a:p>
            <a:r>
              <a:rPr lang="ru-RU" sz="2400" b="1" smtClean="0">
                <a:latin typeface="Tahoma" pitchFamily="34" charset="0"/>
                <a:cs typeface="Tahoma" pitchFamily="34" charset="0"/>
              </a:rPr>
              <a:t>Мясопереработка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43513" y="260350"/>
            <a:ext cx="4800600" cy="609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Мясопереработка</a:t>
            </a:r>
          </a:p>
        </p:txBody>
      </p:sp>
      <p:grpSp>
        <p:nvGrpSpPr>
          <p:cNvPr id="30725" name="Группа 140"/>
          <p:cNvGrpSpPr>
            <a:grpSpLocks/>
          </p:cNvGrpSpPr>
          <p:nvPr/>
        </p:nvGrpSpPr>
        <p:grpSpPr bwMode="auto">
          <a:xfrm>
            <a:off x="1447800" y="1905000"/>
            <a:ext cx="1905000" cy="762000"/>
            <a:chOff x="3505200" y="3200400"/>
            <a:chExt cx="2989005" cy="762000"/>
          </a:xfrm>
        </p:grpSpPr>
        <p:sp>
          <p:nvSpPr>
            <p:cNvPr id="91" name="Блок-схема: альтернативный процесс 90"/>
            <p:cNvSpPr/>
            <p:nvPr/>
          </p:nvSpPr>
          <p:spPr>
            <a:xfrm>
              <a:off x="3505200" y="3200400"/>
              <a:ext cx="2837065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2" name="Блок-схема: альтернативный процесс 91"/>
            <p:cNvSpPr/>
            <p:nvPr/>
          </p:nvSpPr>
          <p:spPr>
            <a:xfrm>
              <a:off x="3582417" y="3276600"/>
              <a:ext cx="283457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3" name="Блок-схема: альтернативный процесс 92"/>
            <p:cNvSpPr/>
            <p:nvPr/>
          </p:nvSpPr>
          <p:spPr>
            <a:xfrm>
              <a:off x="3657142" y="3352800"/>
              <a:ext cx="2837063" cy="609600"/>
            </a:xfrm>
            <a:prstGeom prst="flowChartAlternateProcess">
              <a:avLst/>
            </a:prstGeom>
            <a:solidFill>
              <a:srgbClr val="8F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Цеха забоя</a:t>
              </a:r>
            </a:p>
          </p:txBody>
        </p:sp>
      </p:grpSp>
      <p:grpSp>
        <p:nvGrpSpPr>
          <p:cNvPr id="30726" name="Группа 75"/>
          <p:cNvGrpSpPr>
            <a:grpSpLocks/>
          </p:cNvGrpSpPr>
          <p:nvPr/>
        </p:nvGrpSpPr>
        <p:grpSpPr bwMode="auto">
          <a:xfrm>
            <a:off x="4343400" y="3200400"/>
            <a:ext cx="2286000" cy="1295400"/>
            <a:chOff x="304800" y="3048000"/>
            <a:chExt cx="2286000" cy="1295400"/>
          </a:xfrm>
        </p:grpSpPr>
        <p:sp>
          <p:nvSpPr>
            <p:cNvPr id="82" name="Блок-схема: альтернативный процесс 81"/>
            <p:cNvSpPr/>
            <p:nvPr/>
          </p:nvSpPr>
          <p:spPr>
            <a:xfrm>
              <a:off x="304800" y="3048000"/>
              <a:ext cx="2286000" cy="12954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0769" name="Группа 79"/>
            <p:cNvGrpSpPr>
              <a:grpSpLocks/>
            </p:cNvGrpSpPr>
            <p:nvPr/>
          </p:nvGrpSpPr>
          <p:grpSpPr bwMode="auto">
            <a:xfrm>
              <a:off x="457200" y="3352800"/>
              <a:ext cx="1905000" cy="762000"/>
              <a:chOff x="3505200" y="3200400"/>
              <a:chExt cx="2989005" cy="762000"/>
            </a:xfrm>
          </p:grpSpPr>
          <p:sp>
            <p:nvSpPr>
              <p:cNvPr id="95" name="Блок-схема: альтернативный процесс 94"/>
              <p:cNvSpPr/>
              <p:nvPr/>
            </p:nvSpPr>
            <p:spPr>
              <a:xfrm>
                <a:off x="3505200" y="3200400"/>
                <a:ext cx="2837065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Птичник</a:t>
                </a:r>
              </a:p>
            </p:txBody>
          </p:sp>
          <p:sp>
            <p:nvSpPr>
              <p:cNvPr id="99" name="Блок-схема: альтернативный процесс 98"/>
              <p:cNvSpPr/>
              <p:nvPr/>
            </p:nvSpPr>
            <p:spPr>
              <a:xfrm>
                <a:off x="3582417" y="3276600"/>
                <a:ext cx="2834573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Птичник</a:t>
                </a:r>
              </a:p>
            </p:txBody>
          </p:sp>
          <p:sp>
            <p:nvSpPr>
              <p:cNvPr id="102" name="Блок-схема: альтернативный процесс 101"/>
              <p:cNvSpPr/>
              <p:nvPr/>
            </p:nvSpPr>
            <p:spPr>
              <a:xfrm>
                <a:off x="3657142" y="3352800"/>
                <a:ext cx="2837063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Склад-холодильник</a:t>
                </a:r>
              </a:p>
            </p:txBody>
          </p:sp>
        </p:grpSp>
      </p:grpSp>
      <p:grpSp>
        <p:nvGrpSpPr>
          <p:cNvPr id="30727" name="Группа 42"/>
          <p:cNvGrpSpPr>
            <a:grpSpLocks/>
          </p:cNvGrpSpPr>
          <p:nvPr/>
        </p:nvGrpSpPr>
        <p:grpSpPr bwMode="auto">
          <a:xfrm>
            <a:off x="7086600" y="3429000"/>
            <a:ext cx="1676400" cy="914400"/>
            <a:chOff x="6400800" y="4191000"/>
            <a:chExt cx="1676400" cy="914400"/>
          </a:xfrm>
        </p:grpSpPr>
        <p:sp>
          <p:nvSpPr>
            <p:cNvPr id="137" name="Блок-схема: документ 136"/>
            <p:cNvSpPr/>
            <p:nvPr/>
          </p:nvSpPr>
          <p:spPr>
            <a:xfrm>
              <a:off x="6400800" y="41910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38" name="Блок-схема: документ 137"/>
            <p:cNvSpPr/>
            <p:nvPr/>
          </p:nvSpPr>
          <p:spPr>
            <a:xfrm>
              <a:off x="6477000" y="4267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39" name="Блок-схема: документ 138"/>
            <p:cNvSpPr/>
            <p:nvPr/>
          </p:nvSpPr>
          <p:spPr>
            <a:xfrm>
              <a:off x="6553200" y="4343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Реализация товаров и услуг</a:t>
              </a:r>
              <a:endParaRPr lang="ru-RU" sz="1400" dirty="0"/>
            </a:p>
          </p:txBody>
        </p:sp>
      </p:grpSp>
      <p:grpSp>
        <p:nvGrpSpPr>
          <p:cNvPr id="30728" name="Группа 42"/>
          <p:cNvGrpSpPr>
            <a:grpSpLocks/>
          </p:cNvGrpSpPr>
          <p:nvPr/>
        </p:nvGrpSpPr>
        <p:grpSpPr bwMode="auto">
          <a:xfrm>
            <a:off x="5257800" y="4953000"/>
            <a:ext cx="1676400" cy="914400"/>
            <a:chOff x="6400800" y="4191000"/>
            <a:chExt cx="1676400" cy="914400"/>
          </a:xfrm>
        </p:grpSpPr>
        <p:sp>
          <p:nvSpPr>
            <p:cNvPr id="133" name="Блок-схема: документ 132"/>
            <p:cNvSpPr/>
            <p:nvPr/>
          </p:nvSpPr>
          <p:spPr>
            <a:xfrm>
              <a:off x="6400800" y="41910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34" name="Блок-схема: документ 133"/>
            <p:cNvSpPr/>
            <p:nvPr/>
          </p:nvSpPr>
          <p:spPr>
            <a:xfrm>
              <a:off x="6477000" y="4267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35" name="Блок-схема: документ 134"/>
            <p:cNvSpPr/>
            <p:nvPr/>
          </p:nvSpPr>
          <p:spPr>
            <a:xfrm>
              <a:off x="6553200" y="4343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разделки</a:t>
              </a:r>
              <a:endParaRPr lang="ru-RU" sz="1400" dirty="0"/>
            </a:p>
          </p:txBody>
        </p:sp>
      </p:grpSp>
      <p:cxnSp>
        <p:nvCxnSpPr>
          <p:cNvPr id="146" name="Прямая со стрелкой 145"/>
          <p:cNvCxnSpPr/>
          <p:nvPr/>
        </p:nvCxnSpPr>
        <p:spPr>
          <a:xfrm>
            <a:off x="2514600" y="5486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30" name="Группа 42"/>
          <p:cNvGrpSpPr>
            <a:grpSpLocks/>
          </p:cNvGrpSpPr>
          <p:nvPr/>
        </p:nvGrpSpPr>
        <p:grpSpPr bwMode="auto">
          <a:xfrm>
            <a:off x="3962400" y="1905000"/>
            <a:ext cx="1676400" cy="914400"/>
            <a:chOff x="6400800" y="4191000"/>
            <a:chExt cx="1676400" cy="914400"/>
          </a:xfrm>
        </p:grpSpPr>
        <p:sp>
          <p:nvSpPr>
            <p:cNvPr id="159" name="Блок-схема: документ 158"/>
            <p:cNvSpPr/>
            <p:nvPr/>
          </p:nvSpPr>
          <p:spPr>
            <a:xfrm>
              <a:off x="6400800" y="41910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60" name="Блок-схема: документ 159"/>
            <p:cNvSpPr/>
            <p:nvPr/>
          </p:nvSpPr>
          <p:spPr>
            <a:xfrm>
              <a:off x="6477000" y="4267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161" name="Блок-схема: документ 160"/>
            <p:cNvSpPr/>
            <p:nvPr/>
          </p:nvSpPr>
          <p:spPr>
            <a:xfrm>
              <a:off x="6553200" y="4343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Акт забоя</a:t>
              </a:r>
              <a:endParaRPr lang="ru-RU" sz="1400" dirty="0"/>
            </a:p>
          </p:txBody>
        </p:sp>
      </p:grpSp>
      <p:sp>
        <p:nvSpPr>
          <p:cNvPr id="157" name="Блок-схема: альтернативный процесс 156"/>
          <p:cNvSpPr/>
          <p:nvPr/>
        </p:nvSpPr>
        <p:spPr bwMode="auto">
          <a:xfrm>
            <a:off x="457200" y="1676400"/>
            <a:ext cx="5486400" cy="1295400"/>
          </a:xfrm>
          <a:prstGeom prst="flowChartAlternateProcess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2" name="TextBox 101"/>
          <p:cNvSpPr txBox="1">
            <a:spLocks noChangeArrowheads="1"/>
          </p:cNvSpPr>
          <p:nvPr/>
        </p:nvSpPr>
        <p:spPr bwMode="auto">
          <a:xfrm>
            <a:off x="228600" y="1981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algn="ctr" eaLnBrk="1" hangingPunct="1"/>
            <a:r>
              <a:rPr lang="ru-RU" sz="1400" b="1">
                <a:latin typeface="Arial" charset="0"/>
                <a:cs typeface="Tahoma" pitchFamily="34" charset="0"/>
              </a:rPr>
              <a:t>Забой птицы</a:t>
            </a:r>
          </a:p>
        </p:txBody>
      </p:sp>
      <p:grpSp>
        <p:nvGrpSpPr>
          <p:cNvPr id="30733" name="Группа 98"/>
          <p:cNvGrpSpPr>
            <a:grpSpLocks/>
          </p:cNvGrpSpPr>
          <p:nvPr/>
        </p:nvGrpSpPr>
        <p:grpSpPr bwMode="auto">
          <a:xfrm>
            <a:off x="533400" y="3124200"/>
            <a:ext cx="3505200" cy="1384300"/>
            <a:chOff x="381000" y="1447800"/>
            <a:chExt cx="3505200" cy="1384995"/>
          </a:xfrm>
        </p:grpSpPr>
        <p:grpSp>
          <p:nvGrpSpPr>
            <p:cNvPr id="30753" name="Группа 42"/>
            <p:cNvGrpSpPr>
              <a:grpSpLocks/>
            </p:cNvGrpSpPr>
            <p:nvPr/>
          </p:nvGrpSpPr>
          <p:grpSpPr bwMode="auto">
            <a:xfrm>
              <a:off x="2133600" y="1752600"/>
              <a:ext cx="1676400" cy="914400"/>
              <a:chOff x="6858000" y="4191000"/>
              <a:chExt cx="1676400" cy="914400"/>
            </a:xfrm>
          </p:grpSpPr>
          <p:sp>
            <p:nvSpPr>
              <p:cNvPr id="167" name="Блок-схема: документ 166"/>
              <p:cNvSpPr/>
              <p:nvPr/>
            </p:nvSpPr>
            <p:spPr>
              <a:xfrm>
                <a:off x="6858000" y="4191153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68" name="Блок-схема: документ 167"/>
              <p:cNvSpPr/>
              <p:nvPr/>
            </p:nvSpPr>
            <p:spPr>
              <a:xfrm>
                <a:off x="6934200" y="4267391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Перемещение товаров</a:t>
                </a:r>
                <a:endParaRPr lang="ru-RU" sz="1400" dirty="0"/>
              </a:p>
            </p:txBody>
          </p:sp>
          <p:sp>
            <p:nvSpPr>
              <p:cNvPr id="169" name="Блок-схема: документ 168"/>
              <p:cNvSpPr/>
              <p:nvPr/>
            </p:nvSpPr>
            <p:spPr>
              <a:xfrm>
                <a:off x="7010400" y="4343630"/>
                <a:ext cx="1524000" cy="762383"/>
              </a:xfrm>
              <a:prstGeom prst="flowChartDocument">
                <a:avLst/>
              </a:prstGeom>
              <a:solidFill>
                <a:srgbClr val="FFEFD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Акт разделки</a:t>
                </a:r>
              </a:p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(Требование-накладная)</a:t>
                </a:r>
                <a:endParaRPr lang="ru-RU" sz="1400" dirty="0"/>
              </a:p>
            </p:txBody>
          </p:sp>
        </p:grpSp>
        <p:sp>
          <p:nvSpPr>
            <p:cNvPr id="165" name="Блок-схема: альтернативный процесс 164"/>
            <p:cNvSpPr/>
            <p:nvPr/>
          </p:nvSpPr>
          <p:spPr>
            <a:xfrm>
              <a:off x="381000" y="1524038"/>
              <a:ext cx="3505200" cy="129605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755" name="TextBox 101"/>
            <p:cNvSpPr txBox="1">
              <a:spLocks noChangeArrowheads="1"/>
            </p:cNvSpPr>
            <p:nvPr/>
          </p:nvSpPr>
          <p:spPr bwMode="auto">
            <a:xfrm>
              <a:off x="381000" y="1447800"/>
              <a:ext cx="16764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Передача продуктов забоя (разделки) на разделку (глубокую переработку)</a:t>
              </a:r>
            </a:p>
          </p:txBody>
        </p:sp>
      </p:grpSp>
      <p:grpSp>
        <p:nvGrpSpPr>
          <p:cNvPr id="30734" name="Группа 170"/>
          <p:cNvGrpSpPr>
            <a:grpSpLocks/>
          </p:cNvGrpSpPr>
          <p:nvPr/>
        </p:nvGrpSpPr>
        <p:grpSpPr bwMode="auto">
          <a:xfrm>
            <a:off x="3124200" y="4724400"/>
            <a:ext cx="5638800" cy="1371600"/>
            <a:chOff x="5105400" y="4953000"/>
            <a:chExt cx="5403850" cy="1371600"/>
          </a:xfrm>
        </p:grpSpPr>
        <p:sp>
          <p:nvSpPr>
            <p:cNvPr id="147" name="Блок-схема: альтернативный процесс 146"/>
            <p:cNvSpPr/>
            <p:nvPr/>
          </p:nvSpPr>
          <p:spPr>
            <a:xfrm>
              <a:off x="5105400" y="4953000"/>
              <a:ext cx="5403850" cy="13716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752" name="TextBox 101"/>
            <p:cNvSpPr txBox="1">
              <a:spLocks noChangeArrowheads="1"/>
            </p:cNvSpPr>
            <p:nvPr/>
          </p:nvSpPr>
          <p:spPr bwMode="auto">
            <a:xfrm>
              <a:off x="5181600" y="5078849"/>
              <a:ext cx="2114550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 algn="ctr" eaLnBrk="1" hangingPunct="1"/>
              <a:r>
                <a:rPr lang="ru-RU" sz="1400" b="1">
                  <a:latin typeface="Arial" charset="0"/>
                  <a:cs typeface="Tahoma" pitchFamily="34" charset="0"/>
                </a:rPr>
                <a:t>Передача  выпущенных продуктов разделки (глубокой переработки) на склад</a:t>
              </a:r>
            </a:p>
          </p:txBody>
        </p:sp>
      </p:grpSp>
      <p:grpSp>
        <p:nvGrpSpPr>
          <p:cNvPr id="30735" name="Группа 193"/>
          <p:cNvGrpSpPr>
            <a:grpSpLocks/>
          </p:cNvGrpSpPr>
          <p:nvPr/>
        </p:nvGrpSpPr>
        <p:grpSpPr bwMode="auto">
          <a:xfrm>
            <a:off x="457200" y="4800600"/>
            <a:ext cx="2286000" cy="1295400"/>
            <a:chOff x="228600" y="4800600"/>
            <a:chExt cx="2286000" cy="1295400"/>
          </a:xfrm>
        </p:grpSpPr>
        <p:grpSp>
          <p:nvGrpSpPr>
            <p:cNvPr id="30746" name="Группа 140"/>
            <p:cNvGrpSpPr>
              <a:grpSpLocks/>
            </p:cNvGrpSpPr>
            <p:nvPr/>
          </p:nvGrpSpPr>
          <p:grpSpPr bwMode="auto">
            <a:xfrm>
              <a:off x="381000" y="5029200"/>
              <a:ext cx="1905000" cy="762000"/>
              <a:chOff x="3505200" y="3200400"/>
              <a:chExt cx="2989005" cy="762000"/>
            </a:xfrm>
          </p:grpSpPr>
          <p:sp>
            <p:nvSpPr>
              <p:cNvPr id="128" name="Блок-схема: альтернативный процесс 127"/>
              <p:cNvSpPr/>
              <p:nvPr/>
            </p:nvSpPr>
            <p:spPr>
              <a:xfrm>
                <a:off x="3505200" y="3200400"/>
                <a:ext cx="2837065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Птичник</a:t>
                </a:r>
              </a:p>
            </p:txBody>
          </p:sp>
          <p:sp>
            <p:nvSpPr>
              <p:cNvPr id="130" name="Блок-схема: альтернативный процесс 129"/>
              <p:cNvSpPr/>
              <p:nvPr/>
            </p:nvSpPr>
            <p:spPr>
              <a:xfrm>
                <a:off x="3582417" y="3276600"/>
                <a:ext cx="2834573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Птичник</a:t>
                </a:r>
              </a:p>
            </p:txBody>
          </p:sp>
          <p:sp>
            <p:nvSpPr>
              <p:cNvPr id="131" name="Блок-схема: альтернативный процесс 130"/>
              <p:cNvSpPr/>
              <p:nvPr/>
            </p:nvSpPr>
            <p:spPr>
              <a:xfrm>
                <a:off x="3657142" y="3352800"/>
                <a:ext cx="2837063" cy="609600"/>
              </a:xfrm>
              <a:prstGeom prst="flowChartAlternateProcess">
                <a:avLst/>
              </a:prstGeom>
              <a:solidFill>
                <a:srgbClr val="8FC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</a:rPr>
                  <a:t>Цеха разделки и переработки</a:t>
                </a:r>
              </a:p>
            </p:txBody>
          </p:sp>
        </p:grpSp>
        <p:sp>
          <p:nvSpPr>
            <p:cNvPr id="172" name="Блок-схема: альтернативный процесс 171"/>
            <p:cNvSpPr/>
            <p:nvPr/>
          </p:nvSpPr>
          <p:spPr>
            <a:xfrm>
              <a:off x="228600" y="4800600"/>
              <a:ext cx="2286000" cy="1295400"/>
            </a:xfrm>
            <a:prstGeom prst="flowChartAlternateProcess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75" name="Прямая со стрелкой 174"/>
          <p:cNvCxnSpPr/>
          <p:nvPr/>
        </p:nvCxnSpPr>
        <p:spPr>
          <a:xfrm>
            <a:off x="3352800" y="2362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rot="5400000">
            <a:off x="4622801" y="3098800"/>
            <a:ext cx="6588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 flipH="1">
            <a:off x="4038600" y="3886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 rot="5400000">
            <a:off x="1334294" y="47617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rot="5400000" flipH="1" flipV="1">
            <a:off x="5447507" y="4610894"/>
            <a:ext cx="685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41" name="Группа 42"/>
          <p:cNvGrpSpPr>
            <a:grpSpLocks/>
          </p:cNvGrpSpPr>
          <p:nvPr/>
        </p:nvGrpSpPr>
        <p:grpSpPr bwMode="auto">
          <a:xfrm>
            <a:off x="7010400" y="4953000"/>
            <a:ext cx="1676400" cy="914400"/>
            <a:chOff x="6400800" y="4191000"/>
            <a:chExt cx="1676400" cy="914400"/>
          </a:xfrm>
        </p:grpSpPr>
        <p:sp>
          <p:nvSpPr>
            <p:cNvPr id="52" name="Блок-схема: документ 51"/>
            <p:cNvSpPr/>
            <p:nvPr/>
          </p:nvSpPr>
          <p:spPr>
            <a:xfrm>
              <a:off x="6400800" y="41910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53" name="Блок-схема: документ 52"/>
            <p:cNvSpPr/>
            <p:nvPr/>
          </p:nvSpPr>
          <p:spPr>
            <a:xfrm>
              <a:off x="6477000" y="42672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Перемещение товаров</a:t>
              </a:r>
              <a:endParaRPr lang="ru-RU" sz="1400" dirty="0"/>
            </a:p>
          </p:txBody>
        </p:sp>
        <p:sp>
          <p:nvSpPr>
            <p:cNvPr id="54" name="Блок-схема: документ 53"/>
            <p:cNvSpPr/>
            <p:nvPr/>
          </p:nvSpPr>
          <p:spPr>
            <a:xfrm>
              <a:off x="6553200" y="4343400"/>
              <a:ext cx="1524000" cy="762000"/>
            </a:xfrm>
            <a:prstGeom prst="flowChartDocument">
              <a:avLst/>
            </a:prstGeom>
            <a:solidFill>
              <a:srgbClr val="FFEFD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Отчет производства за смену</a:t>
              </a:r>
              <a:endParaRPr lang="ru-RU" sz="1400" dirty="0"/>
            </a:p>
          </p:txBody>
        </p:sp>
      </p:grpSp>
      <p:cxnSp>
        <p:nvCxnSpPr>
          <p:cNvPr id="55" name="Прямая со стрелкой 54"/>
          <p:cNvCxnSpPr>
            <a:stCxn id="52" idx="0"/>
          </p:cNvCxnSpPr>
          <p:nvPr/>
        </p:nvCxnSpPr>
        <p:spPr>
          <a:xfrm flipH="1" flipV="1">
            <a:off x="6078538" y="4267200"/>
            <a:ext cx="1693862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200" smtClean="0">
                <a:latin typeface="Arial Black" pitchFamily="34" charset="0"/>
              </a:rPr>
              <a:t>На кого рассчитан данный программный продукт: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2200" smtClean="0">
              <a:latin typeface="Arial Black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smtClean="0">
                <a:latin typeface="Verdana" pitchFamily="34" charset="0"/>
              </a:rPr>
              <a:t>Средние и крупные птицефабрики яичного, бройлерного направления и замкнутого цикла;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smtClean="0">
                <a:latin typeface="Verdana" pitchFamily="34" charset="0"/>
              </a:rPr>
              <a:t>Инкубаторно-птицеводческие станции;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smtClean="0">
                <a:latin typeface="Verdana" pitchFamily="34" charset="0"/>
              </a:rPr>
              <a:t>Птицеплемрепродукторы;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smtClean="0">
                <a:latin typeface="Verdana" pitchFamily="34" charset="0"/>
              </a:rPr>
              <a:t>Агрохолдинги, имеющие в своем составе птицеводческие предприятия;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</a:pPr>
            <a:r>
              <a:rPr lang="ru-RU" sz="1800" smtClean="0">
                <a:latin typeface="Verdana" pitchFamily="34" charset="0"/>
              </a:rPr>
              <a:t>Другие предприятия отрасли птицеводства.</a:t>
            </a:r>
          </a:p>
          <a:p>
            <a:endParaRPr lang="ru-RU" sz="2000" smtClean="0"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smtClean="0">
              <a:latin typeface="Arial Black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722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Целевая аудитория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03225" y="12049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>
                <a:latin typeface="Arial Black" pitchFamily="34" charset="0"/>
                <a:cs typeface="Tahoma" pitchFamily="34" charset="0"/>
              </a:rPr>
              <a:t>   Подсистема «Учет производства кормов» позволяет: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latin typeface="Arial Black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Отразить выпуск корма;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Отразить передачу его птице;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Определять плановую потребность в корме по партиям птицы в зависимости от возраста птицы, ее кросса и ожидаемого размера поголовья.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Clr>
                <a:srgbClr val="CC0000"/>
              </a:buClr>
            </a:pPr>
            <a:endParaRPr lang="ru-RU" sz="1600" smtClean="0">
              <a:latin typeface="Arial Black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 smtClean="0">
                <a:latin typeface="Verdana" pitchFamily="34" charset="0"/>
              </a:rPr>
              <a:t>Отчет «Плановая потребность в кормах» позволяет не только рассчитать необходимый объем корма, но и предоставляет данные о его наличии. Непосредственно из формы отчета автоматически могут быть сформированы документы «Внутренний заказ» на передачу корма в птичники.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905125"/>
            <a:ext cx="5094287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3"/>
          <p:cNvSpPr>
            <a:spLocks noChangeArrowheads="1"/>
          </p:cNvSpPr>
          <p:nvPr/>
        </p:nvSpPr>
        <p:spPr bwMode="auto">
          <a:xfrm>
            <a:off x="539750" y="12684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7800" algn="ctr" eaLnBrk="0" hangingPunct="0">
              <a:spcBef>
                <a:spcPct val="50000"/>
              </a:spcBef>
              <a:defRPr/>
            </a:pPr>
            <a:r>
              <a:rPr lang="ru-RU" sz="2200" b="1" dirty="0">
                <a:latin typeface="Arial Black" pitchFamily="34" charset="0"/>
              </a:rPr>
              <a:t>Отраслевые </a:t>
            </a:r>
            <a:r>
              <a:rPr lang="ru-RU" sz="2200" b="1" dirty="0">
                <a:latin typeface="Arial Black" pitchFamily="34" charset="0"/>
              </a:rPr>
              <a:t>отчеты</a:t>
            </a:r>
            <a:endParaRPr lang="ru-RU" sz="1600" dirty="0">
              <a:latin typeface="Verdan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«Отчет о движении скота и птицы на ферме» (унифицированная форма СП-51) позволяет получать информацию о движении птицы по направлениям в разрезе половозрастных групп. Может быть сформирован как по всей птицефабрике, так и с отбором по конкретному подразделению;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Отчет «Отчет по выращиванию птицы» предоставляет информацию о движении птицы в разрезе партий выращивания;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Отчеты «Карточка учета движения молодняка» (СП-52) и «Карточка учета движения взрослой птицы» (СП-53) позволяют отследить ежедневное движения птицы в течение месяца по птичнику в целом или с отбором по партии выращивания и автоматически рассчитать ряд необходимых показателей;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latin typeface="Verdana" pitchFamily="34" charset="0"/>
              </a:rPr>
              <a:t>Отчет «Расчет прироста живой массы (унифицированная форма СП-44) позволяет отразить привес за период и рассчитать количество </a:t>
            </a:r>
            <a:r>
              <a:rPr lang="ru-RU" sz="1800" dirty="0" err="1">
                <a:latin typeface="Verdana" pitchFamily="34" charset="0"/>
              </a:rPr>
              <a:t>кормо</a:t>
            </a:r>
            <a:r>
              <a:rPr lang="ru-RU" sz="1800" dirty="0">
                <a:latin typeface="Verdana" pitchFamily="34" charset="0"/>
              </a:rPr>
              <a:t>-дней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sz="1800" dirty="0">
                <a:latin typeface="Verdana" pitchFamily="34" charset="0"/>
              </a:rPr>
              <a:t>     и пр.</a:t>
            </a:r>
          </a:p>
          <a:p>
            <a:pPr indent="177800" eaLnBrk="0" hangingPunct="0">
              <a:spcBef>
                <a:spcPct val="50000"/>
              </a:spcBef>
              <a:defRPr/>
            </a:pPr>
            <a:endParaRPr lang="ru-RU" sz="1200" b="1" dirty="0">
              <a:latin typeface="Arial" charset="0"/>
            </a:endParaRPr>
          </a:p>
          <a:p>
            <a:pPr indent="177800" eaLnBrk="0" hangingPunct="0">
              <a:spcBef>
                <a:spcPct val="50000"/>
              </a:spcBef>
              <a:defRPr/>
            </a:pPr>
            <a:endParaRPr lang="ru-RU" sz="1200" b="1" dirty="0">
              <a:latin typeface="Arial" charset="0"/>
            </a:endParaRPr>
          </a:p>
          <a:p>
            <a:pPr indent="177800" eaLnBrk="0" hangingPunct="0">
              <a:spcBef>
                <a:spcPct val="20000"/>
              </a:spcBef>
              <a:defRPr/>
            </a:pPr>
            <a:endParaRPr lang="en-US" sz="1200" b="1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3"/>
          <p:cNvSpPr>
            <a:spLocks noChangeArrowheads="1"/>
          </p:cNvSpPr>
          <p:nvPr/>
        </p:nvSpPr>
        <p:spPr bwMode="auto">
          <a:xfrm>
            <a:off x="539750" y="1268413"/>
            <a:ext cx="8353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7800" algn="ctr" eaLnBrk="0" hangingPunct="0">
              <a:spcBef>
                <a:spcPct val="50000"/>
              </a:spcBef>
              <a:defRPr/>
            </a:pPr>
            <a:r>
              <a:rPr lang="ru-RU" sz="2200" b="1" dirty="0">
                <a:latin typeface="Arial Black" pitchFamily="34" charset="0"/>
              </a:rPr>
              <a:t>Отраслевые отчеты</a:t>
            </a:r>
            <a:endParaRPr lang="ru-RU" sz="1600" dirty="0">
              <a:latin typeface="Verdan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1600" dirty="0">
              <a:latin typeface="Verdana" pitchFamily="34" charset="0"/>
              <a:cs typeface="Tahoma" pitchFamily="34" charset="0"/>
            </a:endParaRPr>
          </a:p>
          <a:p>
            <a:pPr indent="177800" eaLnBrk="0" hangingPunct="0">
              <a:spcBef>
                <a:spcPct val="50000"/>
              </a:spcBef>
              <a:defRPr/>
            </a:pPr>
            <a:endParaRPr lang="ru-RU" sz="1200" b="1" dirty="0">
              <a:latin typeface="Arial" charset="0"/>
            </a:endParaRPr>
          </a:p>
          <a:p>
            <a:pPr indent="177800" eaLnBrk="0" hangingPunct="0">
              <a:spcBef>
                <a:spcPct val="50000"/>
              </a:spcBef>
              <a:defRPr/>
            </a:pPr>
            <a:endParaRPr lang="ru-RU" sz="1200" b="1" dirty="0">
              <a:latin typeface="Arial" charset="0"/>
            </a:endParaRPr>
          </a:p>
          <a:p>
            <a:pPr indent="177800" eaLnBrk="0" hangingPunct="0">
              <a:spcBef>
                <a:spcPct val="20000"/>
              </a:spcBef>
              <a:defRPr/>
            </a:pPr>
            <a:endParaRPr lang="en-US" sz="1200" b="1" dirty="0"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  <p:pic>
        <p:nvPicPr>
          <p:cNvPr id="34820" name="Picture 3" descr="C:\Documents and Settings\AndrKs\Рабочий стол\птица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65375"/>
            <a:ext cx="5253037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Documents and Settings\AndrKs\Рабочий стол\птиц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33575"/>
            <a:ext cx="45148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    </a:t>
            </a:r>
            <a:r>
              <a:rPr lang="ru-RU" sz="1800">
                <a:solidFill>
                  <a:srgbClr val="333333"/>
                </a:solidFill>
                <a:latin typeface="Arial Black" pitchFamily="34" charset="0"/>
                <a:cs typeface="Tahoma" pitchFamily="34" charset="0"/>
              </a:rPr>
              <a:t>«Регламентированная отраслевая отчетность» позволяет формировать и автоматически заполнять по данным системы унифицированные формы отчетности для сельхозтоваропроизводителей: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 численности и заработной плате работников организации» (5-АПК);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об отраслевых показателях деятельности организаций агропромышленного комплекса» (6-АПК);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 затратах на основное производство» (8-АПК);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«Сведения о производстве, затратах, себестоимости и реализации продукции растениеводства» (9-АПК);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 средствах целевого финансирования» (10-АПК);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«Сведения о производстве, затратах, себестоимости и реализации продукции животноводства» (13-АПК);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 наличии животных» (15-АПК);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«Баланс продукции» (16-АПК);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«Отчет о сельскохозяйственной технике и энергетике»(17-АПК).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180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180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    </a:t>
            </a:r>
            <a:r>
              <a:rPr lang="ru-RU" sz="1800" b="1">
                <a:solidFill>
                  <a:srgbClr val="333333"/>
                </a:solidFill>
                <a:latin typeface="Arial Black" pitchFamily="34" charset="0"/>
                <a:cs typeface="Tahoma" pitchFamily="34" charset="0"/>
              </a:rPr>
              <a:t>Регламентированная отраслевая отчетность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180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Производство</a:t>
            </a:r>
          </a:p>
        </p:txBody>
      </p:sp>
      <p:pic>
        <p:nvPicPr>
          <p:cNvPr id="36869" name="Picture 3" descr="C:\Documents and Settings\AndrKs\Рабочий стол\птица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557338"/>
            <a:ext cx="41036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 descr="C:\Documents and Settings\AndrKs\Рабочий стол\птица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40655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 descr="C:\Documents and Settings\AndrKs\Рабочий стол\пт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138488"/>
            <a:ext cx="406558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25538"/>
            <a:ext cx="8785225" cy="525621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Управление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персоналом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algn="l">
              <a:defRPr/>
            </a:pPr>
            <a:r>
              <a:rPr lang="ru-RU" sz="1600" dirty="0" smtClean="0">
                <a:latin typeface="Verdana" pitchFamily="34" charset="0"/>
              </a:rPr>
              <a:t>     </a:t>
            </a:r>
            <a:r>
              <a:rPr lang="ru-RU" sz="1800" dirty="0" smtClean="0">
                <a:latin typeface="Verdana" pitchFamily="34" charset="0"/>
              </a:rPr>
              <a:t>Подсистема </a:t>
            </a:r>
            <a:r>
              <a:rPr lang="ru-RU" sz="1800" dirty="0">
                <a:latin typeface="Verdana" pitchFamily="34" charset="0"/>
              </a:rPr>
              <a:t>предназначена для информационной поддержки кадровой политики компании и автоматизации расчетов с персоналом. В числе возможностей подсистемы</a:t>
            </a:r>
            <a:r>
              <a:rPr lang="ru-RU" sz="1800" dirty="0" smtClean="0">
                <a:latin typeface="Verdana" pitchFamily="34" charset="0"/>
              </a:rPr>
              <a:t>:</a:t>
            </a:r>
            <a:endParaRPr lang="ru-RU" sz="18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планирование </a:t>
            </a:r>
            <a:r>
              <a:rPr lang="ru-RU" sz="1800" dirty="0">
                <a:latin typeface="Verdana" pitchFamily="34" charset="0"/>
              </a:rPr>
              <a:t>потребностей в </a:t>
            </a:r>
            <a:r>
              <a:rPr lang="ru-RU" sz="1800" dirty="0" smtClean="0">
                <a:latin typeface="Verdana" pitchFamily="34" charset="0"/>
              </a:rPr>
              <a:t>персонале;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</a:t>
            </a:r>
            <a:r>
              <a:rPr lang="ru-RU" sz="1800" dirty="0">
                <a:latin typeface="Verdana" pitchFamily="34" charset="0"/>
              </a:rPr>
              <a:t>штатного расписания </a:t>
            </a:r>
            <a:r>
              <a:rPr lang="ru-RU" sz="1800" dirty="0" smtClean="0">
                <a:latin typeface="Verdana" pitchFamily="34" charset="0"/>
              </a:rPr>
              <a:t>организации;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планирование </a:t>
            </a:r>
            <a:r>
              <a:rPr lang="ru-RU" sz="1800" dirty="0">
                <a:latin typeface="Verdana" pitchFamily="34" charset="0"/>
              </a:rPr>
              <a:t>занятости и графика отпусков </a:t>
            </a:r>
            <a:r>
              <a:rPr lang="ru-RU" sz="1800" dirty="0" smtClean="0">
                <a:latin typeface="Verdana" pitchFamily="34" charset="0"/>
              </a:rPr>
              <a:t>работников;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решение </a:t>
            </a:r>
            <a:r>
              <a:rPr lang="ru-RU" sz="1800" dirty="0">
                <a:latin typeface="Verdana" pitchFamily="34" charset="0"/>
              </a:rPr>
              <a:t>задач обеспечения бизнеса кадрами – подбор, анкетирование и </a:t>
            </a:r>
            <a:r>
              <a:rPr lang="ru-RU" sz="1800" dirty="0" smtClean="0">
                <a:latin typeface="Verdana" pitchFamily="34" charset="0"/>
              </a:rPr>
              <a:t>оценка;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кадровый </a:t>
            </a:r>
            <a:r>
              <a:rPr lang="ru-RU" sz="1800" dirty="0">
                <a:latin typeface="Verdana" pitchFamily="34" charset="0"/>
              </a:rPr>
              <a:t>учет и анализ кадрового </a:t>
            </a:r>
            <a:r>
              <a:rPr lang="ru-RU" sz="1800" dirty="0" smtClean="0">
                <a:latin typeface="Verdana" pitchFamily="34" charset="0"/>
              </a:rPr>
              <a:t>состава;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анализ </a:t>
            </a:r>
            <a:r>
              <a:rPr lang="ru-RU" sz="1800" dirty="0">
                <a:latin typeface="Verdana" pitchFamily="34" charset="0"/>
              </a:rPr>
              <a:t>уровня и причин текучести </a:t>
            </a:r>
            <a:r>
              <a:rPr lang="ru-RU" sz="1800" dirty="0" smtClean="0">
                <a:latin typeface="Verdana" pitchFamily="34" charset="0"/>
              </a:rPr>
              <a:t>кадров;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</a:t>
            </a:r>
            <a:r>
              <a:rPr lang="ru-RU" sz="1800" dirty="0">
                <a:latin typeface="Verdana" pitchFamily="34" charset="0"/>
              </a:rPr>
              <a:t>регламентированного </a:t>
            </a:r>
            <a:r>
              <a:rPr lang="ru-RU" sz="1800" dirty="0" smtClean="0">
                <a:latin typeface="Verdana" pitchFamily="34" charset="0"/>
              </a:rPr>
              <a:t>документооборота;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расчет </a:t>
            </a:r>
            <a:r>
              <a:rPr lang="ru-RU" sz="1800" dirty="0">
                <a:latin typeface="Verdana" pitchFamily="34" charset="0"/>
              </a:rPr>
              <a:t>заработной платы работников </a:t>
            </a:r>
            <a:r>
              <a:rPr lang="ru-RU" sz="1800" dirty="0" smtClean="0">
                <a:latin typeface="Verdana" pitchFamily="34" charset="0"/>
              </a:rPr>
              <a:t>предприятия;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автоматический </a:t>
            </a:r>
            <a:r>
              <a:rPr lang="ru-RU" sz="1800" dirty="0">
                <a:latin typeface="Verdana" pitchFamily="34" charset="0"/>
              </a:rPr>
              <a:t>расчет регламентированных законодательством начислений, удержаний и </a:t>
            </a:r>
            <a:r>
              <a:rPr lang="ru-RU" sz="1800" dirty="0" smtClean="0">
                <a:latin typeface="Verdana" pitchFamily="34" charset="0"/>
              </a:rPr>
              <a:t>налогов;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автоматический </a:t>
            </a:r>
            <a:r>
              <a:rPr lang="ru-RU" sz="1800" dirty="0">
                <a:latin typeface="Verdana" pitchFamily="34" charset="0"/>
              </a:rPr>
              <a:t>расчет ЕСН и страховых взносов на обязательное пенсионное страхование.</a:t>
            </a:r>
          </a:p>
          <a:p>
            <a:pPr algn="l">
              <a:defRPr/>
            </a:pPr>
            <a:r>
              <a:rPr lang="ru-RU" sz="1200" dirty="0"/>
              <a:t> </a:t>
            </a:r>
          </a:p>
          <a:p>
            <a:pPr algn="l">
              <a:defRPr/>
            </a:pPr>
            <a:r>
              <a:rPr lang="ru-RU" sz="1200" dirty="0"/>
              <a:t> </a:t>
            </a:r>
          </a:p>
          <a:p>
            <a:pPr algn="l">
              <a:defRPr/>
            </a:pPr>
            <a:endParaRPr lang="ru-RU" sz="1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11863" y="669925"/>
            <a:ext cx="3744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800" b="1" kern="0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5290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персоналом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2470150" y="1600200"/>
          <a:ext cx="4203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Visio" r:id="rId3" imgW="6748822" imgH="7268098" progId="Visio.Drawing.11">
                  <p:embed/>
                </p:oleObj>
              </mc:Choice>
              <mc:Fallback>
                <p:oleObj name="Visio" r:id="rId3" imgW="6748822" imgH="7268098" progId="Visio.Drawing.11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1600200"/>
                        <a:ext cx="42037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9E383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4450" algn="ctr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5290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персоналом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412875"/>
            <a:ext cx="8785225" cy="4968875"/>
          </a:xfrm>
        </p:spPr>
        <p:txBody>
          <a:bodyPr/>
          <a:lstStyle/>
          <a:p>
            <a:pPr marL="361950" algn="l">
              <a:defRPr/>
            </a:pPr>
            <a:r>
              <a:rPr lang="ru-RU" sz="1800" dirty="0" smtClean="0">
                <a:latin typeface="Verdana" pitchFamily="34" charset="0"/>
              </a:rPr>
              <a:t>По </a:t>
            </a:r>
            <a:r>
              <a:rPr lang="ru-RU" sz="1800" dirty="0">
                <a:latin typeface="Verdana" pitchFamily="34" charset="0"/>
              </a:rPr>
              <a:t>накопленным данным о сотрудниках можно построить </a:t>
            </a:r>
            <a:r>
              <a:rPr lang="ru-RU" sz="1800" dirty="0" smtClean="0">
                <a:latin typeface="Verdana" pitchFamily="34" charset="0"/>
              </a:rPr>
              <a:t>   разнообразные </a:t>
            </a:r>
            <a:r>
              <a:rPr lang="ru-RU" sz="1800" dirty="0">
                <a:latin typeface="Verdana" pitchFamily="34" charset="0"/>
              </a:rPr>
              <a:t>отчеты: списки работников, анализ кадрового состава, отчеты по отпускам (графики отпусков, использование отпусков и исполнение графика отпусков) и т.д</a:t>
            </a:r>
            <a:r>
              <a:rPr lang="ru-RU" sz="1800" dirty="0" smtClean="0">
                <a:latin typeface="Verdana" pitchFamily="34" charset="0"/>
              </a:rPr>
              <a:t>.</a:t>
            </a:r>
          </a:p>
          <a:p>
            <a:pPr marL="361950" algn="l">
              <a:defRPr/>
            </a:pPr>
            <a:endParaRPr lang="ru-RU" sz="1800" dirty="0">
              <a:latin typeface="Verdana" pitchFamily="34" charset="0"/>
            </a:endParaRPr>
          </a:p>
          <a:p>
            <a:pPr marL="342900" indent="-342900" algn="l">
              <a:defRPr/>
            </a:pPr>
            <a:r>
              <a:rPr lang="ru-RU" sz="1800" dirty="0" smtClean="0">
                <a:latin typeface="Verdana" pitchFamily="34" charset="0"/>
              </a:rPr>
              <a:t>    Подсистема </a:t>
            </a:r>
            <a:r>
              <a:rPr lang="ru-RU" sz="1800" dirty="0">
                <a:latin typeface="Verdana" pitchFamily="34" charset="0"/>
              </a:rPr>
              <a:t>регламентированного кадрового </a:t>
            </a:r>
            <a:r>
              <a:rPr lang="ru-RU" sz="1800" dirty="0" smtClean="0">
                <a:latin typeface="Verdana" pitchFamily="34" charset="0"/>
              </a:rPr>
              <a:t>документооборота позволяет </a:t>
            </a:r>
            <a:r>
              <a:rPr lang="ru-RU" sz="1800" dirty="0">
                <a:latin typeface="Verdana" pitchFamily="34" charset="0"/>
              </a:rPr>
              <a:t>автоматизировать кадровые операции в соответствии с действующими нормативными документами</a:t>
            </a:r>
            <a:r>
              <a:rPr lang="ru-RU" sz="1800" dirty="0" smtClean="0">
                <a:latin typeface="Verdana" pitchFamily="34" charset="0"/>
              </a:rPr>
              <a:t>:</a:t>
            </a:r>
          </a:p>
          <a:p>
            <a:pPr marL="342900" indent="-342900" algn="l">
              <a:defRPr/>
            </a:pPr>
            <a:endParaRPr lang="ru-RU" sz="1800" dirty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заключение </a:t>
            </a:r>
            <a:r>
              <a:rPr lang="ru-RU" sz="1800" dirty="0">
                <a:latin typeface="Verdana" pitchFamily="34" charset="0"/>
              </a:rPr>
              <a:t>и ведение трудовых договоров с каждым сотрудником </a:t>
            </a:r>
            <a:r>
              <a:rPr lang="ru-RU" sz="1800" dirty="0" smtClean="0">
                <a:latin typeface="Verdana" pitchFamily="34" charset="0"/>
              </a:rPr>
              <a:t>организации;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формирование </a:t>
            </a:r>
            <a:r>
              <a:rPr lang="ru-RU" sz="1800" dirty="0">
                <a:latin typeface="Verdana" pitchFamily="34" charset="0"/>
              </a:rPr>
              <a:t>утвержденных форм по </a:t>
            </a:r>
            <a:r>
              <a:rPr lang="ru-RU" sz="1800" dirty="0" smtClean="0">
                <a:latin typeface="Verdana" pitchFamily="34" charset="0"/>
              </a:rPr>
              <a:t>труду;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персонифицированный </a:t>
            </a:r>
            <a:r>
              <a:rPr lang="ru-RU" sz="1800" dirty="0">
                <a:latin typeface="Verdana" pitchFamily="34" charset="0"/>
              </a:rPr>
              <a:t>учет для </a:t>
            </a:r>
            <a:r>
              <a:rPr lang="ru-RU" sz="1800" dirty="0" smtClean="0">
                <a:latin typeface="Verdana" pitchFamily="34" charset="0"/>
              </a:rPr>
              <a:t>ПФР;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ведение </a:t>
            </a:r>
            <a:r>
              <a:rPr lang="ru-RU" sz="1800" dirty="0">
                <a:latin typeface="Verdana" pitchFamily="34" charset="0"/>
              </a:rPr>
              <a:t>воинского учета.</a:t>
            </a:r>
          </a:p>
          <a:p>
            <a:pPr algn="l">
              <a:defRPr/>
            </a:pPr>
            <a:r>
              <a:rPr lang="ru-RU" sz="1800" dirty="0">
                <a:latin typeface="Verdana" pitchFamily="34" charset="0"/>
              </a:rPr>
              <a:t> </a:t>
            </a:r>
          </a:p>
          <a:p>
            <a:pPr algn="l">
              <a:defRPr/>
            </a:pPr>
            <a:endParaRPr lang="ru-RU" sz="1800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5290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персоналом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25538"/>
            <a:ext cx="8785225" cy="5256212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latin typeface="Arial Black" pitchFamily="34" charset="0"/>
              </a:rPr>
              <a:t>Расчет зарплаты</a:t>
            </a:r>
          </a:p>
          <a:p>
            <a:pPr algn="l">
              <a:defRPr/>
            </a:pPr>
            <a:endParaRPr lang="ru-RU" sz="1400" dirty="0" smtClean="0">
              <a:latin typeface="Verdana" pitchFamily="34" charset="0"/>
            </a:endParaRPr>
          </a:p>
          <a:p>
            <a:pPr algn="l">
              <a:defRPr/>
            </a:pPr>
            <a:r>
              <a:rPr lang="ru-RU" sz="1800" dirty="0" smtClean="0">
                <a:latin typeface="Verdana" pitchFamily="34" charset="0"/>
              </a:rPr>
              <a:t>Подсистема </a:t>
            </a:r>
            <a:r>
              <a:rPr lang="ru-RU" sz="1800" dirty="0">
                <a:latin typeface="Verdana" pitchFamily="34" charset="0"/>
              </a:rPr>
              <a:t>позволяет автоматизировать весь комплекс расчетов с персоналом, начиная от ввода документов о фактической выработке, оплаты больничных листов и отпусков, вплоть до формирования документов на выплату зарплаты и отчетности в государственные надзорные органы.</a:t>
            </a:r>
          </a:p>
          <a:p>
            <a:pPr algn="l">
              <a:defRPr/>
            </a:pPr>
            <a:r>
              <a:rPr lang="ru-RU" sz="1800" dirty="0">
                <a:latin typeface="Verdana" pitchFamily="34" charset="0"/>
              </a:rPr>
              <a:t>Результаты расчета заработной платы отражаются в управленческом, бухгалтерском, налоговом учете с необходимой степенью детализации</a:t>
            </a:r>
            <a:r>
              <a:rPr lang="ru-RU" sz="1800" dirty="0" smtClean="0">
                <a:latin typeface="Verdana" pitchFamily="34" charset="0"/>
              </a:rPr>
              <a:t>:</a:t>
            </a:r>
            <a:endParaRPr lang="ru-RU" sz="1800" dirty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отражение </a:t>
            </a:r>
            <a:r>
              <a:rPr lang="ru-RU" sz="1800" dirty="0">
                <a:latin typeface="Verdana" pitchFamily="34" charset="0"/>
              </a:rPr>
              <a:t>результатов расчета управленческой зарплаты в управленческом </a:t>
            </a:r>
            <a:r>
              <a:rPr lang="ru-RU" sz="1800" dirty="0" smtClean="0">
                <a:latin typeface="Verdana" pitchFamily="34" charset="0"/>
              </a:rPr>
              <a:t>учете;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отражение </a:t>
            </a:r>
            <a:r>
              <a:rPr lang="ru-RU" sz="1800" dirty="0">
                <a:latin typeface="Verdana" pitchFamily="34" charset="0"/>
              </a:rPr>
              <a:t>результатов расчета регламентированной зарплаты в </a:t>
            </a:r>
            <a:r>
              <a:rPr lang="ru-RU" sz="1800" dirty="0" smtClean="0">
                <a:latin typeface="Verdana" pitchFamily="34" charset="0"/>
              </a:rPr>
              <a:t>бухучете;</a:t>
            </a:r>
          </a:p>
          <a:p>
            <a:pPr marL="342900" indent="-342900" algn="l"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отражение </a:t>
            </a:r>
            <a:r>
              <a:rPr lang="ru-RU" sz="1800" dirty="0">
                <a:latin typeface="Verdana" pitchFamily="34" charset="0"/>
              </a:rPr>
              <a:t>результатов расчета регламентированной зарплаты как затрат, принимаемых к учету для целей исчисления налога на прибыль (единого налога). Отражение результатов расчета регламентированной зарплаты для целей исчисления ЕСН.</a:t>
            </a:r>
          </a:p>
          <a:p>
            <a:pPr algn="l">
              <a:defRPr/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5290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персоналом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485641C-2777-4187-8B6E-34E47982CABF}" type="slidenum">
              <a:rPr lang="ru-RU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389063"/>
            <a:ext cx="8893175" cy="5424487"/>
          </a:xfrm>
        </p:spPr>
        <p:txBody>
          <a:bodyPr/>
          <a:lstStyle/>
          <a:p>
            <a:pPr marL="177800" indent="0">
              <a:lnSpc>
                <a:spcPct val="90000"/>
              </a:lnSpc>
              <a:buFontTx/>
              <a:buNone/>
              <a:defRPr/>
            </a:pPr>
            <a:r>
              <a:rPr lang="ru-RU" sz="2100" dirty="0" smtClean="0">
                <a:latin typeface="Arial Black" pitchFamily="34" charset="0"/>
              </a:rPr>
              <a:t>Решение «1С:Управление птицефабрикой 8» предназначено для автоматизации основных бизнес-процессов, в частности: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>
                <a:latin typeface="Verdana" pitchFamily="34" charset="0"/>
              </a:rPr>
              <a:t>планирования;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>
                <a:latin typeface="Verdana" pitchFamily="34" charset="0"/>
              </a:rPr>
              <a:t>производства;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>
                <a:latin typeface="Verdana" pitchFamily="34" charset="0"/>
              </a:rPr>
              <a:t>управления персоналом;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>
                <a:latin typeface="Verdana" pitchFamily="34" charset="0"/>
              </a:rPr>
              <a:t>управления автотранспортом;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>
                <a:latin typeface="Verdana" pitchFamily="34" charset="0"/>
              </a:rPr>
              <a:t>управление торговлей и т.д. 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2000" dirty="0" smtClean="0"/>
          </a:p>
          <a:p>
            <a:pPr marL="17780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100" dirty="0" smtClean="0">
                <a:latin typeface="Arial Black" pitchFamily="34" charset="0"/>
              </a:rPr>
              <a:t>Продукт разработан на базе типовой конфигурации «1С:Управление производственным предприятием 8».</a:t>
            </a:r>
          </a:p>
          <a:p>
            <a:pPr marL="177800" indent="0" eaLnBrk="1" hangingPunct="1">
              <a:lnSpc>
                <a:spcPct val="90000"/>
              </a:lnSpc>
              <a:buFontTx/>
              <a:buNone/>
              <a:defRPr/>
            </a:pPr>
            <a:endParaRPr lang="ru-RU" sz="2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163" y="260350"/>
            <a:ext cx="38877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Основные бизнес-процессы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03225" y="1116013"/>
            <a:ext cx="851217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Управление</a:t>
            </a:r>
            <a:r>
              <a:rPr lang="ru-RU" sz="240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>
                <a:solidFill>
                  <a:srgbClr val="C00000"/>
                </a:solidFill>
                <a:latin typeface="Arial Black" pitchFamily="34" charset="0"/>
              </a:rPr>
              <a:t>автотранспортом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 b="1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Подсистема «Управление автотранспортом» позволяет: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вести справочную информацию об автомобилях (модель автомобиля, нормы расхода топлива) и учет состояния автотранспорта для обеспечения возможности планирования перевозок 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вести справочники норм расхода ГСМ, учет поступления и выдачи ГСМ, формировать отчетность по движению ГСМ;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организовать учет работы автомобилей по путевым листам следующих видов: 4П и 4С. На основании учетных данных можно сформировать аналитическую отчетность по пробегу автомобилей и количеству перевезенного груза.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32363" y="260350"/>
            <a:ext cx="43926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автотранспортом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403225" y="1116013"/>
            <a:ext cx="8512175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Управление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торговлей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«1С:Управление птицефабрикой» содержит функциональные модули управления сбытом: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defRPr/>
            </a:pPr>
            <a:endParaRPr lang="ru-RU" sz="1800" dirty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Управление продажами;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Управление отношениями с покупателями;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Ценообразование;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Управление оптовой торговлей;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Управление розничной торговлей;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800" dirty="0">
                <a:solidFill>
                  <a:srgbClr val="1C1C1C"/>
                </a:solidFill>
                <a:latin typeface="Verdana" pitchFamily="34" charset="0"/>
              </a:rPr>
              <a:t>Управление закупками.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1800" dirty="0">
              <a:solidFill>
                <a:srgbClr val="333333"/>
              </a:solidFill>
              <a:latin typeface="Verdana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Анализ продаж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1800" dirty="0" smtClean="0"/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800" dirty="0" smtClean="0">
                <a:latin typeface="Verdana" pitchFamily="34" charset="0"/>
              </a:rPr>
              <a:t>«1С:Управление птицефабрикой» содержит набор аналитических отчетов, позволяющих обоснованно принимать управленческие решения и планировать деятельность: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8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А</a:t>
            </a:r>
            <a:r>
              <a:rPr lang="ru-RU" sz="1800" dirty="0" smtClean="0">
                <a:latin typeface="Verdana" pitchFamily="34" charset="0"/>
              </a:rPr>
              <a:t>нализ продаж;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Анализ валовой прибыли;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Анализ заказов покупателей;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Анализ причин закрытия заказов;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en-US" sz="1800" dirty="0" smtClean="0">
                <a:latin typeface="Verdana" pitchFamily="34" charset="0"/>
              </a:rPr>
              <a:t>ABC </a:t>
            </a:r>
            <a:r>
              <a:rPr lang="ru-RU" sz="1800" dirty="0" smtClean="0">
                <a:latin typeface="Verdana" pitchFamily="34" charset="0"/>
              </a:rPr>
              <a:t>и </a:t>
            </a:r>
            <a:r>
              <a:rPr lang="en-US" sz="1800" dirty="0" smtClean="0">
                <a:latin typeface="Verdana" pitchFamily="34" charset="0"/>
              </a:rPr>
              <a:t>XYZ/ABC </a:t>
            </a:r>
            <a:r>
              <a:rPr lang="ru-RU" sz="1800" dirty="0" smtClean="0">
                <a:latin typeface="Verdana" pitchFamily="34" charset="0"/>
              </a:rPr>
              <a:t>анализ продаж;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Анализ потребностей в </a:t>
            </a:r>
            <a:br>
              <a:rPr lang="ru-RU" sz="1800" dirty="0" smtClean="0">
                <a:latin typeface="Verdana" pitchFamily="34" charset="0"/>
              </a:rPr>
            </a:br>
            <a:r>
              <a:rPr lang="ru-RU" sz="1800" dirty="0" smtClean="0">
                <a:latin typeface="Verdana" pitchFamily="34" charset="0"/>
              </a:rPr>
              <a:t>номенклатуре.</a:t>
            </a:r>
          </a:p>
          <a:p>
            <a:pPr lvl="1" eaLnBrk="1" hangingPunct="1">
              <a:defRPr/>
            </a:pPr>
            <a:endParaRPr lang="ru-RU" sz="1800" dirty="0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95588"/>
            <a:ext cx="4140200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31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 Black" pitchFamily="34" charset="0"/>
              </a:rPr>
              <a:t>План-фактный анализ продаж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750411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Управление отношениями с клиентами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dirty="0" smtClean="0">
                <a:latin typeface="Verdana" pitchFamily="34" charset="0"/>
              </a:rPr>
              <a:t>«1С:Управление птицефабрикой 8» включает комплекс средств, позволяющих поставить заботу о клиентах на индустриальную основу: </a:t>
            </a:r>
          </a:p>
          <a:p>
            <a:pPr marL="0" indent="0" eaLnBrk="1" hangingPunct="1">
              <a:buFontTx/>
              <a:buNone/>
              <a:defRPr/>
            </a:pPr>
            <a:endParaRPr lang="ru-RU" sz="18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Эффективная работа с клиентами — один из ключевых факторов повышения рентабельности и надежности бизнеса в условиях высокой конкуренции; отслеживать каждое обращение;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Эффективно использовать каждый контакт;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Строить систему взаимоотношений, оптимально организовывая работу с различными категориями клиентов.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800" dirty="0" smtClean="0">
              <a:latin typeface="Verdan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Классификация покупателей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«1С:Управления птицефабрикой» классифицирует покупателей:</a:t>
            </a:r>
            <a:endParaRPr lang="ru-RU" sz="24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По степени важности – </a:t>
            </a:r>
            <a:r>
              <a:rPr lang="en-US" sz="1600" dirty="0" smtClean="0">
                <a:latin typeface="Verdana" pitchFamily="34" charset="0"/>
              </a:rPr>
              <a:t>ABC</a:t>
            </a:r>
            <a:r>
              <a:rPr lang="ru-RU" sz="1600" dirty="0" smtClean="0">
                <a:latin typeface="Verdana" pitchFamily="34" charset="0"/>
              </a:rPr>
              <a:t>-классификация;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По стабильности – </a:t>
            </a:r>
            <a:r>
              <a:rPr lang="en-US" sz="1600" dirty="0" smtClean="0">
                <a:latin typeface="Verdana" pitchFamily="34" charset="0"/>
              </a:rPr>
              <a:t>XYZ</a:t>
            </a:r>
            <a:r>
              <a:rPr lang="ru-RU" sz="1600" dirty="0" smtClean="0">
                <a:latin typeface="Verdana" pitchFamily="34" charset="0"/>
              </a:rPr>
              <a:t>-анализ.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Классификация регулярно обновляется в соответствии с развитием истории взаимоотношений с клиентом.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716338"/>
            <a:ext cx="57150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0850"/>
            <a:ext cx="4953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Ценообразование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400" dirty="0" smtClean="0">
              <a:latin typeface="Arial Black" pitchFamily="34" charset="0"/>
            </a:endParaRP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2000" dirty="0" smtClean="0">
                <a:latin typeface="Verdana" pitchFamily="34" charset="0"/>
              </a:rPr>
              <a:t> </a:t>
            </a:r>
            <a:r>
              <a:rPr lang="ru-RU" sz="1800" dirty="0" smtClean="0">
                <a:latin typeface="Verdana" pitchFamily="34" charset="0"/>
              </a:rPr>
              <a:t>«1С:Управление птицефабрикой 8» позволяет эффективно  управлять ценовой политикой предприятия: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8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Назначать оптимальные отпускные цены;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Устанавливать гибкие скидки и наценки;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Хранить, анализировать и использовать для планирования цены поставщиков;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Хранить и анализировать цены конкурентов;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>
                <a:latin typeface="Verdana" pitchFamily="34" charset="0"/>
              </a:rPr>
              <a:t>Автоматически формировать прайс-листы с отпускными ценами.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rial Black" pitchFamily="34" charset="0"/>
              </a:rPr>
              <a:t>Оптимальная цена</a:t>
            </a:r>
          </a:p>
        </p:txBody>
      </p:sp>
      <p:graphicFrame>
        <p:nvGraphicFramePr>
          <p:cNvPr id="49155" name="Object 34"/>
          <p:cNvGraphicFramePr>
            <a:graphicFrameLocks noChangeAspect="1"/>
          </p:cNvGraphicFramePr>
          <p:nvPr/>
        </p:nvGraphicFramePr>
        <p:xfrm>
          <a:off x="827088" y="1916113"/>
          <a:ext cx="7273925" cy="436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Visio" r:id="rId4" imgW="9428019" imgH="5648070" progId="Visio.Drawing.11">
                  <p:embed/>
                </p:oleObj>
              </mc:Choice>
              <mc:Fallback>
                <p:oleObj name="Visio" r:id="rId4" imgW="9428019" imgH="5648070" progId="Visio.Drawing.11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16113"/>
                        <a:ext cx="7273925" cy="436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9E383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44450" algn="ctr">
                            <a:solidFill>
                              <a:srgbClr val="CC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Управление оптовой торговлей</a:t>
            </a:r>
          </a:p>
          <a:p>
            <a:pPr>
              <a:buClr>
                <a:srgbClr val="CC0000"/>
              </a:buClr>
              <a:defRPr/>
            </a:pPr>
            <a:endParaRPr lang="ru-RU" sz="16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/>
              <a:t>Удобный, интуитивно понятный интерфейс пользователя позволяет быстро оформить продажу;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800" dirty="0" smtClean="0"/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800" dirty="0" smtClean="0"/>
              <a:t>Гибкий механизм настройки контроля предоплаты позволяет реализовать любую схему взаимоотношений с покупателями:</a:t>
            </a:r>
          </a:p>
          <a:p>
            <a:pPr lvl="1" eaLnBrk="1" hangingPunct="1">
              <a:defRPr/>
            </a:pPr>
            <a:r>
              <a:rPr lang="ru-RU" sz="1800" dirty="0" smtClean="0"/>
              <a:t>Продажи за наличный и безналичный расчет;</a:t>
            </a:r>
          </a:p>
          <a:p>
            <a:pPr lvl="1" eaLnBrk="1" hangingPunct="1">
              <a:defRPr/>
            </a:pPr>
            <a:r>
              <a:rPr lang="ru-RU" sz="1800" dirty="0" smtClean="0"/>
              <a:t>Товарный кредит и кредитные линии контрагентов;</a:t>
            </a:r>
          </a:p>
          <a:p>
            <a:pPr lvl="1" eaLnBrk="1" hangingPunct="1">
              <a:defRPr/>
            </a:pPr>
            <a:r>
              <a:rPr lang="ru-RU" sz="1800" dirty="0" smtClean="0"/>
              <a:t>Механизм заказов покупателей позволяет гарантировать поставки;</a:t>
            </a:r>
          </a:p>
          <a:p>
            <a:pPr lvl="1" eaLnBrk="1" hangingPunct="1">
              <a:defRPr/>
            </a:pPr>
            <a:r>
              <a:rPr lang="ru-RU" sz="1800" dirty="0" smtClean="0"/>
              <a:t>За счет резервирования складских остатков и ожидаемых поступлений;</a:t>
            </a:r>
          </a:p>
          <a:p>
            <a:pPr lvl="1" eaLnBrk="1" hangingPunct="1">
              <a:defRPr/>
            </a:pPr>
            <a:r>
              <a:rPr lang="ru-RU" sz="1800" dirty="0" smtClean="0"/>
              <a:t>За счет своевременного оформления заказов поставщикам и на производство.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712200" cy="53276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Управление розничной торговлей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ru-RU" sz="1600" dirty="0" smtClean="0">
              <a:latin typeface="Arial Black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«1С:Управление птицефабрикой 8» позволяет:</a:t>
            </a:r>
            <a:endParaRPr lang="ru-RU" sz="16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Автоматизировать работу подразделений, занимающихся розничной торговлей: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dirty="0" smtClean="0">
                <a:latin typeface="Verdana" pitchFamily="34" charset="0"/>
              </a:rPr>
              <a:t>Торговые залы в офисах;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600" dirty="0" smtClean="0">
                <a:latin typeface="Verdana" pitchFamily="34" charset="0"/>
              </a:rPr>
              <a:t>Розничные магазины.</a:t>
            </a:r>
          </a:p>
          <a:p>
            <a:pPr>
              <a:buClr>
                <a:srgbClr val="CC0000"/>
              </a:buClr>
              <a:defRPr/>
            </a:pPr>
            <a:endParaRPr lang="ru-RU" sz="16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Вести учет как торговых точек, 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     ведущих количественный товарный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    учет, так и удаленных точек, 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600" dirty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    ведущих только суммовой учет.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600" dirty="0" smtClean="0">
              <a:latin typeface="Verdana" pitchFamily="34" charset="0"/>
            </a:endParaRPr>
          </a:p>
          <a:p>
            <a:pPr>
              <a:buClr>
                <a:srgbClr val="CC0000"/>
              </a:buClr>
              <a:defRPr/>
            </a:pPr>
            <a:endParaRPr lang="ru-RU" sz="16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Поддержка широкого спектра электронного торгового оборудования.</a:t>
            </a:r>
            <a:endParaRPr lang="ru-RU" sz="160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Для интенсивной розничной торговли с особыми требованиями к эргономике рабочего места кассира </a:t>
            </a:r>
            <a:r>
              <a:rPr lang="en-US" sz="1600" dirty="0" smtClean="0">
                <a:latin typeface="Verdana" pitchFamily="34" charset="0"/>
              </a:rPr>
              <a:t>— </a:t>
            </a:r>
            <a:r>
              <a:rPr lang="ru-RU" sz="1600" dirty="0" smtClean="0">
                <a:latin typeface="Verdana" pitchFamily="34" charset="0"/>
              </a:rPr>
              <a:t>интеграция со специализированной системой автоматизации розничной торговли «1С:Розница 8».</a:t>
            </a:r>
          </a:p>
        </p:txBody>
      </p:sp>
      <p:pic>
        <p:nvPicPr>
          <p:cNvPr id="16343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92375"/>
            <a:ext cx="40322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4388" y="836613"/>
            <a:ext cx="7667625" cy="850900"/>
          </a:xfrm>
        </p:spPr>
        <p:txBody>
          <a:bodyPr/>
          <a:lstStyle/>
          <a:p>
            <a:pPr defTabSz="762000">
              <a:spcBef>
                <a:spcPct val="50000"/>
              </a:spcBef>
              <a:buClr>
                <a:srgbClr val="FF0000"/>
              </a:buClr>
            </a:pPr>
            <a:r>
              <a:rPr lang="ru-RU" sz="2000" smtClean="0">
                <a:solidFill>
                  <a:schemeClr val="tx1"/>
                </a:solidFill>
                <a:latin typeface="Arial Black" pitchFamily="34" charset="0"/>
              </a:rPr>
              <a:t>Концепция построения  решения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628801"/>
          <a:ext cx="781487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152400" y="5516563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latin typeface="Verdana" pitchFamily="34" charset="0"/>
                <a:cs typeface="Tahoma" pitchFamily="34" charset="0"/>
              </a:rPr>
              <a:t>Решение «1С:Управление птицефабрикой 8» включает в себя как функционал решения </a:t>
            </a:r>
            <a:r>
              <a:rPr lang="ru-RU" sz="1800" spc="-100" dirty="0" smtClean="0">
                <a:latin typeface="Verdana" pitchFamily="34" charset="0"/>
                <a:cs typeface="Tahoma" pitchFamily="34" charset="0"/>
              </a:rPr>
              <a:t>«1С:Управление производственным предприятием 8», </a:t>
            </a:r>
            <a:r>
              <a:rPr lang="ru-RU" sz="1800" dirty="0" smtClean="0">
                <a:latin typeface="Verdana" pitchFamily="34" charset="0"/>
                <a:cs typeface="Tahoma" pitchFamily="34" charset="0"/>
              </a:rPr>
              <a:t>так и ряд отраслевых подсистем.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03800" y="260350"/>
            <a:ext cx="41052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Концепция построения решения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Управление закупками</a:t>
            </a:r>
          </a:p>
          <a:p>
            <a:pPr marL="0" indent="0" algn="ctr" eaLnBrk="1" hangingPunct="1">
              <a:buFontTx/>
              <a:buNone/>
              <a:defRPr/>
            </a:pPr>
            <a:endParaRPr lang="ru-RU" sz="2400" dirty="0" smtClean="0">
              <a:latin typeface="Arial Black" pitchFamily="34" charset="0"/>
            </a:endParaRP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750" dirty="0" smtClean="0">
                <a:latin typeface="Verdana" pitchFamily="34" charset="0"/>
              </a:rPr>
              <a:t>Подсистема «Управление закупками» позволяет: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endParaRPr lang="ru-RU" sz="175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Обеспечивать своевременные поставки ТМЦ, материалов, сырья;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Оптимизировать закупки по ценам и условиям поставки;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Предоставлять менеджерам, отвечающим за снабжение, информацию, необходимую для своевременного принятия решений о пополнении запасов ТМЦ,  для снижения затрат на закупки и четкой организации взаимодействия с поставщиками;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Оперативно планировать закупки;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Оформлять заказы поставщикам и контролировать их исполнение;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750" dirty="0" smtClean="0">
                <a:latin typeface="Verdana" pitchFamily="34" charset="0"/>
              </a:rPr>
              <a:t>Поддерживать различные схемы приема товаров от поставщиков.</a:t>
            </a:r>
          </a:p>
          <a:p>
            <a:pPr marL="0" indent="0" eaLnBrk="1" hangingPunct="1">
              <a:defRPr/>
            </a:pPr>
            <a:endParaRPr lang="ru-RU" sz="1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Заказы поставщикам</a:t>
            </a:r>
            <a:endParaRPr lang="ru-RU" sz="1600" dirty="0" smtClean="0"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Заказ поставщику фиксирует предварительную договоренность о приобретении товаров у поставщика;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Информация о сформированных заказах используется для планирования закупок и автоматизированного оформления поступлений;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600" dirty="0" smtClean="0">
                <a:latin typeface="Verdana" pitchFamily="34" charset="0"/>
              </a:rPr>
              <a:t>Заказ имеет функцию </a:t>
            </a:r>
            <a:r>
              <a:rPr lang="ru-RU" sz="1600" dirty="0" err="1" smtClean="0">
                <a:latin typeface="Verdana" pitchFamily="34" charset="0"/>
              </a:rPr>
              <a:t>автозаполнения</a:t>
            </a:r>
            <a:r>
              <a:rPr lang="ru-RU" sz="1600" dirty="0" smtClean="0">
                <a:latin typeface="Verdana" pitchFamily="34" charset="0"/>
              </a:rPr>
              <a:t> на основании:</a:t>
            </a:r>
          </a:p>
          <a:p>
            <a:pPr lvl="1" eaLnBrk="1" hangingPunct="1">
              <a:defRPr/>
            </a:pPr>
            <a:r>
              <a:rPr lang="ru-RU" sz="1600" dirty="0" smtClean="0">
                <a:latin typeface="Verdana" pitchFamily="34" charset="0"/>
              </a:rPr>
              <a:t>Данных о текущих запасах;</a:t>
            </a:r>
          </a:p>
          <a:p>
            <a:pPr lvl="1" eaLnBrk="1" hangingPunct="1">
              <a:defRPr/>
            </a:pPr>
            <a:r>
              <a:rPr lang="ru-RU" sz="1600" dirty="0" smtClean="0">
                <a:latin typeface="Verdana" pitchFamily="34" charset="0"/>
              </a:rPr>
              <a:t>Заказов покупателей;</a:t>
            </a:r>
          </a:p>
          <a:p>
            <a:pPr lvl="1" eaLnBrk="1" hangingPunct="1">
              <a:defRPr/>
            </a:pPr>
            <a:r>
              <a:rPr lang="ru-RU" sz="1600" dirty="0" smtClean="0">
                <a:latin typeface="Verdana" pitchFamily="34" charset="0"/>
              </a:rPr>
              <a:t>Внутренних заказов;</a:t>
            </a:r>
          </a:p>
          <a:p>
            <a:pPr lvl="1" eaLnBrk="1" hangingPunct="1">
              <a:defRPr/>
            </a:pPr>
            <a:r>
              <a:rPr lang="ru-RU" sz="1600" dirty="0" smtClean="0">
                <a:latin typeface="Verdana" pitchFamily="34" charset="0"/>
              </a:rPr>
              <a:t>Сформированных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ru-RU" sz="1600" dirty="0" smtClean="0">
                <a:latin typeface="Verdana" pitchFamily="34" charset="0"/>
              </a:rPr>
              <a:t>    ранее </a:t>
            </a:r>
            <a:br>
              <a:rPr lang="ru-RU" sz="1600" dirty="0" smtClean="0">
                <a:latin typeface="Verdana" pitchFamily="34" charset="0"/>
              </a:rPr>
            </a:br>
            <a:r>
              <a:rPr lang="ru-RU" sz="1600" dirty="0" smtClean="0">
                <a:latin typeface="Verdana" pitchFamily="34" charset="0"/>
              </a:rPr>
              <a:t>    потребностях.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573463"/>
            <a:ext cx="5208588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413" cy="56165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Arial Black" pitchFamily="34" charset="0"/>
              </a:rPr>
              <a:t>Анализ закупок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1450" dirty="0" smtClean="0">
                <a:latin typeface="Verdana" pitchFamily="34" charset="0"/>
              </a:rPr>
              <a:t>«1С:Управление птицефабрикой 8» содержит набор аналитических отчетов, позволяющих  обоснованно принимать управленческие решения и планировать деятельность: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450" dirty="0" smtClean="0">
                <a:latin typeface="Verdana" pitchFamily="34" charset="0"/>
              </a:rPr>
              <a:t>1С:Управление птицефабрикой» позволяет:</a:t>
            </a:r>
            <a:endParaRPr lang="ru-RU" sz="145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450" dirty="0" smtClean="0">
                <a:latin typeface="Verdana" pitchFamily="34" charset="0"/>
              </a:rPr>
              <a:t>Анализ заказов поставщикам;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450" dirty="0" smtClean="0">
                <a:latin typeface="Verdana" pitchFamily="34" charset="0"/>
              </a:rPr>
              <a:t>Ведомость по заказам </a:t>
            </a:r>
          </a:p>
          <a:p>
            <a:pPr marL="0" indent="0">
              <a:buClr>
                <a:srgbClr val="CC0000"/>
              </a:buClr>
              <a:buFontTx/>
              <a:buNone/>
              <a:defRPr/>
            </a:pPr>
            <a:r>
              <a:rPr lang="ru-RU" sz="1450" dirty="0" smtClean="0">
                <a:latin typeface="Verdana" pitchFamily="34" charset="0"/>
              </a:rPr>
              <a:t>    поставщикам;</a:t>
            </a:r>
            <a:endParaRPr lang="ru-RU" sz="1450" dirty="0" smtClean="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450" dirty="0" smtClean="0">
                <a:latin typeface="Verdana" pitchFamily="34" charset="0"/>
              </a:rPr>
              <a:t>Анализ закупок; 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450" dirty="0" smtClean="0">
                <a:latin typeface="Verdana" pitchFamily="34" charset="0"/>
              </a:rPr>
              <a:t>Анализ кредиторской задолженности;</a:t>
            </a:r>
          </a:p>
          <a:p>
            <a:pPr>
              <a:buClr>
                <a:srgbClr val="CC0000"/>
              </a:buClr>
              <a:buFontTx/>
              <a:buBlip>
                <a:blip r:embed="rId3"/>
              </a:buBlip>
              <a:defRPr/>
            </a:pPr>
            <a:r>
              <a:rPr lang="ru-RU" sz="1450" dirty="0" smtClean="0">
                <a:latin typeface="Verdana" pitchFamily="34" charset="0"/>
              </a:rPr>
              <a:t>Взаиморасчеты с комитентами.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57638"/>
            <a:ext cx="667543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636838"/>
            <a:ext cx="43815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1850"/>
            <a:ext cx="8229600" cy="10128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 Black" pitchFamily="34" charset="0"/>
              </a:rPr>
              <a:t>План-фактный анализ закупок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700213"/>
            <a:ext cx="67024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795963" y="260350"/>
            <a:ext cx="36718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Управление торговлей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403225" y="12049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320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1000" y="1143000"/>
            <a:ext cx="85121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8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2276475"/>
          <a:ext cx="8153400" cy="3551238"/>
        </p:xfrm>
        <a:graphic>
          <a:graphicData uri="http://schemas.openxmlformats.org/drawingml/2006/table">
            <a:tbl>
              <a:tblPr/>
              <a:tblGrid>
                <a:gridCol w="5791200"/>
                <a:gridCol w="23622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Рекомендованная  розничная цена, руб.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Управление птицефабрикой. Основная поставка 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180 000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Управление птицефабрикой. Лицензия для удаленного офиса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35 000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Управление птицефабрикой. Лицензия для ноутбука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3 500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Управление птицефабрикой.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NFR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3 000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4" name="Rectangle 3"/>
          <p:cNvSpPr>
            <a:spLocks noChangeArrowheads="1"/>
          </p:cNvSpPr>
          <p:nvPr/>
        </p:nvSpPr>
        <p:spPr bwMode="auto">
          <a:xfrm>
            <a:off x="533400" y="1295400"/>
            <a:ext cx="85121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700">
                <a:latin typeface="Verdana" pitchFamily="34" charset="0"/>
                <a:cs typeface="Tahoma" pitchFamily="34" charset="0"/>
              </a:rPr>
              <a:t>   </a:t>
            </a:r>
            <a:r>
              <a:rPr lang="ru-RU" sz="240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Возможности приобретения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6718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Возможности приобретения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403225" y="12049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3200">
              <a:solidFill>
                <a:srgbClr val="CC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1000" y="1143000"/>
            <a:ext cx="85121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8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1295400"/>
          <a:ext cx="8153400" cy="5141913"/>
        </p:xfrm>
        <a:graphic>
          <a:graphicData uri="http://schemas.openxmlformats.org/drawingml/2006/table">
            <a:tbl>
              <a:tblPr/>
              <a:tblGrid>
                <a:gridCol w="5791200"/>
                <a:gridCol w="23622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Рекомендованная  розничная цена, руб.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1 рабочее место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12 000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5 рабочих мест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52 000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10 рабочих мест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87 000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20 рабочих мест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144 000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50 рабочих мест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288 000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1С:Предприятие 8. Дополнительная лицензия 1С:Птицеводство на 100 рабочих мест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461 000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6718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Возможности приобретения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03225" y="12049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500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   </a:t>
            </a:r>
            <a:r>
              <a:rPr lang="ru-RU" sz="2500">
                <a:solidFill>
                  <a:srgbClr val="C00000"/>
                </a:solidFill>
                <a:latin typeface="Arial Black" pitchFamily="34" charset="0"/>
              </a:rPr>
              <a:t>Удаленная демонстрация</a:t>
            </a:r>
            <a:endParaRPr lang="ru-RU" sz="2500">
              <a:solidFill>
                <a:srgbClr val="C00000"/>
              </a:solidFill>
              <a:latin typeface="Arial Black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4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Решение «1С:Управление птицефабрикой 8» можно удаленно посмотреть на демо-сервере нижегородского филиала компании «1С-Рарус».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    Заказать демонстрацию можно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Verdana" pitchFamily="34" charset="0"/>
              <a:cs typeface="Tahoma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600" b="1">
                <a:solidFill>
                  <a:srgbClr val="CC3300"/>
                </a:solidFill>
                <a:latin typeface="Arial Black" pitchFamily="34" charset="0"/>
                <a:cs typeface="Tahoma" pitchFamily="34" charset="0"/>
              </a:rPr>
              <a:t>по телефону (831) 461-82-61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600" b="1">
                <a:solidFill>
                  <a:srgbClr val="CC3300"/>
                </a:solidFill>
                <a:latin typeface="Arial Black" pitchFamily="34" charset="0"/>
                <a:cs typeface="Tahoma" pitchFamily="34" charset="0"/>
              </a:rPr>
              <a:t>или эл. почте </a:t>
            </a:r>
            <a:r>
              <a:rPr lang="en-US" sz="2600" b="1">
                <a:solidFill>
                  <a:srgbClr val="CC3300"/>
                </a:solidFill>
                <a:latin typeface="Arial Black" pitchFamily="34" charset="0"/>
                <a:cs typeface="Tahoma" pitchFamily="34" charset="0"/>
              </a:rPr>
              <a:t>agro@rarus.nn.ru</a:t>
            </a:r>
            <a:endParaRPr lang="ru-RU" sz="2600" b="1">
              <a:solidFill>
                <a:srgbClr val="CC3300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35600" y="260350"/>
            <a:ext cx="36718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Удаленная демонстрация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03225" y="12049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>
                <a:solidFill>
                  <a:srgbClr val="333333"/>
                </a:solidFill>
                <a:latin typeface="Verdana" pitchFamily="34" charset="0"/>
              </a:rPr>
              <a:t>   </a:t>
            </a:r>
            <a:r>
              <a:rPr lang="ru-RU" sz="2400"/>
              <a:t>Следите за нашими новостями в социальных сетях: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 i="1"/>
              <a:t> </a:t>
            </a:r>
            <a:br>
              <a:rPr lang="ru-RU" sz="2400" i="1"/>
            </a:br>
            <a:r>
              <a:rPr lang="ru-RU" sz="2400" i="1"/>
              <a:t>        ВКонтакте: </a:t>
            </a:r>
            <a:r>
              <a:rPr lang="ru-RU" sz="2400" i="1">
                <a:hlinkClick r:id="rId2"/>
              </a:rPr>
              <a:t>http://vkontakte.ru/agro1c</a:t>
            </a:r>
            <a:r>
              <a:rPr lang="ru-RU" sz="2400" i="1"/>
              <a:t> </a:t>
            </a:r>
            <a:br>
              <a:rPr lang="ru-RU" sz="2400" i="1"/>
            </a:br>
            <a:r>
              <a:rPr lang="ru-RU" sz="2400" i="1"/>
              <a:t>       Facebook: </a:t>
            </a:r>
            <a:r>
              <a:rPr lang="ru-RU" sz="2400" i="1">
                <a:hlinkClick r:id="rId3"/>
              </a:rPr>
              <a:t>http://www.facebook.com/agro1c</a:t>
            </a:r>
            <a:r>
              <a:rPr lang="ru-RU" sz="2400" i="1"/>
              <a:t/>
            </a:r>
            <a:br>
              <a:rPr lang="ru-RU" sz="2400" i="1"/>
            </a:br>
            <a:r>
              <a:rPr lang="ru-RU" sz="2400" i="1"/>
              <a:t>       Twitter: </a:t>
            </a:r>
            <a:r>
              <a:rPr lang="ru-RU" sz="2400" i="1">
                <a:hlinkClick r:id="rId4"/>
              </a:rPr>
              <a:t>http://twitter.com/Agro1C</a:t>
            </a:r>
            <a:endParaRPr lang="ru-RU" sz="2400" i="1"/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 i="1"/>
              <a:t/>
            </a:r>
            <a:br>
              <a:rPr lang="ru-RU" sz="2400" i="1"/>
            </a:br>
            <a:r>
              <a:rPr lang="ru-RU" sz="2400"/>
              <a:t>Видео-канал на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 i="1"/>
              <a:t>		YouTube: </a:t>
            </a:r>
            <a:r>
              <a:rPr lang="ru-RU" sz="2400" i="1">
                <a:hlinkClick r:id="rId5"/>
              </a:rPr>
              <a:t>http://www.youtube.com/1cagro</a:t>
            </a:r>
            <a:r>
              <a:rPr lang="ru-RU" sz="2400" i="1"/>
              <a:t/>
            </a:r>
            <a:br>
              <a:rPr lang="ru-RU" sz="2400" i="1"/>
            </a:br>
            <a:endParaRPr lang="ru-RU" sz="3200" b="1">
              <a:solidFill>
                <a:srgbClr val="CC3300"/>
              </a:solidFill>
              <a:latin typeface="Tahoma" pitchFamily="34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6538" y="260350"/>
            <a:ext cx="4800600" cy="609600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Социальные сети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66800"/>
            <a:ext cx="8893175" cy="5256213"/>
          </a:xfrm>
        </p:spPr>
        <p:txBody>
          <a:bodyPr/>
          <a:lstStyle/>
          <a:p>
            <a:pPr algn="ctr">
              <a:buFontTx/>
              <a:buNone/>
            </a:pPr>
            <a:endParaRPr lang="ru-RU" sz="4000" smtClean="0">
              <a:latin typeface="Arial Black" pitchFamily="34" charset="0"/>
            </a:endParaRPr>
          </a:p>
          <a:p>
            <a:pPr algn="ctr">
              <a:buFontTx/>
              <a:buNone/>
            </a:pPr>
            <a:endParaRPr lang="ru-RU" sz="4000" smtClean="0">
              <a:solidFill>
                <a:srgbClr val="CC3300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sz="4000" smtClean="0">
                <a:solidFill>
                  <a:srgbClr val="CC3300"/>
                </a:solidFill>
                <a:latin typeface="Arial Black" pitchFamily="34" charset="0"/>
              </a:rPr>
              <a:t>СПАСИБО </a:t>
            </a:r>
          </a:p>
          <a:p>
            <a:pPr algn="ctr">
              <a:buFontTx/>
              <a:buNone/>
            </a:pPr>
            <a:r>
              <a:rPr lang="ru-RU" sz="4000" smtClean="0">
                <a:solidFill>
                  <a:srgbClr val="CC3300"/>
                </a:solidFill>
                <a:latin typeface="Arial Black" pitchFamily="34" charset="0"/>
              </a:rPr>
              <a:t>ЗА ВНИМАНИЕ</a:t>
            </a:r>
          </a:p>
          <a:p>
            <a:pPr algn="ctr">
              <a:buFontTx/>
              <a:buNone/>
            </a:pPr>
            <a:endParaRPr lang="ru-RU" sz="4000" smtClean="0">
              <a:solidFill>
                <a:srgbClr val="CC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Organization Chart 4"/>
          <p:cNvGrpSpPr>
            <a:grpSpLocks noChangeAspect="1"/>
          </p:cNvGrpSpPr>
          <p:nvPr/>
        </p:nvGrpSpPr>
        <p:grpSpPr bwMode="auto">
          <a:xfrm>
            <a:off x="250825" y="1143000"/>
            <a:ext cx="8816975" cy="5257800"/>
            <a:chOff x="1134" y="1238"/>
            <a:chExt cx="2016" cy="3776"/>
          </a:xfrm>
        </p:grpSpPr>
        <p:cxnSp>
          <p:nvCxnSpPr>
            <p:cNvPr id="7172" name="_s1028"/>
            <p:cNvCxnSpPr>
              <a:cxnSpLocks noChangeShapeType="1"/>
              <a:stCxn id="8228" idx="1"/>
              <a:endCxn id="8212" idx="2"/>
            </p:cNvCxnSpPr>
            <p:nvPr/>
          </p:nvCxnSpPr>
          <p:spPr bwMode="auto">
            <a:xfrm rot="10800000">
              <a:off x="2139" y="1559"/>
              <a:ext cx="147" cy="331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3" name="_s1029"/>
            <p:cNvCxnSpPr>
              <a:cxnSpLocks noChangeShapeType="1"/>
              <a:stCxn id="8227" idx="3"/>
              <a:endCxn id="8212" idx="2"/>
            </p:cNvCxnSpPr>
            <p:nvPr/>
          </p:nvCxnSpPr>
          <p:spPr bwMode="auto">
            <a:xfrm flipV="1">
              <a:off x="1998" y="1559"/>
              <a:ext cx="141" cy="331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4" name="_s1030"/>
            <p:cNvCxnSpPr>
              <a:cxnSpLocks noChangeShapeType="1"/>
              <a:stCxn id="8226" idx="1"/>
              <a:endCxn id="8212" idx="2"/>
            </p:cNvCxnSpPr>
            <p:nvPr/>
          </p:nvCxnSpPr>
          <p:spPr bwMode="auto">
            <a:xfrm rot="10800000">
              <a:off x="2139" y="1559"/>
              <a:ext cx="147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5" name="_s1031"/>
            <p:cNvCxnSpPr>
              <a:cxnSpLocks noChangeShapeType="1"/>
              <a:stCxn id="8225" idx="1"/>
              <a:endCxn id="8212" idx="2"/>
            </p:cNvCxnSpPr>
            <p:nvPr/>
          </p:nvCxnSpPr>
          <p:spPr bwMode="auto">
            <a:xfrm rot="10800000">
              <a:off x="2139" y="1559"/>
              <a:ext cx="147" cy="28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6" name="_s1032"/>
            <p:cNvCxnSpPr>
              <a:cxnSpLocks noChangeShapeType="1"/>
              <a:stCxn id="8224" idx="3"/>
              <a:endCxn id="8212" idx="2"/>
            </p:cNvCxnSpPr>
            <p:nvPr/>
          </p:nvCxnSpPr>
          <p:spPr bwMode="auto">
            <a:xfrm flipV="1">
              <a:off x="1998" y="1559"/>
              <a:ext cx="141" cy="28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7" name="_s1033"/>
            <p:cNvCxnSpPr>
              <a:cxnSpLocks noChangeShapeType="1"/>
              <a:stCxn id="8223" idx="1"/>
              <a:endCxn id="8212" idx="2"/>
            </p:cNvCxnSpPr>
            <p:nvPr/>
          </p:nvCxnSpPr>
          <p:spPr bwMode="auto">
            <a:xfrm rot="10800000">
              <a:off x="2139" y="1559"/>
              <a:ext cx="147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_s1034"/>
            <p:cNvCxnSpPr>
              <a:cxnSpLocks noChangeShapeType="1"/>
              <a:stCxn id="8222" idx="3"/>
              <a:endCxn id="8212" idx="2"/>
            </p:cNvCxnSpPr>
            <p:nvPr/>
          </p:nvCxnSpPr>
          <p:spPr bwMode="auto">
            <a:xfrm flipV="1">
              <a:off x="1998" y="1559"/>
              <a:ext cx="141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_s1035"/>
            <p:cNvCxnSpPr>
              <a:cxnSpLocks noChangeShapeType="1"/>
              <a:stCxn id="8221" idx="1"/>
              <a:endCxn id="8212" idx="2"/>
            </p:cNvCxnSpPr>
            <p:nvPr/>
          </p:nvCxnSpPr>
          <p:spPr bwMode="auto">
            <a:xfrm rot="10800000">
              <a:off x="2139" y="1559"/>
              <a:ext cx="147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_s1036"/>
            <p:cNvCxnSpPr>
              <a:cxnSpLocks noChangeShapeType="1"/>
              <a:stCxn id="8220" idx="3"/>
              <a:endCxn id="8212" idx="2"/>
            </p:cNvCxnSpPr>
            <p:nvPr/>
          </p:nvCxnSpPr>
          <p:spPr bwMode="auto">
            <a:xfrm flipV="1">
              <a:off x="1998" y="1559"/>
              <a:ext cx="141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_s1037"/>
            <p:cNvCxnSpPr>
              <a:cxnSpLocks noChangeShapeType="1"/>
              <a:stCxn id="8219" idx="1"/>
              <a:endCxn id="8212" idx="2"/>
            </p:cNvCxnSpPr>
            <p:nvPr/>
          </p:nvCxnSpPr>
          <p:spPr bwMode="auto">
            <a:xfrm rot="10800000">
              <a:off x="2139" y="1559"/>
              <a:ext cx="147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_s1038"/>
            <p:cNvCxnSpPr>
              <a:cxnSpLocks noChangeShapeType="1"/>
              <a:stCxn id="8218" idx="3"/>
              <a:endCxn id="8212" idx="2"/>
            </p:cNvCxnSpPr>
            <p:nvPr/>
          </p:nvCxnSpPr>
          <p:spPr bwMode="auto">
            <a:xfrm flipV="1">
              <a:off x="1998" y="1559"/>
              <a:ext cx="141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3" name="_s1039"/>
            <p:cNvCxnSpPr>
              <a:cxnSpLocks noChangeShapeType="1"/>
              <a:stCxn id="8217" idx="3"/>
              <a:endCxn id="8212" idx="2"/>
            </p:cNvCxnSpPr>
            <p:nvPr/>
          </p:nvCxnSpPr>
          <p:spPr bwMode="auto">
            <a:xfrm flipV="1">
              <a:off x="1998" y="1559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4" name="_s1040"/>
            <p:cNvCxnSpPr>
              <a:cxnSpLocks noChangeShapeType="1"/>
              <a:stCxn id="8216" idx="1"/>
              <a:endCxn id="8212" idx="2"/>
            </p:cNvCxnSpPr>
            <p:nvPr/>
          </p:nvCxnSpPr>
          <p:spPr bwMode="auto">
            <a:xfrm rot="10800000">
              <a:off x="2139" y="1559"/>
              <a:ext cx="147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_s1041"/>
            <p:cNvCxnSpPr>
              <a:cxnSpLocks noChangeShapeType="1"/>
              <a:stCxn id="8215" idx="3"/>
              <a:endCxn id="8212" idx="2"/>
            </p:cNvCxnSpPr>
            <p:nvPr/>
          </p:nvCxnSpPr>
          <p:spPr bwMode="auto">
            <a:xfrm flipV="1">
              <a:off x="1998" y="1559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_s1042"/>
            <p:cNvCxnSpPr>
              <a:cxnSpLocks noChangeShapeType="1"/>
              <a:stCxn id="8214" idx="1"/>
              <a:endCxn id="8212" idx="2"/>
            </p:cNvCxnSpPr>
            <p:nvPr/>
          </p:nvCxnSpPr>
          <p:spPr bwMode="auto">
            <a:xfrm rot="10800000">
              <a:off x="2139" y="1559"/>
              <a:ext cx="147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_s1043"/>
            <p:cNvCxnSpPr>
              <a:cxnSpLocks noChangeShapeType="1"/>
              <a:stCxn id="8213" idx="3"/>
              <a:endCxn id="8212" idx="2"/>
            </p:cNvCxnSpPr>
            <p:nvPr/>
          </p:nvCxnSpPr>
          <p:spPr bwMode="auto">
            <a:xfrm flipV="1">
              <a:off x="1998" y="1559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2" name="_s1044"/>
            <p:cNvSpPr>
              <a:spLocks noChangeArrowheads="1"/>
            </p:cNvSpPr>
            <p:nvPr/>
          </p:nvSpPr>
          <p:spPr bwMode="auto">
            <a:xfrm>
              <a:off x="1686" y="1238"/>
              <a:ext cx="906" cy="322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Типовой функционал «1С:Управление производственным предприятием 8»</a:t>
              </a:r>
            </a:p>
          </p:txBody>
        </p:sp>
        <p:sp>
          <p:nvSpPr>
            <p:cNvPr id="8213" name="_s1045"/>
            <p:cNvSpPr>
              <a:spLocks noChangeArrowheads="1"/>
            </p:cNvSpPr>
            <p:nvPr/>
          </p:nvSpPr>
          <p:spPr bwMode="auto">
            <a:xfrm>
              <a:off x="1134" y="213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Планирование продаж, производства, закупок</a:t>
              </a:r>
            </a:p>
          </p:txBody>
        </p:sp>
        <p:sp>
          <p:nvSpPr>
            <p:cNvPr id="8214" name="_s1046"/>
            <p:cNvSpPr>
              <a:spLocks noChangeArrowheads="1"/>
            </p:cNvSpPr>
            <p:nvPr/>
          </p:nvSpPr>
          <p:spPr bwMode="auto">
            <a:xfrm>
              <a:off x="2286" y="213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заказами</a:t>
              </a:r>
            </a:p>
          </p:txBody>
        </p:sp>
        <p:sp>
          <p:nvSpPr>
            <p:cNvPr id="8215" name="_s1047"/>
            <p:cNvSpPr>
              <a:spLocks noChangeArrowheads="1"/>
            </p:cNvSpPr>
            <p:nvPr/>
          </p:nvSpPr>
          <p:spPr bwMode="auto">
            <a:xfrm>
              <a:off x="1134" y="2567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отношениями с покупателями и поставщиками</a:t>
              </a:r>
            </a:p>
          </p:txBody>
        </p:sp>
        <p:sp>
          <p:nvSpPr>
            <p:cNvPr id="8216" name="_s1048"/>
            <p:cNvSpPr>
              <a:spLocks noChangeArrowheads="1"/>
            </p:cNvSpPr>
            <p:nvPr/>
          </p:nvSpPr>
          <p:spPr bwMode="auto">
            <a:xfrm>
              <a:off x="2286" y="2567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Ценообразование</a:t>
              </a:r>
            </a:p>
          </p:txBody>
        </p:sp>
        <p:sp>
          <p:nvSpPr>
            <p:cNvPr id="8217" name="_s1049"/>
            <p:cNvSpPr>
              <a:spLocks noChangeArrowheads="1"/>
            </p:cNvSpPr>
            <p:nvPr/>
          </p:nvSpPr>
          <p:spPr bwMode="auto">
            <a:xfrm>
              <a:off x="1134" y="170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данными об изделиях</a:t>
              </a:r>
            </a:p>
          </p:txBody>
        </p:sp>
        <p:sp>
          <p:nvSpPr>
            <p:cNvPr id="8218" name="_s1050"/>
            <p:cNvSpPr>
              <a:spLocks noChangeArrowheads="1"/>
            </p:cNvSpPr>
            <p:nvPr/>
          </p:nvSpPr>
          <p:spPr bwMode="auto">
            <a:xfrm>
              <a:off x="1134" y="2999"/>
              <a:ext cx="864" cy="285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производством</a:t>
              </a:r>
            </a:p>
          </p:txBody>
        </p:sp>
        <p:sp>
          <p:nvSpPr>
            <p:cNvPr id="8219" name="_s1051"/>
            <p:cNvSpPr>
              <a:spLocks noChangeArrowheads="1"/>
            </p:cNvSpPr>
            <p:nvPr/>
          </p:nvSpPr>
          <p:spPr bwMode="auto">
            <a:xfrm>
              <a:off x="2286" y="2999"/>
              <a:ext cx="863" cy="285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взаиморасчетами</a:t>
              </a:r>
            </a:p>
          </p:txBody>
        </p:sp>
        <p:sp>
          <p:nvSpPr>
            <p:cNvPr id="8220" name="_s1052"/>
            <p:cNvSpPr>
              <a:spLocks noChangeArrowheads="1"/>
            </p:cNvSpPr>
            <p:nvPr/>
          </p:nvSpPr>
          <p:spPr bwMode="auto">
            <a:xfrm>
              <a:off x="1134" y="3432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складом (запасами)</a:t>
              </a:r>
            </a:p>
          </p:txBody>
        </p:sp>
        <p:sp>
          <p:nvSpPr>
            <p:cNvPr id="8221" name="_s1053"/>
            <p:cNvSpPr>
              <a:spLocks noChangeArrowheads="1"/>
            </p:cNvSpPr>
            <p:nvPr/>
          </p:nvSpPr>
          <p:spPr bwMode="auto">
            <a:xfrm>
              <a:off x="2286" y="343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оборудованием и его обслуживанием</a:t>
              </a:r>
            </a:p>
          </p:txBody>
        </p:sp>
        <p:sp>
          <p:nvSpPr>
            <p:cNvPr id="8222" name="_s1054"/>
            <p:cNvSpPr>
              <a:spLocks noChangeArrowheads="1"/>
            </p:cNvSpPr>
            <p:nvPr/>
          </p:nvSpPr>
          <p:spPr bwMode="auto">
            <a:xfrm>
              <a:off x="1134" y="3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розничной торговлей</a:t>
              </a:r>
            </a:p>
          </p:txBody>
        </p:sp>
        <p:sp>
          <p:nvSpPr>
            <p:cNvPr id="8223" name="_s1055"/>
            <p:cNvSpPr>
              <a:spLocks noChangeArrowheads="1"/>
            </p:cNvSpPr>
            <p:nvPr/>
          </p:nvSpPr>
          <p:spPr bwMode="auto">
            <a:xfrm>
              <a:off x="2286" y="386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денежными средствами</a:t>
              </a:r>
            </a:p>
          </p:txBody>
        </p:sp>
        <p:sp>
          <p:nvSpPr>
            <p:cNvPr id="8224" name="_s1056"/>
            <p:cNvSpPr>
              <a:spLocks noChangeArrowheads="1"/>
            </p:cNvSpPr>
            <p:nvPr/>
          </p:nvSpPr>
          <p:spPr bwMode="auto">
            <a:xfrm>
              <a:off x="1134" y="429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Бюджетирование</a:t>
              </a:r>
            </a:p>
          </p:txBody>
        </p:sp>
        <p:sp>
          <p:nvSpPr>
            <p:cNvPr id="8225" name="_s1057"/>
            <p:cNvSpPr>
              <a:spLocks noChangeArrowheads="1"/>
            </p:cNvSpPr>
            <p:nvPr/>
          </p:nvSpPr>
          <p:spPr bwMode="auto">
            <a:xfrm>
              <a:off x="2286" y="429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Управление персоналом</a:t>
              </a:r>
            </a:p>
          </p:txBody>
        </p:sp>
        <p:sp>
          <p:nvSpPr>
            <p:cNvPr id="8226" name="_s1058"/>
            <p:cNvSpPr>
              <a:spLocks noChangeArrowheads="1"/>
            </p:cNvSpPr>
            <p:nvPr/>
          </p:nvSpPr>
          <p:spPr bwMode="auto">
            <a:xfrm>
              <a:off x="2286" y="170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Расчет зарплаты</a:t>
              </a:r>
            </a:p>
          </p:txBody>
        </p:sp>
        <p:sp>
          <p:nvSpPr>
            <p:cNvPr id="8227" name="_s1059"/>
            <p:cNvSpPr>
              <a:spLocks noChangeArrowheads="1"/>
            </p:cNvSpPr>
            <p:nvPr/>
          </p:nvSpPr>
          <p:spPr bwMode="auto">
            <a:xfrm>
              <a:off x="1134" y="47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Бухгалтерский и налоговый учет</a:t>
              </a:r>
            </a:p>
          </p:txBody>
        </p:sp>
        <p:sp>
          <p:nvSpPr>
            <p:cNvPr id="8228" name="_s1060"/>
            <p:cNvSpPr>
              <a:spLocks noChangeArrowheads="1"/>
            </p:cNvSpPr>
            <p:nvPr/>
          </p:nvSpPr>
          <p:spPr bwMode="auto">
            <a:xfrm>
              <a:off x="2286" y="47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DFB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000" b="1" dirty="0">
                  <a:latin typeface="+mn-lt"/>
                  <a:cs typeface="Tahoma" pitchFamily="34" charset="0"/>
                </a:rPr>
                <a:t>Учет по международным стандартам</a:t>
              </a:r>
            </a:p>
          </p:txBody>
        </p:sp>
      </p:grp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6227763" y="260350"/>
            <a:ext cx="28082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Типовой функционал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 b="1">
                <a:solidFill>
                  <a:srgbClr val="C00000"/>
                </a:solidFill>
                <a:latin typeface="Arial Black" pitchFamily="34" charset="0"/>
                <a:cs typeface="Tahoma" pitchFamily="34" charset="0"/>
              </a:rPr>
              <a:t>Планирование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2400" b="1">
              <a:solidFill>
                <a:srgbClr val="800000"/>
              </a:solidFill>
              <a:latin typeface="Arial Black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1800">
                <a:latin typeface="Verdana" pitchFamily="34" charset="0"/>
                <a:cs typeface="Tahoma" pitchFamily="34" charset="0"/>
              </a:rPr>
              <a:t>Подсистема «Планирование в птицеводстве» позволяет: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endParaRPr lang="ru-RU" sz="1800">
              <a:latin typeface="Verdana" pitchFamily="34" charset="0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Формировать планы инкубации, посадки птицы и планировать занятость птичников и инкубаториев;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Организовывать посменное планирование;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latin typeface="Verdana" pitchFamily="34" charset="0"/>
                <a:cs typeface="Tahoma" pitchFamily="34" charset="0"/>
              </a:rPr>
              <a:t>По данным о посадке птицы получать прогнозируемые значения объема поголовья, падежа, привеса, потребления корма, яйценоскости.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50825" y="1295400"/>
            <a:ext cx="85121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177800" eaLnBrk="0" hangingPunct="0">
              <a:spcBef>
                <a:spcPct val="50000"/>
              </a:spcBef>
              <a:buClr>
                <a:srgbClr val="CC0000"/>
              </a:buClr>
              <a:buFontTx/>
              <a:buBlip>
                <a:blip r:embed="rId2"/>
              </a:buBlip>
              <a:defRPr/>
            </a:pPr>
            <a:r>
              <a:rPr lang="ru-RU" sz="1600" b="1" dirty="0">
                <a:latin typeface="Arial Black" pitchFamily="34" charset="0"/>
              </a:rPr>
              <a:t>  </a:t>
            </a:r>
            <a:r>
              <a:rPr lang="ru-RU" sz="1800" dirty="0"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В документе «План процессов в птицеводстве» хранятся данные   о планируемых операциях инкубации, выращивания и содержания птицы.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latin typeface="Arial Black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defRPr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89200"/>
            <a:ext cx="807561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50825" y="1052513"/>
            <a:ext cx="85121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</a:pPr>
            <a:r>
              <a:rPr lang="ru-RU" sz="2400">
                <a:solidFill>
                  <a:srgbClr val="333333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ru-RU" sz="2100">
                <a:solidFill>
                  <a:srgbClr val="333333"/>
                </a:solidFill>
                <a:latin typeface="Arial Black" pitchFamily="34" charset="0"/>
                <a:cs typeface="Tahoma" pitchFamily="34" charset="0"/>
              </a:rPr>
              <a:t>Для автоматического расчета плана по отраслевым производственным процессам используются: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Blip>
                <a:blip r:embed="rId2"/>
              </a:buBlip>
            </a:pPr>
            <a:r>
              <a:rPr lang="ru-RU" sz="1800">
                <a:solidFill>
                  <a:srgbClr val="333333"/>
                </a:solidFill>
                <a:latin typeface="Verdana" pitchFamily="34" charset="0"/>
                <a:cs typeface="Tahoma" pitchFamily="34" charset="0"/>
              </a:rPr>
              <a:t>Плановые значения показателей кроссов (сохранность молодняка, длительность инкубации, % вывода и т.д.)</a:t>
            </a:r>
          </a:p>
        </p:txBody>
      </p:sp>
      <p:pic>
        <p:nvPicPr>
          <p:cNvPr id="10243" name="Picture 5" descr="ПараметрыПланированияКрос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852738"/>
            <a:ext cx="36861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88125" y="260350"/>
            <a:ext cx="28082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tx1"/>
                </a:solidFill>
                <a:latin typeface="Monotype Corsiva" pitchFamily="66" charset="0"/>
              </a:rPr>
              <a:t>Планирование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9347</TotalTime>
  <Words>3141</Words>
  <Application>Microsoft Office PowerPoint</Application>
  <PresentationFormat>Экран (4:3)</PresentationFormat>
  <Paragraphs>589</Paragraphs>
  <Slides>58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0" baseType="lpstr">
      <vt:lpstr>Arial Rounded MT Bold</vt:lpstr>
      <vt:lpstr>Arial</vt:lpstr>
      <vt:lpstr>Tahoma</vt:lpstr>
      <vt:lpstr>Times New Roman</vt:lpstr>
      <vt:lpstr>Arial Black</vt:lpstr>
      <vt:lpstr>Monotype Corsiva</vt:lpstr>
      <vt:lpstr>Verdana</vt:lpstr>
      <vt:lpstr>Arial Unicode MS</vt:lpstr>
      <vt:lpstr>Wingdings</vt:lpstr>
      <vt:lpstr>Calibri</vt:lpstr>
      <vt:lpstr>1_Оформление по умолчанию</vt:lpstr>
      <vt:lpstr>Microsoft Visio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построения 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Инкубация</vt:lpstr>
      <vt:lpstr>Презентация PowerPoint</vt:lpstr>
      <vt:lpstr>Содержание материнского и промышленного стада</vt:lpstr>
      <vt:lpstr>Мясопереработка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План-фактный анализ продаж</vt:lpstr>
      <vt:lpstr>Презентация PowerPoint</vt:lpstr>
      <vt:lpstr>Презентация PowerPoint</vt:lpstr>
      <vt:lpstr>Презентация PowerPoint</vt:lpstr>
      <vt:lpstr>Оптимальная цена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План-фактный анализ закупок</vt:lpstr>
      <vt:lpstr>Презентация PowerPoint</vt:lpstr>
      <vt:lpstr>Презентация PowerPoint</vt:lpstr>
      <vt:lpstr>Презентация PowerPoint</vt:lpstr>
      <vt:lpstr>Социальные сети</vt:lpstr>
      <vt:lpstr>Презентация PowerPoint</vt:lpstr>
    </vt:vector>
  </TitlesOfParts>
  <Company>opfr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iivpfr</dc:creator>
  <cp:lastModifiedBy>Марина</cp:lastModifiedBy>
  <cp:revision>555</cp:revision>
  <dcterms:created xsi:type="dcterms:W3CDTF">2009-08-04T12:58:59Z</dcterms:created>
  <dcterms:modified xsi:type="dcterms:W3CDTF">2013-05-14T13:08:54Z</dcterms:modified>
</cp:coreProperties>
</file>