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11628438" cy="6840538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1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6A26919C-7FD8-4C43-BB50-ADDF858E0105}">
  <a:tblStyle styleId="{6A26919C-7FD8-4C43-BB50-ADDF858E010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1336" autoAdjust="0"/>
  </p:normalViewPr>
  <p:slideViewPr>
    <p:cSldViewPr>
      <p:cViewPr>
        <p:scale>
          <a:sx n="66" d="100"/>
          <a:sy n="66" d="100"/>
        </p:scale>
        <p:origin x="-2376" y="-984"/>
      </p:cViewPr>
      <p:guideLst>
        <p:guide orient="horz" pos="2154"/>
        <p:guide pos="36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  <a:defRPr sz="1100" b="0" i="0" u="none" strike="noStrike" cap="none"/>
            </a:lvl1pPr>
            <a:lvl2pPr marL="914400" marR="0" lvl="1" indent="-29845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○"/>
              <a:defRPr sz="1100" b="0" i="0" u="none" strike="noStrike" cap="none"/>
            </a:lvl2pPr>
            <a:lvl3pPr marL="1371600" marR="0" lvl="2" indent="-29845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■"/>
              <a:defRPr sz="1100" b="0" i="0" u="none" strike="noStrike" cap="none"/>
            </a:lvl3pPr>
            <a:lvl4pPr marL="1828800" marR="0" lvl="3" indent="-29845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  <a:defRPr sz="1100" b="0" i="0" u="none" strike="noStrike" cap="none"/>
            </a:lvl4pPr>
            <a:lvl5pPr marL="2286000" marR="0" lvl="4" indent="-29845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○"/>
              <a:defRPr sz="1100" b="0" i="0" u="none" strike="noStrike" cap="none"/>
            </a:lvl5pPr>
            <a:lvl6pPr marL="2743200" marR="0" lvl="5" indent="-29845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■"/>
              <a:defRPr sz="1100" b="0" i="0" u="none" strike="noStrike" cap="none"/>
            </a:lvl6pPr>
            <a:lvl7pPr marL="3200400" marR="0" lvl="6" indent="-29845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  <a:defRPr sz="1100" b="0" i="0" u="none" strike="noStrike" cap="none"/>
            </a:lvl7pPr>
            <a:lvl8pPr marL="3657600" marR="0" lvl="7" indent="-29845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○"/>
              <a:defRPr sz="1100" b="0" i="0" u="none" strike="noStrike" cap="none"/>
            </a:lvl8pPr>
            <a:lvl9pPr marL="4114800" marR="0" lvl="8" indent="-29845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■"/>
              <a:defRPr sz="1100" b="0" i="0" u="none" strike="noStrike" cap="none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803433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100" b="0" i="0" u="none" strike="noStrike" cap="none"/>
          </a:p>
        </p:txBody>
      </p:sp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515938" y="685800"/>
            <a:ext cx="58261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515938" y="685800"/>
            <a:ext cx="58261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rPr lang="ru-RU"/>
              <a:t>красиво расположить</a:t>
            </a: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515938" y="685800"/>
            <a:ext cx="58261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rPr lang="ru-RU"/>
              <a:t>Подумать над визуализацией. Не могу здесь текст убрать или сократить. Можно использовать рамки, например, сбоку вынести приводимые примеры. Оживить как-то надо</a:t>
            </a: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515938" y="685800"/>
            <a:ext cx="58261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rPr lang="ru-RU" dirty="0"/>
              <a:t>Иконки для маркеров</a:t>
            </a:r>
            <a:r>
              <a:rPr lang="ru-RU" dirty="0" smtClean="0"/>
              <a:t>?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rPr lang="ru-RU" sz="1100" b="0" i="0" u="none" strike="noStrike" cap="none" dirty="0" smtClean="0"/>
              <a:t>- Под такие пункты сложно подобрать что-то внятное. Я думая лучше одну большую</a:t>
            </a:r>
            <a:r>
              <a:rPr lang="ru-RU" sz="1100" b="0" i="0" u="none" strike="noStrike" cap="none" baseline="0" dirty="0" smtClean="0"/>
              <a:t> сюда </a:t>
            </a:r>
            <a:endParaRPr sz="1100" b="0" i="0" u="none" strike="noStrike" cap="none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>
            <a:spLocks noGrp="1" noRot="1" noChangeAspect="1"/>
          </p:cNvSpPr>
          <p:nvPr>
            <p:ph type="sldImg" idx="2"/>
          </p:nvPr>
        </p:nvSpPr>
        <p:spPr>
          <a:xfrm>
            <a:off x="515938" y="685800"/>
            <a:ext cx="58261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rPr lang="ru-RU"/>
              <a:t>Жирным оставить. Текст подравнять</a:t>
            </a: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515938" y="685800"/>
            <a:ext cx="58261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rPr lang="ru-RU"/>
              <a:t>Расположить текст и скрин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 noRot="1" noChangeAspect="1"/>
          </p:cNvSpPr>
          <p:nvPr>
            <p:ph type="sldImg" idx="2"/>
          </p:nvPr>
        </p:nvSpPr>
        <p:spPr>
          <a:xfrm>
            <a:off x="515938" y="685800"/>
            <a:ext cx="58261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rPr lang="ru-RU"/>
              <a:t>Без понятия, как это сократить. поэтому делаем что? правильно, украшаем большой красивой иконочкой. Есть идеи, что здесь можно использовать?</a:t>
            </a: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>
            <a:spLocks noGrp="1" noRot="1" noChangeAspect="1"/>
          </p:cNvSpPr>
          <p:nvPr>
            <p:ph type="sldImg" idx="2"/>
          </p:nvPr>
        </p:nvSpPr>
        <p:spPr>
          <a:xfrm>
            <a:off x="515938" y="685800"/>
            <a:ext cx="58261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rPr lang="ru-RU"/>
              <a:t>Не слайд, а мечта лентяя - ничего делать не надо, потому что ничего и не сделаешь. </a:t>
            </a: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>
            <a:spLocks noGrp="1" noRot="1" noChangeAspect="1"/>
          </p:cNvSpPr>
          <p:nvPr>
            <p:ph type="sldImg" idx="2"/>
          </p:nvPr>
        </p:nvSpPr>
        <p:spPr>
          <a:xfrm>
            <a:off x="515938" y="685800"/>
            <a:ext cx="58261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>
            <a:spLocks noGrp="1" noRot="1" noChangeAspect="1"/>
          </p:cNvSpPr>
          <p:nvPr>
            <p:ph type="sldImg" idx="2"/>
          </p:nvPr>
        </p:nvSpPr>
        <p:spPr>
          <a:xfrm>
            <a:off x="515938" y="685800"/>
            <a:ext cx="58261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>
            <a:spLocks noGrp="1" noRot="1" noChangeAspect="1"/>
          </p:cNvSpPr>
          <p:nvPr>
            <p:ph type="sldImg" idx="2"/>
          </p:nvPr>
        </p:nvSpPr>
        <p:spPr>
          <a:xfrm>
            <a:off x="515938" y="685800"/>
            <a:ext cx="58261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100" b="0" i="0" u="none" strike="noStrike" cap="none"/>
          </a:p>
        </p:txBody>
      </p:sp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515938" y="685800"/>
            <a:ext cx="58261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>
            <a:spLocks noGrp="1" noRot="1" noChangeAspect="1"/>
          </p:cNvSpPr>
          <p:nvPr>
            <p:ph type="sldImg" idx="2"/>
          </p:nvPr>
        </p:nvSpPr>
        <p:spPr>
          <a:xfrm>
            <a:off x="515938" y="685800"/>
            <a:ext cx="58261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>
            <a:spLocks noGrp="1" noRot="1" noChangeAspect="1"/>
          </p:cNvSpPr>
          <p:nvPr>
            <p:ph type="sldImg" idx="2"/>
          </p:nvPr>
        </p:nvSpPr>
        <p:spPr>
          <a:xfrm>
            <a:off x="515938" y="685800"/>
            <a:ext cx="58261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>
            <a:spLocks noGrp="1" noRot="1" noChangeAspect="1"/>
          </p:cNvSpPr>
          <p:nvPr>
            <p:ph type="sldImg" idx="2"/>
          </p:nvPr>
        </p:nvSpPr>
        <p:spPr>
          <a:xfrm>
            <a:off x="515938" y="685800"/>
            <a:ext cx="58261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>
            <a:spLocks noGrp="1" noRot="1" noChangeAspect="1"/>
          </p:cNvSpPr>
          <p:nvPr>
            <p:ph type="sldImg" idx="2"/>
          </p:nvPr>
        </p:nvSpPr>
        <p:spPr>
          <a:xfrm>
            <a:off x="515938" y="685800"/>
            <a:ext cx="58261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0" name="Shape 3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>
            <a:spLocks noGrp="1" noRot="1" noChangeAspect="1"/>
          </p:cNvSpPr>
          <p:nvPr>
            <p:ph type="sldImg" idx="2"/>
          </p:nvPr>
        </p:nvSpPr>
        <p:spPr>
          <a:xfrm>
            <a:off x="515938" y="685800"/>
            <a:ext cx="58261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7" name="Shape 3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>
            <a:spLocks noGrp="1" noRot="1" noChangeAspect="1"/>
          </p:cNvSpPr>
          <p:nvPr>
            <p:ph type="sldImg" idx="2"/>
          </p:nvPr>
        </p:nvSpPr>
        <p:spPr>
          <a:xfrm>
            <a:off x="515938" y="685800"/>
            <a:ext cx="58261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4" name="Shape 3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>
            <a:spLocks noGrp="1" noRot="1" noChangeAspect="1"/>
          </p:cNvSpPr>
          <p:nvPr>
            <p:ph type="sldImg" idx="2"/>
          </p:nvPr>
        </p:nvSpPr>
        <p:spPr>
          <a:xfrm>
            <a:off x="515938" y="685800"/>
            <a:ext cx="58261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1" name="Shape 3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>
            <a:spLocks noGrp="1" noRot="1" noChangeAspect="1"/>
          </p:cNvSpPr>
          <p:nvPr>
            <p:ph type="sldImg" idx="2"/>
          </p:nvPr>
        </p:nvSpPr>
        <p:spPr>
          <a:xfrm>
            <a:off x="515938" y="685800"/>
            <a:ext cx="58261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7" name="Shape 3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>
            <a:spLocks noGrp="1" noRot="1" noChangeAspect="1"/>
          </p:cNvSpPr>
          <p:nvPr>
            <p:ph type="sldImg" idx="2"/>
          </p:nvPr>
        </p:nvSpPr>
        <p:spPr>
          <a:xfrm>
            <a:off x="515938" y="685800"/>
            <a:ext cx="58261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4" name="Shape 3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rPr lang="ru-RU"/>
              <a:t>Иконками?</a:t>
            </a: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>
            <a:spLocks noGrp="1" noRot="1" noChangeAspect="1"/>
          </p:cNvSpPr>
          <p:nvPr>
            <p:ph type="sldImg" idx="2"/>
          </p:nvPr>
        </p:nvSpPr>
        <p:spPr>
          <a:xfrm>
            <a:off x="515938" y="685800"/>
            <a:ext cx="58261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0" name="Shape 4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515938" y="685800"/>
            <a:ext cx="58261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rPr lang="ru-RU"/>
              <a:t>Иконки</a:t>
            </a: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>
            <a:spLocks noGrp="1" noRot="1" noChangeAspect="1"/>
          </p:cNvSpPr>
          <p:nvPr>
            <p:ph type="sldImg" idx="2"/>
          </p:nvPr>
        </p:nvSpPr>
        <p:spPr>
          <a:xfrm>
            <a:off x="515938" y="685800"/>
            <a:ext cx="58261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8" name="Shape 4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>
            <a:spLocks noGrp="1" noRot="1" noChangeAspect="1"/>
          </p:cNvSpPr>
          <p:nvPr>
            <p:ph type="sldImg" idx="2"/>
          </p:nvPr>
        </p:nvSpPr>
        <p:spPr>
          <a:xfrm>
            <a:off x="515938" y="685800"/>
            <a:ext cx="58261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6" name="Shape 4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rPr lang="ru-RU" dirty="0"/>
              <a:t>Иконками</a:t>
            </a:r>
            <a:r>
              <a:rPr lang="ru-RU" dirty="0" smtClean="0"/>
              <a:t>?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rPr lang="ru-RU" sz="1100" b="0" i="0" u="none" strike="noStrike" cap="none" dirty="0" smtClean="0"/>
              <a:t>- Думаю не нужно сюда</a:t>
            </a:r>
            <a:r>
              <a:rPr lang="ru-RU" sz="1100" b="0" i="0" u="none" strike="noStrike" cap="none" baseline="0" dirty="0" smtClean="0"/>
              <a:t> иконки, потому что уже есть скрин и места для них маловато</a:t>
            </a:r>
            <a:endParaRPr sz="1100" b="0" i="0" u="none" strike="noStrike" cap="none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>
            <a:spLocks noGrp="1" noRot="1" noChangeAspect="1"/>
          </p:cNvSpPr>
          <p:nvPr>
            <p:ph type="sldImg" idx="2"/>
          </p:nvPr>
        </p:nvSpPr>
        <p:spPr>
          <a:xfrm>
            <a:off x="515938" y="685800"/>
            <a:ext cx="58261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3" name="Shape 4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rPr lang="ru-RU"/>
              <a:t>большие иконки?</a:t>
            </a: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>
            <a:spLocks noGrp="1" noRot="1" noChangeAspect="1"/>
          </p:cNvSpPr>
          <p:nvPr>
            <p:ph type="sldImg" idx="2"/>
          </p:nvPr>
        </p:nvSpPr>
        <p:spPr>
          <a:xfrm>
            <a:off x="515938" y="685800"/>
            <a:ext cx="58261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0" name="Shape 4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rPr lang="ru-RU"/>
              <a:t>распределить красиво маркеры и скрин</a:t>
            </a: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>
            <a:spLocks noGrp="1" noRot="1" noChangeAspect="1"/>
          </p:cNvSpPr>
          <p:nvPr>
            <p:ph type="sldImg" idx="2"/>
          </p:nvPr>
        </p:nvSpPr>
        <p:spPr>
          <a:xfrm>
            <a:off x="515938" y="685800"/>
            <a:ext cx="58261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8" name="Shape 4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rPr lang="ru-RU"/>
              <a:t>Сможем два скрина на одном слайде?</a:t>
            </a: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>
            <a:spLocks noGrp="1" noRot="1" noChangeAspect="1"/>
          </p:cNvSpPr>
          <p:nvPr>
            <p:ph type="sldImg" idx="2"/>
          </p:nvPr>
        </p:nvSpPr>
        <p:spPr>
          <a:xfrm>
            <a:off x="515938" y="685800"/>
            <a:ext cx="58261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6" name="Shape 4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>
            <a:spLocks noGrp="1" noRot="1" noChangeAspect="1"/>
          </p:cNvSpPr>
          <p:nvPr>
            <p:ph type="sldImg" idx="2"/>
          </p:nvPr>
        </p:nvSpPr>
        <p:spPr>
          <a:xfrm>
            <a:off x="515938" y="685800"/>
            <a:ext cx="58261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3" name="Shape 4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>
            <a:spLocks noGrp="1" noRot="1" noChangeAspect="1"/>
          </p:cNvSpPr>
          <p:nvPr>
            <p:ph type="sldImg" idx="2"/>
          </p:nvPr>
        </p:nvSpPr>
        <p:spPr>
          <a:xfrm>
            <a:off x="515938" y="685800"/>
            <a:ext cx="58261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9" name="Shape 4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hape 466"/>
          <p:cNvSpPr>
            <a:spLocks noGrp="1" noRot="1" noChangeAspect="1"/>
          </p:cNvSpPr>
          <p:nvPr>
            <p:ph type="sldImg" idx="2"/>
          </p:nvPr>
        </p:nvSpPr>
        <p:spPr>
          <a:xfrm>
            <a:off x="515938" y="685800"/>
            <a:ext cx="58261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7" name="Shape 4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rPr lang="ru-RU"/>
              <a:t>Красиво расположить текст</a:t>
            </a: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Shape 473"/>
          <p:cNvSpPr>
            <a:spLocks noGrp="1" noRot="1" noChangeAspect="1"/>
          </p:cNvSpPr>
          <p:nvPr>
            <p:ph type="sldImg" idx="2"/>
          </p:nvPr>
        </p:nvSpPr>
        <p:spPr>
          <a:xfrm>
            <a:off x="515938" y="685800"/>
            <a:ext cx="58261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4" name="Shape 4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rPr lang="ru-RU"/>
              <a:t>мои любимые иконочки</a:t>
            </a: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515938" y="685800"/>
            <a:ext cx="58261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rPr lang="ru-RU"/>
              <a:t>Вот здесь надо подумать. Мне кажется, слишком нагромождено получается. То, что в табличке, наверно придется делать маркером. Эти дурацкие скрины будут мучать нас на протяжении всей презы</a:t>
            </a: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Shape 479"/>
          <p:cNvSpPr>
            <a:spLocks noGrp="1" noRot="1" noChangeAspect="1"/>
          </p:cNvSpPr>
          <p:nvPr>
            <p:ph type="sldImg" idx="2"/>
          </p:nvPr>
        </p:nvSpPr>
        <p:spPr>
          <a:xfrm>
            <a:off x="515938" y="685800"/>
            <a:ext cx="58261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0" name="Shape 4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rPr lang="ru-RU"/>
              <a:t>одна иконка</a:t>
            </a: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Shape 4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100" b="0" i="0" u="none" strike="noStrike" cap="none"/>
          </a:p>
        </p:txBody>
      </p:sp>
      <p:sp>
        <p:nvSpPr>
          <p:cNvPr id="486" name="Shape 486"/>
          <p:cNvSpPr>
            <a:spLocks noGrp="1" noRot="1" noChangeAspect="1"/>
          </p:cNvSpPr>
          <p:nvPr>
            <p:ph type="sldImg" idx="2"/>
          </p:nvPr>
        </p:nvSpPr>
        <p:spPr>
          <a:xfrm>
            <a:off x="515938" y="685800"/>
            <a:ext cx="58261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515938" y="685800"/>
            <a:ext cx="58261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rPr lang="ru-RU"/>
              <a:t>Красиво расположить скрин и маркеры</a:t>
            </a: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515938" y="685800"/>
            <a:ext cx="58261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515938" y="685800"/>
            <a:ext cx="58261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rPr lang="ru-RU"/>
              <a:t>Можно этот скрин использовать вместо скрина на предыдущем слайде (который задний). Этот слайд тогда удалить</a:t>
            </a: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515938" y="685800"/>
            <a:ext cx="58261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rPr lang="ru-RU"/>
              <a:t>Красиво расположить</a:t>
            </a: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515938" y="685800"/>
            <a:ext cx="58261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rPr lang="ru-RU"/>
              <a:t>красиво расположить</a:t>
            </a:r>
            <a:endParaRPr sz="1100" b="0" i="0" u="none" strike="noStrike" cap="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колонки">
  <p:cSld name="2 колонки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799455" y="6340166"/>
            <a:ext cx="2616399" cy="36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3851920" y="6340166"/>
            <a:ext cx="3924598" cy="36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212584" y="6340166"/>
            <a:ext cx="2616399" cy="36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79999" y="-41944"/>
            <a:ext cx="10659913" cy="1322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19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379999" y="1879134"/>
            <a:ext cx="5173513" cy="3898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2671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379998" y="1446682"/>
            <a:ext cx="5173514" cy="302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2671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3"/>
          </p:nvPr>
        </p:nvSpPr>
        <p:spPr>
          <a:xfrm>
            <a:off x="5866399" y="1879134"/>
            <a:ext cx="5089623" cy="3898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2671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4"/>
          </p:nvPr>
        </p:nvSpPr>
        <p:spPr>
          <a:xfrm>
            <a:off x="5866398" y="1446682"/>
            <a:ext cx="5089624" cy="302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2671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колонки - заголовок с описанием">
  <p:cSld name="4 колонки - заголовок с описанием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379999" y="-41944"/>
            <a:ext cx="10659913" cy="1322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19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dt" idx="10"/>
          </p:nvPr>
        </p:nvSpPr>
        <p:spPr>
          <a:xfrm>
            <a:off x="799455" y="6340166"/>
            <a:ext cx="2616399" cy="36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ftr" idx="11"/>
          </p:nvPr>
        </p:nvSpPr>
        <p:spPr>
          <a:xfrm>
            <a:off x="3851920" y="6340166"/>
            <a:ext cx="3924598" cy="36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8212584" y="6340166"/>
            <a:ext cx="2616399" cy="36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379997" y="1455071"/>
            <a:ext cx="2489039" cy="302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2671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body" idx="2"/>
          </p:nvPr>
        </p:nvSpPr>
        <p:spPr>
          <a:xfrm>
            <a:off x="380000" y="1855292"/>
            <a:ext cx="2489036" cy="4008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2671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body" idx="3"/>
          </p:nvPr>
        </p:nvSpPr>
        <p:spPr>
          <a:xfrm>
            <a:off x="3167645" y="1855293"/>
            <a:ext cx="2489036" cy="4008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2671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4"/>
          </p:nvPr>
        </p:nvSpPr>
        <p:spPr>
          <a:xfrm>
            <a:off x="5955290" y="1855293"/>
            <a:ext cx="2489036" cy="4008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2671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body" idx="5"/>
          </p:nvPr>
        </p:nvSpPr>
        <p:spPr>
          <a:xfrm>
            <a:off x="8742935" y="1855293"/>
            <a:ext cx="2489036" cy="4008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2671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body" idx="6"/>
          </p:nvPr>
        </p:nvSpPr>
        <p:spPr>
          <a:xfrm>
            <a:off x="3167642" y="1455071"/>
            <a:ext cx="2489039" cy="302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2671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7"/>
          </p:nvPr>
        </p:nvSpPr>
        <p:spPr>
          <a:xfrm>
            <a:off x="5955288" y="1455071"/>
            <a:ext cx="2489039" cy="302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2671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8"/>
          </p:nvPr>
        </p:nvSpPr>
        <p:spPr>
          <a:xfrm>
            <a:off x="8742932" y="1455071"/>
            <a:ext cx="2489039" cy="302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2671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колонки Х2 - преимущества с иконками">
  <p:cSld name="4 колонки Х2 - преимущества с иконками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379999" y="-41944"/>
            <a:ext cx="10659913" cy="1322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19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dt" idx="10"/>
          </p:nvPr>
        </p:nvSpPr>
        <p:spPr>
          <a:xfrm>
            <a:off x="799455" y="6340166"/>
            <a:ext cx="2616399" cy="36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ftr" idx="11"/>
          </p:nvPr>
        </p:nvSpPr>
        <p:spPr>
          <a:xfrm>
            <a:off x="3851920" y="6340166"/>
            <a:ext cx="3924598" cy="36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sldNum" idx="12"/>
          </p:nvPr>
        </p:nvSpPr>
        <p:spPr>
          <a:xfrm>
            <a:off x="8212584" y="6340166"/>
            <a:ext cx="2616399" cy="36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379997" y="1446682"/>
            <a:ext cx="10851973" cy="302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2671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body" idx="2"/>
          </p:nvPr>
        </p:nvSpPr>
        <p:spPr>
          <a:xfrm>
            <a:off x="379998" y="3733647"/>
            <a:ext cx="10851972" cy="302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2671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body" idx="3"/>
          </p:nvPr>
        </p:nvSpPr>
        <p:spPr>
          <a:xfrm>
            <a:off x="380000" y="2417355"/>
            <a:ext cx="2489036" cy="988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2671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body" idx="4"/>
          </p:nvPr>
        </p:nvSpPr>
        <p:spPr>
          <a:xfrm>
            <a:off x="3167645" y="2417355"/>
            <a:ext cx="2489036" cy="988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2671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body" idx="5"/>
          </p:nvPr>
        </p:nvSpPr>
        <p:spPr>
          <a:xfrm>
            <a:off x="5955290" y="2417355"/>
            <a:ext cx="2489036" cy="988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2671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body" idx="6"/>
          </p:nvPr>
        </p:nvSpPr>
        <p:spPr>
          <a:xfrm>
            <a:off x="8742935" y="2417355"/>
            <a:ext cx="2489036" cy="988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2671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body" idx="7"/>
          </p:nvPr>
        </p:nvSpPr>
        <p:spPr>
          <a:xfrm>
            <a:off x="380000" y="4721870"/>
            <a:ext cx="2489036" cy="988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2671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body" idx="8"/>
          </p:nvPr>
        </p:nvSpPr>
        <p:spPr>
          <a:xfrm>
            <a:off x="3167645" y="4721870"/>
            <a:ext cx="2489036" cy="988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2671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body" idx="9"/>
          </p:nvPr>
        </p:nvSpPr>
        <p:spPr>
          <a:xfrm>
            <a:off x="5955290" y="4721870"/>
            <a:ext cx="2489036" cy="988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2671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body" idx="13"/>
          </p:nvPr>
        </p:nvSpPr>
        <p:spPr>
          <a:xfrm>
            <a:off x="8742935" y="4721870"/>
            <a:ext cx="2489036" cy="988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2671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chart" idx="14"/>
          </p:nvPr>
        </p:nvSpPr>
        <p:spPr>
          <a:xfrm>
            <a:off x="379999" y="1948913"/>
            <a:ext cx="2489037" cy="383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218039" marR="0" lvl="0" indent="-167239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54116" marR="0" lvl="1" indent="-76964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2289"/>
              <a:buFont typeface="Arial"/>
              <a:buChar char="•"/>
              <a:defRPr sz="22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90193" marR="0" lvl="2" indent="-105433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908"/>
              <a:buFont typeface="Arial"/>
              <a:buChar char="•"/>
              <a:defRPr sz="19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6271" marR="0" lvl="3" indent="-109141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62348" marR="0" lvl="4" indent="-113418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98425" marR="0" lvl="5" indent="-117694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34503" marR="0" lvl="6" indent="-109272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70579" marR="0" lvl="7" indent="-11355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06657" marR="0" lvl="8" indent="-117828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" name="Shape 153"/>
          <p:cNvSpPr>
            <a:spLocks noGrp="1"/>
          </p:cNvSpPr>
          <p:nvPr>
            <p:ph type="chart" idx="15"/>
          </p:nvPr>
        </p:nvSpPr>
        <p:spPr>
          <a:xfrm>
            <a:off x="3167645" y="1948913"/>
            <a:ext cx="2489037" cy="383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218039" marR="0" lvl="0" indent="-167239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54116" marR="0" lvl="1" indent="-76964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2289"/>
              <a:buFont typeface="Arial"/>
              <a:buChar char="•"/>
              <a:defRPr sz="22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90193" marR="0" lvl="2" indent="-105433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908"/>
              <a:buFont typeface="Arial"/>
              <a:buChar char="•"/>
              <a:defRPr sz="19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6271" marR="0" lvl="3" indent="-109141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62348" marR="0" lvl="4" indent="-113418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98425" marR="0" lvl="5" indent="-117694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34503" marR="0" lvl="6" indent="-109272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70579" marR="0" lvl="7" indent="-11355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06657" marR="0" lvl="8" indent="-117828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Shape 154"/>
          <p:cNvSpPr>
            <a:spLocks noGrp="1"/>
          </p:cNvSpPr>
          <p:nvPr>
            <p:ph type="chart" idx="16"/>
          </p:nvPr>
        </p:nvSpPr>
        <p:spPr>
          <a:xfrm>
            <a:off x="5955290" y="1948913"/>
            <a:ext cx="2489037" cy="383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218039" marR="0" lvl="0" indent="-167239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54116" marR="0" lvl="1" indent="-76964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2289"/>
              <a:buFont typeface="Arial"/>
              <a:buChar char="•"/>
              <a:defRPr sz="22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90193" marR="0" lvl="2" indent="-105433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908"/>
              <a:buFont typeface="Arial"/>
              <a:buChar char="•"/>
              <a:defRPr sz="19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6271" marR="0" lvl="3" indent="-109141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62348" marR="0" lvl="4" indent="-113418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98425" marR="0" lvl="5" indent="-117694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34503" marR="0" lvl="6" indent="-109272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70579" marR="0" lvl="7" indent="-11355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06657" marR="0" lvl="8" indent="-117828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5" name="Shape 155"/>
          <p:cNvSpPr>
            <a:spLocks noGrp="1"/>
          </p:cNvSpPr>
          <p:nvPr>
            <p:ph type="chart" idx="17"/>
          </p:nvPr>
        </p:nvSpPr>
        <p:spPr>
          <a:xfrm>
            <a:off x="8742935" y="1948913"/>
            <a:ext cx="2489037" cy="383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218039" marR="0" lvl="0" indent="-167239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54116" marR="0" lvl="1" indent="-76964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2289"/>
              <a:buFont typeface="Arial"/>
              <a:buChar char="•"/>
              <a:defRPr sz="22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90193" marR="0" lvl="2" indent="-105433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908"/>
              <a:buFont typeface="Arial"/>
              <a:buChar char="•"/>
              <a:defRPr sz="19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6271" marR="0" lvl="3" indent="-109141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62348" marR="0" lvl="4" indent="-113418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98425" marR="0" lvl="5" indent="-117694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34503" marR="0" lvl="6" indent="-109272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70579" marR="0" lvl="7" indent="-11355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06657" marR="0" lvl="8" indent="-117828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6" name="Shape 156"/>
          <p:cNvSpPr>
            <a:spLocks noGrp="1"/>
          </p:cNvSpPr>
          <p:nvPr>
            <p:ph type="chart" idx="18"/>
          </p:nvPr>
        </p:nvSpPr>
        <p:spPr>
          <a:xfrm>
            <a:off x="379997" y="4251044"/>
            <a:ext cx="2489037" cy="383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218039" marR="0" lvl="0" indent="-167239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54116" marR="0" lvl="1" indent="-76964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2289"/>
              <a:buFont typeface="Arial"/>
              <a:buChar char="•"/>
              <a:defRPr sz="22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90193" marR="0" lvl="2" indent="-105433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908"/>
              <a:buFont typeface="Arial"/>
              <a:buChar char="•"/>
              <a:defRPr sz="19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6271" marR="0" lvl="3" indent="-109141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62348" marR="0" lvl="4" indent="-113418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98425" marR="0" lvl="5" indent="-117694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34503" marR="0" lvl="6" indent="-109272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70579" marR="0" lvl="7" indent="-11355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06657" marR="0" lvl="8" indent="-117828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7" name="Shape 157"/>
          <p:cNvSpPr>
            <a:spLocks noGrp="1"/>
          </p:cNvSpPr>
          <p:nvPr>
            <p:ph type="chart" idx="19"/>
          </p:nvPr>
        </p:nvSpPr>
        <p:spPr>
          <a:xfrm>
            <a:off x="3167643" y="4251044"/>
            <a:ext cx="2489037" cy="383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218039" marR="0" lvl="0" indent="-167239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54116" marR="0" lvl="1" indent="-76964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2289"/>
              <a:buFont typeface="Arial"/>
              <a:buChar char="•"/>
              <a:defRPr sz="22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90193" marR="0" lvl="2" indent="-105433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908"/>
              <a:buFont typeface="Arial"/>
              <a:buChar char="•"/>
              <a:defRPr sz="19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6271" marR="0" lvl="3" indent="-109141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62348" marR="0" lvl="4" indent="-113418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98425" marR="0" lvl="5" indent="-117694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34503" marR="0" lvl="6" indent="-109272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70579" marR="0" lvl="7" indent="-11355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06657" marR="0" lvl="8" indent="-117828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Shape 158"/>
          <p:cNvSpPr>
            <a:spLocks noGrp="1"/>
          </p:cNvSpPr>
          <p:nvPr>
            <p:ph type="chart" idx="20"/>
          </p:nvPr>
        </p:nvSpPr>
        <p:spPr>
          <a:xfrm>
            <a:off x="5955288" y="4251044"/>
            <a:ext cx="2489037" cy="383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218039" marR="0" lvl="0" indent="-167239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54116" marR="0" lvl="1" indent="-76964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2289"/>
              <a:buFont typeface="Arial"/>
              <a:buChar char="•"/>
              <a:defRPr sz="22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90193" marR="0" lvl="2" indent="-105433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908"/>
              <a:buFont typeface="Arial"/>
              <a:buChar char="•"/>
              <a:defRPr sz="19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6271" marR="0" lvl="3" indent="-109141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62348" marR="0" lvl="4" indent="-113418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98425" marR="0" lvl="5" indent="-117694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34503" marR="0" lvl="6" indent="-109272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70579" marR="0" lvl="7" indent="-11355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06657" marR="0" lvl="8" indent="-117828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Shape 159"/>
          <p:cNvSpPr>
            <a:spLocks noGrp="1"/>
          </p:cNvSpPr>
          <p:nvPr>
            <p:ph type="chart" idx="21"/>
          </p:nvPr>
        </p:nvSpPr>
        <p:spPr>
          <a:xfrm>
            <a:off x="8742933" y="4251044"/>
            <a:ext cx="2489037" cy="383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218039" marR="0" lvl="0" indent="-167239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54116" marR="0" lvl="1" indent="-76964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2289"/>
              <a:buFont typeface="Arial"/>
              <a:buChar char="•"/>
              <a:defRPr sz="22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90193" marR="0" lvl="2" indent="-105433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908"/>
              <a:buFont typeface="Arial"/>
              <a:buChar char="•"/>
              <a:defRPr sz="19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6271" marR="0" lvl="3" indent="-109141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62348" marR="0" lvl="4" indent="-113418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98425" marR="0" lvl="5" indent="-117694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34503" marR="0" lvl="6" indent="-109272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70579" marR="0" lvl="7" indent="-11355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06657" marR="0" lvl="8" indent="-117828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пасной (сетка)">
  <p:cSld name="Запасной (сетка)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379999" y="-41944"/>
            <a:ext cx="10659913" cy="1322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19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dt" idx="10"/>
          </p:nvPr>
        </p:nvSpPr>
        <p:spPr>
          <a:xfrm>
            <a:off x="799455" y="6340166"/>
            <a:ext cx="2616399" cy="36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ftr" idx="11"/>
          </p:nvPr>
        </p:nvSpPr>
        <p:spPr>
          <a:xfrm>
            <a:off x="3851920" y="6340166"/>
            <a:ext cx="3924598" cy="36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212584" y="6340166"/>
            <a:ext cx="2616399" cy="36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379997" y="1446682"/>
            <a:ext cx="10851973" cy="302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2671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body" idx="2"/>
          </p:nvPr>
        </p:nvSpPr>
        <p:spPr>
          <a:xfrm>
            <a:off x="379998" y="3733647"/>
            <a:ext cx="10851972" cy="302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2671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body" idx="3"/>
          </p:nvPr>
        </p:nvSpPr>
        <p:spPr>
          <a:xfrm>
            <a:off x="380000" y="2417355"/>
            <a:ext cx="2489036" cy="988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2671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body" idx="4"/>
          </p:nvPr>
        </p:nvSpPr>
        <p:spPr>
          <a:xfrm>
            <a:off x="3167645" y="2417355"/>
            <a:ext cx="2489036" cy="988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2671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body" idx="5"/>
          </p:nvPr>
        </p:nvSpPr>
        <p:spPr>
          <a:xfrm>
            <a:off x="5955290" y="2417355"/>
            <a:ext cx="2489036" cy="988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2671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body" idx="6"/>
          </p:nvPr>
        </p:nvSpPr>
        <p:spPr>
          <a:xfrm>
            <a:off x="8742935" y="2417355"/>
            <a:ext cx="2489036" cy="988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2671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body" idx="7"/>
          </p:nvPr>
        </p:nvSpPr>
        <p:spPr>
          <a:xfrm>
            <a:off x="380000" y="4721870"/>
            <a:ext cx="2489036" cy="988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2671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body" idx="8"/>
          </p:nvPr>
        </p:nvSpPr>
        <p:spPr>
          <a:xfrm>
            <a:off x="3167645" y="4721870"/>
            <a:ext cx="2489036" cy="988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2671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body" idx="9"/>
          </p:nvPr>
        </p:nvSpPr>
        <p:spPr>
          <a:xfrm>
            <a:off x="5955290" y="4721870"/>
            <a:ext cx="2489036" cy="988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2671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body" idx="13"/>
          </p:nvPr>
        </p:nvSpPr>
        <p:spPr>
          <a:xfrm>
            <a:off x="8742935" y="4721870"/>
            <a:ext cx="2489036" cy="988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2671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5" name="Shape 175"/>
          <p:cNvSpPr>
            <a:spLocks noGrp="1"/>
          </p:cNvSpPr>
          <p:nvPr>
            <p:ph type="chart" idx="14"/>
          </p:nvPr>
        </p:nvSpPr>
        <p:spPr>
          <a:xfrm>
            <a:off x="379999" y="1948913"/>
            <a:ext cx="2489037" cy="383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218039" marR="0" lvl="0" indent="-167239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54116" marR="0" lvl="1" indent="-76964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2289"/>
              <a:buFont typeface="Arial"/>
              <a:buChar char="•"/>
              <a:defRPr sz="22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90193" marR="0" lvl="2" indent="-105433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908"/>
              <a:buFont typeface="Arial"/>
              <a:buChar char="•"/>
              <a:defRPr sz="19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6271" marR="0" lvl="3" indent="-109141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62348" marR="0" lvl="4" indent="-113418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98425" marR="0" lvl="5" indent="-117694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34503" marR="0" lvl="6" indent="-109272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70579" marR="0" lvl="7" indent="-11355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06657" marR="0" lvl="8" indent="-117828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6" name="Shape 176"/>
          <p:cNvSpPr>
            <a:spLocks noGrp="1"/>
          </p:cNvSpPr>
          <p:nvPr>
            <p:ph type="chart" idx="15"/>
          </p:nvPr>
        </p:nvSpPr>
        <p:spPr>
          <a:xfrm>
            <a:off x="3167645" y="1948913"/>
            <a:ext cx="2489037" cy="383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218039" marR="0" lvl="0" indent="-167239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54116" marR="0" lvl="1" indent="-76964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2289"/>
              <a:buFont typeface="Arial"/>
              <a:buChar char="•"/>
              <a:defRPr sz="22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90193" marR="0" lvl="2" indent="-105433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908"/>
              <a:buFont typeface="Arial"/>
              <a:buChar char="•"/>
              <a:defRPr sz="19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6271" marR="0" lvl="3" indent="-109141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62348" marR="0" lvl="4" indent="-113418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98425" marR="0" lvl="5" indent="-117694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34503" marR="0" lvl="6" indent="-109272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70579" marR="0" lvl="7" indent="-11355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06657" marR="0" lvl="8" indent="-117828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7" name="Shape 177"/>
          <p:cNvSpPr>
            <a:spLocks noGrp="1"/>
          </p:cNvSpPr>
          <p:nvPr>
            <p:ph type="chart" idx="16"/>
          </p:nvPr>
        </p:nvSpPr>
        <p:spPr>
          <a:xfrm>
            <a:off x="5955290" y="1948913"/>
            <a:ext cx="2489037" cy="383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218039" marR="0" lvl="0" indent="-167239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54116" marR="0" lvl="1" indent="-76964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2289"/>
              <a:buFont typeface="Arial"/>
              <a:buChar char="•"/>
              <a:defRPr sz="22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90193" marR="0" lvl="2" indent="-105433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908"/>
              <a:buFont typeface="Arial"/>
              <a:buChar char="•"/>
              <a:defRPr sz="19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6271" marR="0" lvl="3" indent="-109141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62348" marR="0" lvl="4" indent="-113418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98425" marR="0" lvl="5" indent="-117694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34503" marR="0" lvl="6" indent="-109272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70579" marR="0" lvl="7" indent="-11355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06657" marR="0" lvl="8" indent="-117828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8" name="Shape 178"/>
          <p:cNvSpPr>
            <a:spLocks noGrp="1"/>
          </p:cNvSpPr>
          <p:nvPr>
            <p:ph type="chart" idx="17"/>
          </p:nvPr>
        </p:nvSpPr>
        <p:spPr>
          <a:xfrm>
            <a:off x="8742935" y="1948913"/>
            <a:ext cx="2489037" cy="383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218039" marR="0" lvl="0" indent="-167239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54116" marR="0" lvl="1" indent="-76964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2289"/>
              <a:buFont typeface="Arial"/>
              <a:buChar char="•"/>
              <a:defRPr sz="22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90193" marR="0" lvl="2" indent="-105433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908"/>
              <a:buFont typeface="Arial"/>
              <a:buChar char="•"/>
              <a:defRPr sz="19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6271" marR="0" lvl="3" indent="-109141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62348" marR="0" lvl="4" indent="-113418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98425" marR="0" lvl="5" indent="-117694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34503" marR="0" lvl="6" indent="-109272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70579" marR="0" lvl="7" indent="-11355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06657" marR="0" lvl="8" indent="-117828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9" name="Shape 179"/>
          <p:cNvSpPr>
            <a:spLocks noGrp="1"/>
          </p:cNvSpPr>
          <p:nvPr>
            <p:ph type="chart" idx="18"/>
          </p:nvPr>
        </p:nvSpPr>
        <p:spPr>
          <a:xfrm>
            <a:off x="379997" y="4251044"/>
            <a:ext cx="2489037" cy="383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218039" marR="0" lvl="0" indent="-167239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54116" marR="0" lvl="1" indent="-76964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2289"/>
              <a:buFont typeface="Arial"/>
              <a:buChar char="•"/>
              <a:defRPr sz="22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90193" marR="0" lvl="2" indent="-105433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908"/>
              <a:buFont typeface="Arial"/>
              <a:buChar char="•"/>
              <a:defRPr sz="19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6271" marR="0" lvl="3" indent="-109141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62348" marR="0" lvl="4" indent="-113418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98425" marR="0" lvl="5" indent="-117694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34503" marR="0" lvl="6" indent="-109272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70579" marR="0" lvl="7" indent="-11355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06657" marR="0" lvl="8" indent="-117828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0" name="Shape 180"/>
          <p:cNvSpPr>
            <a:spLocks noGrp="1"/>
          </p:cNvSpPr>
          <p:nvPr>
            <p:ph type="chart" idx="19"/>
          </p:nvPr>
        </p:nvSpPr>
        <p:spPr>
          <a:xfrm>
            <a:off x="3167643" y="4251044"/>
            <a:ext cx="2489037" cy="383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218039" marR="0" lvl="0" indent="-167239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54116" marR="0" lvl="1" indent="-76964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2289"/>
              <a:buFont typeface="Arial"/>
              <a:buChar char="•"/>
              <a:defRPr sz="22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90193" marR="0" lvl="2" indent="-105433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908"/>
              <a:buFont typeface="Arial"/>
              <a:buChar char="•"/>
              <a:defRPr sz="19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6271" marR="0" lvl="3" indent="-109141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62348" marR="0" lvl="4" indent="-113418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98425" marR="0" lvl="5" indent="-117694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34503" marR="0" lvl="6" indent="-109272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70579" marR="0" lvl="7" indent="-11355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06657" marR="0" lvl="8" indent="-117828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1" name="Shape 181"/>
          <p:cNvSpPr>
            <a:spLocks noGrp="1"/>
          </p:cNvSpPr>
          <p:nvPr>
            <p:ph type="chart" idx="20"/>
          </p:nvPr>
        </p:nvSpPr>
        <p:spPr>
          <a:xfrm>
            <a:off x="5955288" y="4251044"/>
            <a:ext cx="2489037" cy="383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218039" marR="0" lvl="0" indent="-167239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54116" marR="0" lvl="1" indent="-76964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2289"/>
              <a:buFont typeface="Arial"/>
              <a:buChar char="•"/>
              <a:defRPr sz="22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90193" marR="0" lvl="2" indent="-105433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908"/>
              <a:buFont typeface="Arial"/>
              <a:buChar char="•"/>
              <a:defRPr sz="19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6271" marR="0" lvl="3" indent="-109141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62348" marR="0" lvl="4" indent="-113418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98425" marR="0" lvl="5" indent="-117694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34503" marR="0" lvl="6" indent="-109272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70579" marR="0" lvl="7" indent="-11355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06657" marR="0" lvl="8" indent="-117828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2" name="Shape 182"/>
          <p:cNvSpPr>
            <a:spLocks noGrp="1"/>
          </p:cNvSpPr>
          <p:nvPr>
            <p:ph type="chart" idx="21"/>
          </p:nvPr>
        </p:nvSpPr>
        <p:spPr>
          <a:xfrm>
            <a:off x="8742933" y="4251044"/>
            <a:ext cx="2489037" cy="383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218039" marR="0" lvl="0" indent="-167239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54116" marR="0" lvl="1" indent="-76964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2289"/>
              <a:buFont typeface="Arial"/>
              <a:buChar char="•"/>
              <a:defRPr sz="22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90193" marR="0" lvl="2" indent="-105433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908"/>
              <a:buFont typeface="Arial"/>
              <a:buChar char="•"/>
              <a:defRPr sz="19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6271" marR="0" lvl="3" indent="-109141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62348" marR="0" lvl="4" indent="-113418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98425" marR="0" lvl="5" indent="-117694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34503" marR="0" lvl="6" indent="-109272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70579" marR="0" lvl="7" indent="-11355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06657" marR="0" lvl="8" indent="-117828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3" name="Shape 183"/>
          <p:cNvSpPr/>
          <p:nvPr/>
        </p:nvSpPr>
        <p:spPr>
          <a:xfrm>
            <a:off x="254164" y="-250240"/>
            <a:ext cx="3706554" cy="208296"/>
          </a:xfrm>
          <a:prstGeom prst="rect">
            <a:avLst/>
          </a:prstGeom>
          <a:solidFill>
            <a:srgbClr val="A06A28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Shape 184"/>
          <p:cNvSpPr/>
          <p:nvPr/>
        </p:nvSpPr>
        <p:spPr>
          <a:xfrm>
            <a:off x="3960718" y="-250240"/>
            <a:ext cx="3706554" cy="208296"/>
          </a:xfrm>
          <a:prstGeom prst="rect">
            <a:avLst/>
          </a:prstGeom>
          <a:solidFill>
            <a:srgbClr val="E1BA8A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/>
          <p:nvPr/>
        </p:nvSpPr>
        <p:spPr>
          <a:xfrm>
            <a:off x="7667272" y="-250240"/>
            <a:ext cx="3706554" cy="208296"/>
          </a:xfrm>
          <a:prstGeom prst="rect">
            <a:avLst/>
          </a:prstGeom>
          <a:solidFill>
            <a:srgbClr val="A06A28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Shape 186"/>
          <p:cNvSpPr/>
          <p:nvPr/>
        </p:nvSpPr>
        <p:spPr>
          <a:xfrm>
            <a:off x="254164" y="-474784"/>
            <a:ext cx="2811659" cy="224544"/>
          </a:xfrm>
          <a:prstGeom prst="rect">
            <a:avLst/>
          </a:prstGeom>
          <a:solidFill>
            <a:srgbClr val="FBBE7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Shape 187"/>
          <p:cNvSpPr/>
          <p:nvPr/>
        </p:nvSpPr>
        <p:spPr>
          <a:xfrm>
            <a:off x="3025095" y="-474784"/>
            <a:ext cx="2811659" cy="224544"/>
          </a:xfrm>
          <a:prstGeom prst="rect">
            <a:avLst/>
          </a:prstGeom>
          <a:solidFill>
            <a:srgbClr val="FCD3A3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5794109" y="-474784"/>
            <a:ext cx="2811659" cy="224544"/>
          </a:xfrm>
          <a:prstGeom prst="rect">
            <a:avLst/>
          </a:prstGeom>
          <a:solidFill>
            <a:srgbClr val="FBBE7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Shape 189"/>
          <p:cNvSpPr/>
          <p:nvPr/>
        </p:nvSpPr>
        <p:spPr>
          <a:xfrm>
            <a:off x="8562167" y="-474784"/>
            <a:ext cx="2811659" cy="224544"/>
          </a:xfrm>
          <a:prstGeom prst="rect">
            <a:avLst/>
          </a:prstGeom>
          <a:solidFill>
            <a:srgbClr val="FCD3A3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колонки Х2 + иконки">
  <p:cSld name="3 колонки Х2 + иконки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799455" y="6340166"/>
            <a:ext cx="2616399" cy="36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3851920" y="6340166"/>
            <a:ext cx="3924598" cy="36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212584" y="6340166"/>
            <a:ext cx="2616399" cy="36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79999" y="-41944"/>
            <a:ext cx="10659913" cy="1322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19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380000" y="2189527"/>
            <a:ext cx="3235656" cy="1082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2671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2"/>
          </p:nvPr>
        </p:nvSpPr>
        <p:spPr>
          <a:xfrm>
            <a:off x="3987266" y="2189527"/>
            <a:ext cx="3235656" cy="1082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2671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3"/>
          </p:nvPr>
        </p:nvSpPr>
        <p:spPr>
          <a:xfrm>
            <a:off x="7670033" y="2189527"/>
            <a:ext cx="3235656" cy="1082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2671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4"/>
          </p:nvPr>
        </p:nvSpPr>
        <p:spPr>
          <a:xfrm>
            <a:off x="380000" y="4577545"/>
            <a:ext cx="3235656" cy="1082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2671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5"/>
          </p:nvPr>
        </p:nvSpPr>
        <p:spPr>
          <a:xfrm>
            <a:off x="3987266" y="4577545"/>
            <a:ext cx="3235656" cy="1082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2671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6"/>
          </p:nvPr>
        </p:nvSpPr>
        <p:spPr>
          <a:xfrm>
            <a:off x="7670033" y="4577545"/>
            <a:ext cx="3235656" cy="1082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2671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chart" idx="7"/>
          </p:nvPr>
        </p:nvSpPr>
        <p:spPr>
          <a:xfrm>
            <a:off x="379999" y="1509084"/>
            <a:ext cx="3235655" cy="546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218039" marR="0" lvl="0" indent="-167239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54116" marR="0" lvl="1" indent="-76964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2289"/>
              <a:buFont typeface="Arial"/>
              <a:buChar char="•"/>
              <a:defRPr sz="22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90193" marR="0" lvl="2" indent="-105433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908"/>
              <a:buFont typeface="Arial"/>
              <a:buChar char="•"/>
              <a:defRPr sz="19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6271" marR="0" lvl="3" indent="-109141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62348" marR="0" lvl="4" indent="-113418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98425" marR="0" lvl="5" indent="-117694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34503" marR="0" lvl="6" indent="-109272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70579" marR="0" lvl="7" indent="-11355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06657" marR="0" lvl="8" indent="-117828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>
            <a:spLocks noGrp="1"/>
          </p:cNvSpPr>
          <p:nvPr>
            <p:ph type="chart" idx="8"/>
          </p:nvPr>
        </p:nvSpPr>
        <p:spPr>
          <a:xfrm>
            <a:off x="3987265" y="1509084"/>
            <a:ext cx="3235655" cy="546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218039" marR="0" lvl="0" indent="-167239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54116" marR="0" lvl="1" indent="-76964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2289"/>
              <a:buFont typeface="Arial"/>
              <a:buChar char="•"/>
              <a:defRPr sz="22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90193" marR="0" lvl="2" indent="-105433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908"/>
              <a:buFont typeface="Arial"/>
              <a:buChar char="•"/>
              <a:defRPr sz="19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6271" marR="0" lvl="3" indent="-109141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62348" marR="0" lvl="4" indent="-113418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98425" marR="0" lvl="5" indent="-117694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34503" marR="0" lvl="6" indent="-109272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70579" marR="0" lvl="7" indent="-11355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06657" marR="0" lvl="8" indent="-117828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>
            <a:spLocks noGrp="1"/>
          </p:cNvSpPr>
          <p:nvPr>
            <p:ph type="chart" idx="9"/>
          </p:nvPr>
        </p:nvSpPr>
        <p:spPr>
          <a:xfrm>
            <a:off x="7670032" y="1509084"/>
            <a:ext cx="3235655" cy="546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218039" marR="0" lvl="0" indent="-167239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54116" marR="0" lvl="1" indent="-76964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2289"/>
              <a:buFont typeface="Arial"/>
              <a:buChar char="•"/>
              <a:defRPr sz="22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90193" marR="0" lvl="2" indent="-105433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908"/>
              <a:buFont typeface="Arial"/>
              <a:buChar char="•"/>
              <a:defRPr sz="19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6271" marR="0" lvl="3" indent="-109141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62348" marR="0" lvl="4" indent="-113418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98425" marR="0" lvl="5" indent="-117694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34503" marR="0" lvl="6" indent="-109272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70579" marR="0" lvl="7" indent="-11355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06657" marR="0" lvl="8" indent="-117828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>
            <a:spLocks noGrp="1"/>
          </p:cNvSpPr>
          <p:nvPr>
            <p:ph type="chart" idx="13"/>
          </p:nvPr>
        </p:nvSpPr>
        <p:spPr>
          <a:xfrm>
            <a:off x="379999" y="3899458"/>
            <a:ext cx="3235655" cy="546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218039" marR="0" lvl="0" indent="-167239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54116" marR="0" lvl="1" indent="-76964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2289"/>
              <a:buFont typeface="Arial"/>
              <a:buChar char="•"/>
              <a:defRPr sz="22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90193" marR="0" lvl="2" indent="-105433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908"/>
              <a:buFont typeface="Arial"/>
              <a:buChar char="•"/>
              <a:defRPr sz="19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6271" marR="0" lvl="3" indent="-109141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62348" marR="0" lvl="4" indent="-113418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98425" marR="0" lvl="5" indent="-117694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34503" marR="0" lvl="6" indent="-109272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70579" marR="0" lvl="7" indent="-11355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06657" marR="0" lvl="8" indent="-117828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>
            <a:spLocks noGrp="1"/>
          </p:cNvSpPr>
          <p:nvPr>
            <p:ph type="chart" idx="14"/>
          </p:nvPr>
        </p:nvSpPr>
        <p:spPr>
          <a:xfrm>
            <a:off x="3987265" y="3899458"/>
            <a:ext cx="3235655" cy="546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218039" marR="0" lvl="0" indent="-167239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54116" marR="0" lvl="1" indent="-76964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2289"/>
              <a:buFont typeface="Arial"/>
              <a:buChar char="•"/>
              <a:defRPr sz="22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90193" marR="0" lvl="2" indent="-105433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908"/>
              <a:buFont typeface="Arial"/>
              <a:buChar char="•"/>
              <a:defRPr sz="19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6271" marR="0" lvl="3" indent="-109141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62348" marR="0" lvl="4" indent="-113418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98425" marR="0" lvl="5" indent="-117694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34503" marR="0" lvl="6" indent="-109272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70579" marR="0" lvl="7" indent="-11355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06657" marR="0" lvl="8" indent="-117828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>
            <a:spLocks noGrp="1"/>
          </p:cNvSpPr>
          <p:nvPr>
            <p:ph type="chart" idx="15"/>
          </p:nvPr>
        </p:nvSpPr>
        <p:spPr>
          <a:xfrm>
            <a:off x="7670032" y="3899458"/>
            <a:ext cx="3235655" cy="546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218039" marR="0" lvl="0" indent="-167239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54116" marR="0" lvl="1" indent="-76964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2289"/>
              <a:buFont typeface="Arial"/>
              <a:buChar char="•"/>
              <a:defRPr sz="22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90193" marR="0" lvl="2" indent="-105433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908"/>
              <a:buFont typeface="Arial"/>
              <a:buChar char="•"/>
              <a:defRPr sz="19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6271" marR="0" lvl="3" indent="-109141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62348" marR="0" lvl="4" indent="-113418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98425" marR="0" lvl="5" indent="-117694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34503" marR="0" lvl="6" indent="-109272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70579" marR="0" lvl="7" indent="-11355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06657" marR="0" lvl="8" indent="-117828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колонки + иконки">
  <p:cSld name="3 колонки + иконки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799455" y="6340166"/>
            <a:ext cx="2616399" cy="36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3851920" y="6340166"/>
            <a:ext cx="3924598" cy="36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212584" y="6340166"/>
            <a:ext cx="2616399" cy="36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379999" y="-41944"/>
            <a:ext cx="10659913" cy="1322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19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380000" y="3061982"/>
            <a:ext cx="3235656" cy="2869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2671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2"/>
          </p:nvPr>
        </p:nvSpPr>
        <p:spPr>
          <a:xfrm>
            <a:off x="379997" y="2629530"/>
            <a:ext cx="3235657" cy="302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2671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3"/>
          </p:nvPr>
        </p:nvSpPr>
        <p:spPr>
          <a:xfrm>
            <a:off x="3987266" y="3061982"/>
            <a:ext cx="3235656" cy="2869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2671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4"/>
          </p:nvPr>
        </p:nvSpPr>
        <p:spPr>
          <a:xfrm>
            <a:off x="3987263" y="2629530"/>
            <a:ext cx="3235657" cy="302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2671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5"/>
          </p:nvPr>
        </p:nvSpPr>
        <p:spPr>
          <a:xfrm>
            <a:off x="7670033" y="3061982"/>
            <a:ext cx="3235656" cy="2869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2671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6"/>
          </p:nvPr>
        </p:nvSpPr>
        <p:spPr>
          <a:xfrm>
            <a:off x="7670030" y="2629530"/>
            <a:ext cx="3235657" cy="302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2671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>
            <a:spLocks noGrp="1"/>
          </p:cNvSpPr>
          <p:nvPr>
            <p:ph type="chart" idx="7"/>
          </p:nvPr>
        </p:nvSpPr>
        <p:spPr>
          <a:xfrm>
            <a:off x="379999" y="1448026"/>
            <a:ext cx="3235655" cy="1051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218039" marR="0" lvl="0" indent="-167239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54116" marR="0" lvl="1" indent="-76964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2289"/>
              <a:buFont typeface="Arial"/>
              <a:buChar char="•"/>
              <a:defRPr sz="22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90193" marR="0" lvl="2" indent="-105433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908"/>
              <a:buFont typeface="Arial"/>
              <a:buChar char="•"/>
              <a:defRPr sz="19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6271" marR="0" lvl="3" indent="-109141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62348" marR="0" lvl="4" indent="-113418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98425" marR="0" lvl="5" indent="-117694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34503" marR="0" lvl="6" indent="-109272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70579" marR="0" lvl="7" indent="-11355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06657" marR="0" lvl="8" indent="-117828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>
            <a:spLocks noGrp="1"/>
          </p:cNvSpPr>
          <p:nvPr>
            <p:ph type="chart" idx="8"/>
          </p:nvPr>
        </p:nvSpPr>
        <p:spPr>
          <a:xfrm>
            <a:off x="3987265" y="1448026"/>
            <a:ext cx="3235655" cy="1051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218039" marR="0" lvl="0" indent="-167239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54116" marR="0" lvl="1" indent="-76964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2289"/>
              <a:buFont typeface="Arial"/>
              <a:buChar char="•"/>
              <a:defRPr sz="22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90193" marR="0" lvl="2" indent="-105433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908"/>
              <a:buFont typeface="Arial"/>
              <a:buChar char="•"/>
              <a:defRPr sz="19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6271" marR="0" lvl="3" indent="-109141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62348" marR="0" lvl="4" indent="-113418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98425" marR="0" lvl="5" indent="-117694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34503" marR="0" lvl="6" indent="-109272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70579" marR="0" lvl="7" indent="-11355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06657" marR="0" lvl="8" indent="-117828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>
            <a:spLocks noGrp="1"/>
          </p:cNvSpPr>
          <p:nvPr>
            <p:ph type="chart" idx="9"/>
          </p:nvPr>
        </p:nvSpPr>
        <p:spPr>
          <a:xfrm>
            <a:off x="7670032" y="1448026"/>
            <a:ext cx="3235655" cy="1051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218039" marR="0" lvl="0" indent="-167239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54116" marR="0" lvl="1" indent="-76964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2289"/>
              <a:buFont typeface="Arial"/>
              <a:buChar char="•"/>
              <a:defRPr sz="22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90193" marR="0" lvl="2" indent="-105433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908"/>
              <a:buFont typeface="Arial"/>
              <a:buChar char="•"/>
              <a:defRPr sz="19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6271" marR="0" lvl="3" indent="-109141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62348" marR="0" lvl="4" indent="-113418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98425" marR="0" lvl="5" indent="-117694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34503" marR="0" lvl="6" indent="-109272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70579" marR="0" lvl="7" indent="-11355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06657" marR="0" lvl="8" indent="-117828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колонки">
  <p:cSld name="3 колонки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799455" y="6340166"/>
            <a:ext cx="2616399" cy="36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3851920" y="6340166"/>
            <a:ext cx="3924598" cy="36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212584" y="6340166"/>
            <a:ext cx="2616399" cy="36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379999" y="-41944"/>
            <a:ext cx="10659913" cy="1322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19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80000" y="1879134"/>
            <a:ext cx="3235656" cy="3898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2671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2"/>
          </p:nvPr>
        </p:nvSpPr>
        <p:spPr>
          <a:xfrm>
            <a:off x="379997" y="1446682"/>
            <a:ext cx="3235657" cy="302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2671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3"/>
          </p:nvPr>
        </p:nvSpPr>
        <p:spPr>
          <a:xfrm>
            <a:off x="3987266" y="1879134"/>
            <a:ext cx="3235656" cy="3898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2671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4"/>
          </p:nvPr>
        </p:nvSpPr>
        <p:spPr>
          <a:xfrm>
            <a:off x="3987263" y="1446682"/>
            <a:ext cx="3235657" cy="302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2671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5"/>
          </p:nvPr>
        </p:nvSpPr>
        <p:spPr>
          <a:xfrm>
            <a:off x="7670033" y="1879134"/>
            <a:ext cx="3235656" cy="3898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2671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6"/>
          </p:nvPr>
        </p:nvSpPr>
        <p:spPr>
          <a:xfrm>
            <a:off x="7670030" y="1446682"/>
            <a:ext cx="3235657" cy="302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2671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колонка">
  <p:cSld name="1 колонка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799455" y="6340166"/>
            <a:ext cx="2616399" cy="36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3851920" y="6340166"/>
            <a:ext cx="3924598" cy="36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8212584" y="6340166"/>
            <a:ext cx="2616399" cy="36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379999" y="-41944"/>
            <a:ext cx="10659913" cy="1322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19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379999" y="1879134"/>
            <a:ext cx="10659913" cy="3898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2671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2"/>
          </p:nvPr>
        </p:nvSpPr>
        <p:spPr>
          <a:xfrm>
            <a:off x="379997" y="1446682"/>
            <a:ext cx="10659915" cy="302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2671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колонка + иконка">
  <p:cSld name="1 колонка + иконка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799455" y="6340166"/>
            <a:ext cx="2616399" cy="36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851920" y="6340166"/>
            <a:ext cx="3924598" cy="36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212584" y="6340166"/>
            <a:ext cx="2616399" cy="36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379999" y="-41944"/>
            <a:ext cx="10659913" cy="1322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19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3120705" y="1879134"/>
            <a:ext cx="7919207" cy="3898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2671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2"/>
          </p:nvPr>
        </p:nvSpPr>
        <p:spPr>
          <a:xfrm>
            <a:off x="3120703" y="1446682"/>
            <a:ext cx="7919209" cy="302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2671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Shape 87"/>
          <p:cNvSpPr>
            <a:spLocks noGrp="1"/>
          </p:cNvSpPr>
          <p:nvPr>
            <p:ph type="chart" idx="3"/>
          </p:nvPr>
        </p:nvSpPr>
        <p:spPr>
          <a:xfrm>
            <a:off x="379999" y="1429904"/>
            <a:ext cx="2624137" cy="434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218039" marR="0" lvl="0" indent="-167239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54116" marR="0" lvl="1" indent="-76964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2289"/>
              <a:buFont typeface="Arial"/>
              <a:buChar char="•"/>
              <a:defRPr sz="22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90193" marR="0" lvl="2" indent="-105433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908"/>
              <a:buFont typeface="Arial"/>
              <a:buChar char="•"/>
              <a:defRPr sz="19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6271" marR="0" lvl="3" indent="-109141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62348" marR="0" lvl="4" indent="-113418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98425" marR="0" lvl="5" indent="-117694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34503" marR="0" lvl="6" indent="-109272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70579" marR="0" lvl="7" indent="-11355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06657" marR="0" lvl="8" indent="-117828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колонки + иконки (большие сверху)">
  <p:cSld name="2 колонки + иконки (большие сверху)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dt" idx="10"/>
          </p:nvPr>
        </p:nvSpPr>
        <p:spPr>
          <a:xfrm>
            <a:off x="799455" y="6340166"/>
            <a:ext cx="2616399" cy="36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ftr" idx="11"/>
          </p:nvPr>
        </p:nvSpPr>
        <p:spPr>
          <a:xfrm>
            <a:off x="3851920" y="6340166"/>
            <a:ext cx="3924598" cy="36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8212584" y="6340166"/>
            <a:ext cx="2616399" cy="36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379999" y="-41944"/>
            <a:ext cx="10659913" cy="1322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19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379999" y="3506599"/>
            <a:ext cx="5173513" cy="2401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2671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2"/>
          </p:nvPr>
        </p:nvSpPr>
        <p:spPr>
          <a:xfrm>
            <a:off x="379998" y="3074147"/>
            <a:ext cx="5173514" cy="302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2671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3"/>
          </p:nvPr>
        </p:nvSpPr>
        <p:spPr>
          <a:xfrm>
            <a:off x="5866399" y="3506599"/>
            <a:ext cx="5089623" cy="2401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2671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4"/>
          </p:nvPr>
        </p:nvSpPr>
        <p:spPr>
          <a:xfrm>
            <a:off x="5866398" y="3074147"/>
            <a:ext cx="5089624" cy="302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2671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Shape 97"/>
          <p:cNvSpPr>
            <a:spLocks noGrp="1"/>
          </p:cNvSpPr>
          <p:nvPr>
            <p:ph type="chart" idx="5"/>
          </p:nvPr>
        </p:nvSpPr>
        <p:spPr>
          <a:xfrm>
            <a:off x="379999" y="1464804"/>
            <a:ext cx="5173513" cy="1478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218039" marR="0" lvl="0" indent="-167239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54116" marR="0" lvl="1" indent="-76964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2289"/>
              <a:buFont typeface="Arial"/>
              <a:buChar char="•"/>
              <a:defRPr sz="22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90193" marR="0" lvl="2" indent="-105433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908"/>
              <a:buFont typeface="Arial"/>
              <a:buChar char="•"/>
              <a:defRPr sz="19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6271" marR="0" lvl="3" indent="-109141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62348" marR="0" lvl="4" indent="-113418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98425" marR="0" lvl="5" indent="-117694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34503" marR="0" lvl="6" indent="-109272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70579" marR="0" lvl="7" indent="-11355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06657" marR="0" lvl="8" indent="-117828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chart" idx="6"/>
          </p:nvPr>
        </p:nvSpPr>
        <p:spPr>
          <a:xfrm>
            <a:off x="5866399" y="1464804"/>
            <a:ext cx="5173513" cy="1478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218039" marR="0" lvl="0" indent="-167239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54116" marR="0" lvl="1" indent="-76964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2289"/>
              <a:buFont typeface="Arial"/>
              <a:buChar char="•"/>
              <a:defRPr sz="22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90193" marR="0" lvl="2" indent="-105433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908"/>
              <a:buFont typeface="Arial"/>
              <a:buChar char="•"/>
              <a:defRPr sz="19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6271" marR="0" lvl="3" indent="-109141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62348" marR="0" lvl="4" indent="-113418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98425" marR="0" lvl="5" indent="-117694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34503" marR="0" lvl="6" indent="-109272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70579" marR="0" lvl="7" indent="-11355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06657" marR="0" lvl="8" indent="-117828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колонки + иконки (маленькие слева)">
  <p:cSld name="2 колонки + иконки (маленькие слева)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dt" idx="10"/>
          </p:nvPr>
        </p:nvSpPr>
        <p:spPr>
          <a:xfrm>
            <a:off x="799455" y="6340166"/>
            <a:ext cx="2616399" cy="36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ftr" idx="11"/>
          </p:nvPr>
        </p:nvSpPr>
        <p:spPr>
          <a:xfrm>
            <a:off x="3851920" y="6340166"/>
            <a:ext cx="3924598" cy="36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8212584" y="6340166"/>
            <a:ext cx="2616399" cy="36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379999" y="-41944"/>
            <a:ext cx="10659913" cy="1322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19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379999" y="2447153"/>
            <a:ext cx="5173513" cy="3460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2671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2"/>
          </p:nvPr>
        </p:nvSpPr>
        <p:spPr>
          <a:xfrm>
            <a:off x="1265163" y="1712696"/>
            <a:ext cx="4288349" cy="302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2671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3"/>
          </p:nvPr>
        </p:nvSpPr>
        <p:spPr>
          <a:xfrm>
            <a:off x="5866399" y="2447153"/>
            <a:ext cx="5173512" cy="3460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2671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Shape 107"/>
          <p:cNvSpPr>
            <a:spLocks noGrp="1"/>
          </p:cNvSpPr>
          <p:nvPr>
            <p:ph type="chart" idx="4"/>
          </p:nvPr>
        </p:nvSpPr>
        <p:spPr>
          <a:xfrm>
            <a:off x="380000" y="1464804"/>
            <a:ext cx="760903" cy="758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218039" marR="0" lvl="0" indent="-167239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54116" marR="0" lvl="1" indent="-76964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2289"/>
              <a:buFont typeface="Arial"/>
              <a:buChar char="•"/>
              <a:defRPr sz="22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90193" marR="0" lvl="2" indent="-105433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908"/>
              <a:buFont typeface="Arial"/>
              <a:buChar char="•"/>
              <a:defRPr sz="19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6271" marR="0" lvl="3" indent="-109141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62348" marR="0" lvl="4" indent="-113418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98425" marR="0" lvl="5" indent="-117694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34503" marR="0" lvl="6" indent="-109272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70579" marR="0" lvl="7" indent="-11355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06657" marR="0" lvl="8" indent="-117828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5"/>
          </p:nvPr>
        </p:nvSpPr>
        <p:spPr>
          <a:xfrm>
            <a:off x="6751562" y="1712696"/>
            <a:ext cx="4288349" cy="302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2671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Shape 109"/>
          <p:cNvSpPr>
            <a:spLocks noGrp="1"/>
          </p:cNvSpPr>
          <p:nvPr>
            <p:ph type="chart" idx="6"/>
          </p:nvPr>
        </p:nvSpPr>
        <p:spPr>
          <a:xfrm>
            <a:off x="5866399" y="1464804"/>
            <a:ext cx="760903" cy="758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218039" marR="0" lvl="0" indent="-167239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54116" marR="0" lvl="1" indent="-76964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2289"/>
              <a:buFont typeface="Arial"/>
              <a:buChar char="•"/>
              <a:defRPr sz="22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90193" marR="0" lvl="2" indent="-105433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908"/>
              <a:buFont typeface="Arial"/>
              <a:buChar char="•"/>
              <a:defRPr sz="19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6271" marR="0" lvl="3" indent="-109141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62348" marR="0" lvl="4" indent="-113418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98425" marR="0" lvl="5" indent="-117694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34503" marR="0" lvl="6" indent="-109272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70579" marR="0" lvl="7" indent="-11355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06657" marR="0" lvl="8" indent="-117828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колонки - &quot;преимущества&quot; с иконками">
  <p:cSld name="4 колонки - &quot;преимущества&quot; с иконками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379999" y="-41944"/>
            <a:ext cx="10659913" cy="1322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19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dt" idx="10"/>
          </p:nvPr>
        </p:nvSpPr>
        <p:spPr>
          <a:xfrm>
            <a:off x="799455" y="6340166"/>
            <a:ext cx="2616399" cy="36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ftr" idx="11"/>
          </p:nvPr>
        </p:nvSpPr>
        <p:spPr>
          <a:xfrm>
            <a:off x="3851920" y="6340166"/>
            <a:ext cx="3924598" cy="36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8212584" y="6340166"/>
            <a:ext cx="2616399" cy="36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379997" y="1446682"/>
            <a:ext cx="10851973" cy="302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2671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2"/>
          </p:nvPr>
        </p:nvSpPr>
        <p:spPr>
          <a:xfrm>
            <a:off x="380000" y="2417355"/>
            <a:ext cx="2489036" cy="3272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2671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3"/>
          </p:nvPr>
        </p:nvSpPr>
        <p:spPr>
          <a:xfrm>
            <a:off x="3167645" y="2417356"/>
            <a:ext cx="2489036" cy="3272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2671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4"/>
          </p:nvPr>
        </p:nvSpPr>
        <p:spPr>
          <a:xfrm>
            <a:off x="5955290" y="2417356"/>
            <a:ext cx="2489036" cy="3272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2671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body" idx="5"/>
          </p:nvPr>
        </p:nvSpPr>
        <p:spPr>
          <a:xfrm>
            <a:off x="8742935" y="2417356"/>
            <a:ext cx="2489036" cy="3272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2671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Shape 120"/>
          <p:cNvSpPr>
            <a:spLocks noGrp="1"/>
          </p:cNvSpPr>
          <p:nvPr>
            <p:ph type="chart" idx="6"/>
          </p:nvPr>
        </p:nvSpPr>
        <p:spPr>
          <a:xfrm>
            <a:off x="379999" y="1948913"/>
            <a:ext cx="2489037" cy="383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218039" marR="0" lvl="0" indent="-167239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54116" marR="0" lvl="1" indent="-76964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2289"/>
              <a:buFont typeface="Arial"/>
              <a:buChar char="•"/>
              <a:defRPr sz="22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90193" marR="0" lvl="2" indent="-105433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908"/>
              <a:buFont typeface="Arial"/>
              <a:buChar char="•"/>
              <a:defRPr sz="19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6271" marR="0" lvl="3" indent="-109141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62348" marR="0" lvl="4" indent="-113418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98425" marR="0" lvl="5" indent="-117694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34503" marR="0" lvl="6" indent="-109272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70579" marR="0" lvl="7" indent="-11355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06657" marR="0" lvl="8" indent="-117828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Shape 121"/>
          <p:cNvSpPr>
            <a:spLocks noGrp="1"/>
          </p:cNvSpPr>
          <p:nvPr>
            <p:ph type="chart" idx="7"/>
          </p:nvPr>
        </p:nvSpPr>
        <p:spPr>
          <a:xfrm>
            <a:off x="3167645" y="1948913"/>
            <a:ext cx="2489037" cy="383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218039" marR="0" lvl="0" indent="-167239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54116" marR="0" lvl="1" indent="-76964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2289"/>
              <a:buFont typeface="Arial"/>
              <a:buChar char="•"/>
              <a:defRPr sz="22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90193" marR="0" lvl="2" indent="-105433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908"/>
              <a:buFont typeface="Arial"/>
              <a:buChar char="•"/>
              <a:defRPr sz="19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6271" marR="0" lvl="3" indent="-109141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62348" marR="0" lvl="4" indent="-113418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98425" marR="0" lvl="5" indent="-117694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34503" marR="0" lvl="6" indent="-109272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70579" marR="0" lvl="7" indent="-11355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06657" marR="0" lvl="8" indent="-117828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Shape 122"/>
          <p:cNvSpPr>
            <a:spLocks noGrp="1"/>
          </p:cNvSpPr>
          <p:nvPr>
            <p:ph type="chart" idx="8"/>
          </p:nvPr>
        </p:nvSpPr>
        <p:spPr>
          <a:xfrm>
            <a:off x="5955290" y="1948913"/>
            <a:ext cx="2489037" cy="383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218039" marR="0" lvl="0" indent="-167239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54116" marR="0" lvl="1" indent="-76964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2289"/>
              <a:buFont typeface="Arial"/>
              <a:buChar char="•"/>
              <a:defRPr sz="22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90193" marR="0" lvl="2" indent="-105433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908"/>
              <a:buFont typeface="Arial"/>
              <a:buChar char="•"/>
              <a:defRPr sz="19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6271" marR="0" lvl="3" indent="-109141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62348" marR="0" lvl="4" indent="-113418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98425" marR="0" lvl="5" indent="-117694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34503" marR="0" lvl="6" indent="-109272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70579" marR="0" lvl="7" indent="-11355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06657" marR="0" lvl="8" indent="-117828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Shape 123"/>
          <p:cNvSpPr>
            <a:spLocks noGrp="1"/>
          </p:cNvSpPr>
          <p:nvPr>
            <p:ph type="chart" idx="9"/>
          </p:nvPr>
        </p:nvSpPr>
        <p:spPr>
          <a:xfrm>
            <a:off x="8742935" y="1948913"/>
            <a:ext cx="2489037" cy="383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218039" marR="0" lvl="0" indent="-167239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54116" marR="0" lvl="1" indent="-76964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2289"/>
              <a:buFont typeface="Arial"/>
              <a:buChar char="•"/>
              <a:defRPr sz="22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90193" marR="0" lvl="2" indent="-105433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908"/>
              <a:buFont typeface="Arial"/>
              <a:buChar char="•"/>
              <a:defRPr sz="19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6271" marR="0" lvl="3" indent="-109141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62348" marR="0" lvl="4" indent="-113418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98425" marR="0" lvl="5" indent="-117694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34503" marR="0" lvl="6" indent="-109272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70579" marR="0" lvl="7" indent="-11355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06657" marR="0" lvl="8" indent="-117828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6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-1" y="1"/>
            <a:ext cx="11628436" cy="6846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7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0828983" y="1"/>
            <a:ext cx="799454" cy="79945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8"/>
          <p:cNvSpPr txBox="1">
            <a:spLocks noGrp="1"/>
          </p:cNvSpPr>
          <p:nvPr>
            <p:ph type="title"/>
          </p:nvPr>
        </p:nvSpPr>
        <p:spPr>
          <a:xfrm>
            <a:off x="390499" y="-41944"/>
            <a:ext cx="10159659" cy="1157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19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 dirty="0"/>
          </a:p>
        </p:txBody>
      </p:sp>
      <p:sp>
        <p:nvSpPr>
          <p:cNvPr id="9" name="Shape 9"/>
          <p:cNvSpPr txBox="1">
            <a:spLocks noGrp="1"/>
          </p:cNvSpPr>
          <p:nvPr>
            <p:ph type="body" idx="1"/>
          </p:nvPr>
        </p:nvSpPr>
        <p:spPr>
          <a:xfrm>
            <a:off x="390499" y="1437006"/>
            <a:ext cx="10159659" cy="4340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8208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2671"/>
              <a:buFont typeface="Arial"/>
              <a:buChar char="•"/>
              <a:defRPr sz="26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3951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2289"/>
              <a:buFont typeface="Arial"/>
              <a:buChar char="•"/>
              <a:defRPr sz="22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9758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908"/>
              <a:buFont typeface="Arial"/>
              <a:buChar char="•"/>
              <a:defRPr sz="19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dt" idx="10"/>
          </p:nvPr>
        </p:nvSpPr>
        <p:spPr>
          <a:xfrm>
            <a:off x="799455" y="6340166"/>
            <a:ext cx="2616399" cy="36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ftr" idx="11"/>
          </p:nvPr>
        </p:nvSpPr>
        <p:spPr>
          <a:xfrm>
            <a:off x="3851920" y="6340166"/>
            <a:ext cx="3924598" cy="36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212584" y="6340166"/>
            <a:ext cx="2616399" cy="36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Shape 13"/>
          <p:cNvSpPr/>
          <p:nvPr/>
        </p:nvSpPr>
        <p:spPr>
          <a:xfrm>
            <a:off x="0" y="6161234"/>
            <a:ext cx="11628438" cy="679303"/>
          </a:xfrm>
          <a:prstGeom prst="rect">
            <a:avLst/>
          </a:prstGeom>
          <a:solidFill>
            <a:srgbClr val="26547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Shape 14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882139" y="6351546"/>
            <a:ext cx="298678" cy="29867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hape 15"/>
          <p:cNvSpPr txBox="1"/>
          <p:nvPr/>
        </p:nvSpPr>
        <p:spPr>
          <a:xfrm>
            <a:off x="1180817" y="6367234"/>
            <a:ext cx="2064935" cy="36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5"/>
              <a:buFont typeface="Arial"/>
              <a:buNone/>
            </a:pPr>
            <a:r>
              <a:rPr lang="ru-RU" sz="17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+7 </a:t>
            </a:r>
            <a:r>
              <a:rPr lang="ru-RU" sz="17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ru-RU" sz="17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495) </a:t>
            </a:r>
            <a:r>
              <a:rPr lang="ru-RU" sz="17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17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23</a:t>
            </a:r>
            <a:r>
              <a:rPr lang="ru-RU" sz="17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17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04</a:t>
            </a:r>
            <a:r>
              <a:rPr lang="ru-RU" sz="17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-0</a:t>
            </a:r>
            <a:r>
              <a:rPr lang="en-US" sz="17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dirty="0"/>
          </a:p>
        </p:txBody>
      </p:sp>
      <p:cxnSp>
        <p:nvCxnSpPr>
          <p:cNvPr id="16" name="Shape 16"/>
          <p:cNvCxnSpPr/>
          <p:nvPr/>
        </p:nvCxnSpPr>
        <p:spPr>
          <a:xfrm>
            <a:off x="4027830" y="6423683"/>
            <a:ext cx="0" cy="226541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" name="Shape 17"/>
          <p:cNvCxnSpPr/>
          <p:nvPr/>
        </p:nvCxnSpPr>
        <p:spPr>
          <a:xfrm>
            <a:off x="7776518" y="6423683"/>
            <a:ext cx="0" cy="226541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" name="Shape 18"/>
          <p:cNvSpPr txBox="1"/>
          <p:nvPr/>
        </p:nvSpPr>
        <p:spPr>
          <a:xfrm>
            <a:off x="4991427" y="6367234"/>
            <a:ext cx="2064935" cy="36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5"/>
              <a:buFont typeface="Arial"/>
              <a:buNone/>
            </a:pPr>
            <a:r>
              <a:rPr lang="en-US" sz="1700" b="1" i="0" u="none" strike="noStrike" cap="none" dirty="0" smtClean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apteka@rarus.ru</a:t>
            </a:r>
            <a:endParaRPr dirty="0"/>
          </a:p>
        </p:txBody>
      </p:sp>
      <p:pic>
        <p:nvPicPr>
          <p:cNvPr id="19" name="Shape 19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4674355" y="6350758"/>
            <a:ext cx="329236" cy="329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Shape 20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8916025" y="6317996"/>
            <a:ext cx="1634133" cy="408534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Shape 21"/>
          <p:cNvSpPr txBox="1"/>
          <p:nvPr/>
        </p:nvSpPr>
        <p:spPr>
          <a:xfrm>
            <a:off x="11113534" y="65517"/>
            <a:ext cx="2981325" cy="557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Calibri"/>
              <a:buNone/>
            </a:pPr>
            <a:fld id="{00000000-1234-1234-1234-123412341234}" type="slidenum">
              <a:rPr lang="ru-RU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600" b="0" i="0" u="none" strike="noStrike" cap="none">
          <a:solidFill>
            <a:srgbClr val="0070C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Shape 1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1628436" cy="68462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title"/>
          </p:nvPr>
        </p:nvSpPr>
        <p:spPr>
          <a:xfrm>
            <a:off x="413619" y="0"/>
            <a:ext cx="10659900" cy="1114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dirty="0">
                <a:solidFill>
                  <a:srgbClr val="00719D"/>
                </a:solidFill>
              </a:rPr>
              <a:t>Анализ и прогнозирование спроса</a:t>
            </a:r>
            <a:endParaRPr dirty="0">
              <a:solidFill>
                <a:srgbClr val="00719D"/>
              </a:solidFill>
            </a:endParaRPr>
          </a:p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sz="2800" dirty="0">
                <a:latin typeface="Calibri" panose="020F0502020204030204" pitchFamily="34" charset="0"/>
                <a:ea typeface="Arial"/>
                <a:cs typeface="Arial"/>
                <a:sym typeface="Arial"/>
              </a:rPr>
              <a:t>ABC/XYZ-анализы</a:t>
            </a:r>
            <a:endParaRPr sz="2800" dirty="0">
              <a:latin typeface="Calibri" panose="020F0502020204030204" pitchFamily="34" charset="0"/>
            </a:endParaRPr>
          </a:p>
        </p:txBody>
      </p:sp>
      <p:pic>
        <p:nvPicPr>
          <p:cNvPr id="263" name="Shape 2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5256" y="1932823"/>
            <a:ext cx="9057926" cy="422375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Shape 264"/>
          <p:cNvSpPr txBox="1"/>
          <p:nvPr/>
        </p:nvSpPr>
        <p:spPr>
          <a:xfrm>
            <a:off x="599575" y="1188021"/>
            <a:ext cx="9593100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dk1"/>
                </a:solidFill>
              </a:rPr>
              <a:t>Интегрированный ABC/XYZ-анализ</a:t>
            </a:r>
            <a:endParaRPr sz="1600" dirty="0">
              <a:solidFill>
                <a:schemeClr val="dk1"/>
              </a:solidFill>
            </a:endParaRP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r>
              <a:rPr lang="ru-RU" dirty="0">
                <a:solidFill>
                  <a:schemeClr val="dk1"/>
                </a:solidFill>
              </a:rPr>
              <a:t>AX – оптимальный запас товаров</a:t>
            </a:r>
            <a:endParaRPr dirty="0">
              <a:solidFill>
                <a:schemeClr val="dk1"/>
              </a:solidFill>
            </a:endParaRP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r>
              <a:rPr lang="ru-RU" dirty="0">
                <a:solidFill>
                  <a:schemeClr val="dk1"/>
                </a:solidFill>
              </a:rPr>
              <a:t>AZ – по запросам со страховым запасом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title"/>
          </p:nvPr>
        </p:nvSpPr>
        <p:spPr>
          <a:xfrm>
            <a:off x="379999" y="-41944"/>
            <a:ext cx="10659900" cy="13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dirty="0">
                <a:solidFill>
                  <a:srgbClr val="00719D"/>
                </a:solidFill>
              </a:rPr>
              <a:t>Анализ и прогнозирование спроса</a:t>
            </a:r>
            <a:endParaRPr dirty="0">
              <a:solidFill>
                <a:srgbClr val="00719D"/>
              </a:solidFill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1"/>
              <a:buFont typeface="Calibri"/>
              <a:buNone/>
            </a:pPr>
            <a:r>
              <a:rPr lang="ru-RU" sz="2800" dirty="0"/>
              <a:t>Источники для анализа</a:t>
            </a:r>
            <a:endParaRPr sz="2800" dirty="0"/>
          </a:p>
        </p:txBody>
      </p:sp>
      <p:sp>
        <p:nvSpPr>
          <p:cNvPr id="270" name="Shape 270"/>
          <p:cNvSpPr txBox="1"/>
          <p:nvPr/>
        </p:nvSpPr>
        <p:spPr>
          <a:xfrm>
            <a:off x="573275" y="1404045"/>
            <a:ext cx="6681104" cy="158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Pts val="1800"/>
              <a:buFont typeface="Arial" pitchFamily="34" charset="0"/>
              <a:buChar char="•"/>
            </a:pPr>
            <a:r>
              <a:rPr lang="ru-RU" sz="1600" b="0" i="0" u="none" strike="noStrike" cap="none" dirty="0">
                <a:solidFill>
                  <a:srgbClr val="000000"/>
                </a:solidFill>
                <a:sym typeface="Arial"/>
              </a:rPr>
              <a:t>Объем продаж за выбранный период</a:t>
            </a:r>
            <a:endParaRPr sz="1600" dirty="0"/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Pts val="1800"/>
              <a:buFont typeface="Arial" pitchFamily="34" charset="0"/>
              <a:buChar char="•"/>
            </a:pPr>
            <a:r>
              <a:rPr lang="ru-RU" sz="1600" b="0" i="0" u="none" strike="noStrike" cap="none" dirty="0">
                <a:solidFill>
                  <a:srgbClr val="000000"/>
                </a:solidFill>
                <a:sym typeface="Arial"/>
              </a:rPr>
              <a:t>Минимальный остаток товара по ассортиментной матрице</a:t>
            </a:r>
            <a:endParaRPr sz="1600" dirty="0"/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Pts val="1800"/>
              <a:buFont typeface="Arial" pitchFamily="34" charset="0"/>
              <a:buChar char="•"/>
            </a:pPr>
            <a:r>
              <a:rPr lang="ru-RU" sz="1600" b="0" i="0" u="none" strike="noStrike" cap="none" dirty="0">
                <a:solidFill>
                  <a:srgbClr val="000000"/>
                </a:solidFill>
                <a:sym typeface="Arial"/>
              </a:rPr>
              <a:t>Внутренние заказы от торговых точек</a:t>
            </a:r>
            <a:endParaRPr sz="1600" dirty="0"/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Pts val="1800"/>
              <a:buFont typeface="Arial" pitchFamily="34" charset="0"/>
              <a:buChar char="•"/>
            </a:pPr>
            <a:r>
              <a:rPr lang="ru-RU" sz="1600" b="0" i="0" u="none" strike="noStrike" cap="none" dirty="0">
                <a:solidFill>
                  <a:srgbClr val="000000"/>
                </a:solidFill>
                <a:sym typeface="Arial"/>
              </a:rPr>
              <a:t>Заказы </a:t>
            </a:r>
            <a:r>
              <a:rPr lang="ru-RU" sz="1600" b="0" i="0" u="none" strike="noStrike" cap="none" dirty="0" smtClean="0">
                <a:solidFill>
                  <a:srgbClr val="000000"/>
                </a:solidFill>
                <a:sym typeface="Arial"/>
              </a:rPr>
              <a:t>покупателей</a:t>
            </a:r>
            <a:endParaRPr sz="16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Shape 270"/>
          <p:cNvSpPr txBox="1"/>
          <p:nvPr/>
        </p:nvSpPr>
        <p:spPr>
          <a:xfrm>
            <a:off x="573275" y="4068341"/>
            <a:ext cx="7257168" cy="1656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b="1" i="0" u="none" strike="noStrike" cap="none" dirty="0" smtClean="0">
                <a:solidFill>
                  <a:srgbClr val="000000"/>
                </a:solidFill>
                <a:sym typeface="Arial"/>
              </a:rPr>
              <a:t>Прогнозирование </a:t>
            </a:r>
            <a:r>
              <a:rPr lang="ru-RU" b="1" i="0" u="none" strike="noStrike" cap="none" dirty="0">
                <a:solidFill>
                  <a:srgbClr val="000000"/>
                </a:solidFill>
                <a:sym typeface="Arial"/>
              </a:rPr>
              <a:t>спроса может быть составлено по разным подразделениям. Например</a:t>
            </a:r>
            <a:r>
              <a:rPr lang="ru-RU" b="1" i="0" u="none" strike="noStrike" cap="none" dirty="0" smtClean="0">
                <a:solidFill>
                  <a:srgbClr val="000000"/>
                </a:solidFill>
                <a:sym typeface="Arial"/>
              </a:rPr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r>
              <a:rPr lang="ru-RU" dirty="0"/>
              <a:t>П</a:t>
            </a:r>
            <a:r>
              <a:rPr lang="ru-RU" b="0" i="0" u="none" strike="noStrike" cap="none" dirty="0">
                <a:solidFill>
                  <a:srgbClr val="000000"/>
                </a:solidFill>
                <a:sym typeface="Arial"/>
              </a:rPr>
              <a:t>ри открытии новой аптеки или вводе новых позиций в ассортимент используется прогноз по ассортиментной матрице и минимальному остатку</a:t>
            </a:r>
            <a:r>
              <a:rPr lang="ru-RU" dirty="0" smtClean="0"/>
              <a:t>.</a:t>
            </a:r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endParaRPr dirty="0"/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r>
              <a:rPr lang="ru-RU" dirty="0"/>
              <a:t>П</a:t>
            </a:r>
            <a:r>
              <a:rPr lang="ru-RU" b="0" i="0" u="none" strike="noStrike" cap="none" dirty="0">
                <a:solidFill>
                  <a:srgbClr val="000000"/>
                </a:solidFill>
                <a:sym typeface="Arial"/>
              </a:rPr>
              <a:t>ри ежедневном заказе используется объем продаж за предыдущий период, внутренние заказы от торговых точек.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Shape 270"/>
          <p:cNvSpPr txBox="1"/>
          <p:nvPr/>
        </p:nvSpPr>
        <p:spPr>
          <a:xfrm>
            <a:off x="573275" y="3132237"/>
            <a:ext cx="7257168" cy="79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b="1" i="0" u="none" strike="noStrike" cap="none" dirty="0" smtClean="0">
                <a:solidFill>
                  <a:srgbClr val="0070C0"/>
                </a:solidFill>
                <a:sym typeface="Arial"/>
              </a:rPr>
              <a:t>Предусмотрена </a:t>
            </a:r>
            <a:r>
              <a:rPr lang="ru-RU" b="1" i="0" u="none" strike="noStrike" cap="none" dirty="0">
                <a:solidFill>
                  <a:srgbClr val="0070C0"/>
                </a:solidFill>
                <a:sym typeface="Arial"/>
              </a:rPr>
              <a:t>возможность объединения источников (выбор максимально возможного значения) и учет всех </a:t>
            </a:r>
            <a:r>
              <a:rPr lang="ru-RU" b="1" i="0" u="none" strike="noStrike" cap="none" dirty="0" smtClean="0">
                <a:solidFill>
                  <a:srgbClr val="0070C0"/>
                </a:solidFill>
                <a:sym typeface="Arial"/>
              </a:rPr>
              <a:t>источников по </a:t>
            </a:r>
            <a:r>
              <a:rPr lang="ru-RU" b="1" i="0" u="none" strike="noStrike" cap="none" dirty="0">
                <a:solidFill>
                  <a:srgbClr val="0070C0"/>
                </a:solidFill>
                <a:sym typeface="Arial"/>
              </a:rPr>
              <a:t>их совокупности. </a:t>
            </a:r>
            <a:endParaRPr sz="1400" b="1" i="0" u="none" strike="noStrike" cap="none" dirty="0">
              <a:solidFill>
                <a:srgbClr val="0070C0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0" name="Picture 2" descr="D:\Users\Администратор\Desktop\Света\Управление аптекой - Функциональность\анализ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443" y="1764085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title"/>
          </p:nvPr>
        </p:nvSpPr>
        <p:spPr>
          <a:xfrm>
            <a:off x="379999" y="-41944"/>
            <a:ext cx="10659900" cy="13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dirty="0">
                <a:solidFill>
                  <a:srgbClr val="00719D"/>
                </a:solidFill>
              </a:rPr>
              <a:t>Анализ и прогнозирование спроса</a:t>
            </a:r>
            <a:endParaRPr dirty="0">
              <a:solidFill>
                <a:srgbClr val="00719D"/>
              </a:solidFill>
            </a:endParaRPr>
          </a:p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1"/>
              <a:buFont typeface="Calibri"/>
              <a:buNone/>
            </a:pPr>
            <a:r>
              <a:rPr lang="ru-RU" sz="2800" dirty="0"/>
              <a:t>Мастер формирования заказов поставщикам</a:t>
            </a:r>
            <a:endParaRPr sz="2800" dirty="0"/>
          </a:p>
        </p:txBody>
      </p:sp>
      <p:sp>
        <p:nvSpPr>
          <p:cNvPr id="276" name="Shape 276"/>
          <p:cNvSpPr txBox="1"/>
          <p:nvPr/>
        </p:nvSpPr>
        <p:spPr>
          <a:xfrm>
            <a:off x="277059" y="2628179"/>
            <a:ext cx="7053386" cy="3114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00050" lvl="0" indent="-28575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dk1"/>
                </a:solidFill>
              </a:rPr>
              <a:t>Данные </a:t>
            </a:r>
            <a:r>
              <a:rPr lang="ru-RU" sz="1800" dirty="0">
                <a:solidFill>
                  <a:schemeClr val="dk1"/>
                </a:solidFill>
              </a:rPr>
              <a:t>для </a:t>
            </a:r>
            <a:r>
              <a:rPr lang="ru-RU" sz="1800" dirty="0" smtClean="0">
                <a:solidFill>
                  <a:schemeClr val="dk1"/>
                </a:solidFill>
              </a:rPr>
              <a:t>анализа</a:t>
            </a:r>
          </a:p>
          <a:p>
            <a:pPr marL="400050" lvl="0" indent="-28575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endParaRPr dirty="0"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r>
              <a:rPr lang="ru-RU" sz="1800" dirty="0">
                <a:solidFill>
                  <a:schemeClr val="dk1"/>
                </a:solidFill>
              </a:rPr>
              <a:t>С</a:t>
            </a:r>
            <a:r>
              <a:rPr lang="ru-RU" sz="1800" dirty="0" smtClean="0">
                <a:solidFill>
                  <a:schemeClr val="dk1"/>
                </a:solidFill>
              </a:rPr>
              <a:t>формированная </a:t>
            </a:r>
            <a:r>
              <a:rPr lang="ru-RU" sz="1800" dirty="0">
                <a:solidFill>
                  <a:schemeClr val="dk1"/>
                </a:solidFill>
              </a:rPr>
              <a:t>потребность на основе прогнозных </a:t>
            </a:r>
            <a:r>
              <a:rPr lang="ru-RU" sz="1800" dirty="0" smtClean="0">
                <a:solidFill>
                  <a:schemeClr val="dk1"/>
                </a:solidFill>
              </a:rPr>
              <a:t>данных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endParaRPr dirty="0"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dk1"/>
                </a:solidFill>
              </a:rPr>
              <a:t>Распределение </a:t>
            </a:r>
            <a:r>
              <a:rPr lang="ru-RU" sz="1800" dirty="0">
                <a:solidFill>
                  <a:schemeClr val="dk1"/>
                </a:solidFill>
              </a:rPr>
              <a:t>товаров между поставщиками по выбранной </a:t>
            </a:r>
            <a:r>
              <a:rPr lang="ru-RU" sz="1800" dirty="0" smtClean="0">
                <a:solidFill>
                  <a:schemeClr val="dk1"/>
                </a:solidFill>
              </a:rPr>
              <a:t>стратегии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endParaRPr dirty="0"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dk1"/>
                </a:solidFill>
              </a:rPr>
              <a:t>Формирование </a:t>
            </a:r>
            <a:r>
              <a:rPr lang="ru-RU" sz="1800" dirty="0">
                <a:solidFill>
                  <a:schemeClr val="dk1"/>
                </a:solidFill>
              </a:rPr>
              <a:t>заказов поставщикам</a:t>
            </a:r>
            <a:endParaRPr sz="18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dirty="0"/>
          </a:p>
        </p:txBody>
      </p:sp>
      <p:sp>
        <p:nvSpPr>
          <p:cNvPr id="4" name="Shape 276"/>
          <p:cNvSpPr txBox="1"/>
          <p:nvPr/>
        </p:nvSpPr>
        <p:spPr>
          <a:xfrm>
            <a:off x="413619" y="1548061"/>
            <a:ext cx="10297144" cy="792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1800" dirty="0">
                <a:solidFill>
                  <a:schemeClr val="dk1"/>
                </a:solidFill>
              </a:rPr>
              <a:t>Мастер формирования заказов поставщикам поможет сформировать потребность в товарах и оформить заказ</a:t>
            </a:r>
            <a:r>
              <a:rPr lang="ru-RU" sz="1800" dirty="0" smtClean="0">
                <a:solidFill>
                  <a:schemeClr val="dk1"/>
                </a:solidFill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dirty="0"/>
          </a:p>
        </p:txBody>
      </p:sp>
      <p:pic>
        <p:nvPicPr>
          <p:cNvPr id="6" name="Picture 2" descr="G:\Управление аптекой - Функциональность\Untitled-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443" y="2340149"/>
            <a:ext cx="30243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title"/>
          </p:nvPr>
        </p:nvSpPr>
        <p:spPr>
          <a:xfrm>
            <a:off x="379999" y="81945"/>
            <a:ext cx="10659900" cy="13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dirty="0">
                <a:solidFill>
                  <a:srgbClr val="00719D"/>
                </a:solidFill>
              </a:rPr>
              <a:t>Анализ и прогнозирование спроса</a:t>
            </a:r>
            <a:endParaRPr dirty="0">
              <a:solidFill>
                <a:srgbClr val="00719D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1"/>
              <a:buFont typeface="Calibri"/>
              <a:buNone/>
            </a:pPr>
            <a:r>
              <a:rPr lang="ru-RU" sz="2800" dirty="0"/>
              <a:t>Мастер формирования заказов поставщикам. Оценка потребности</a:t>
            </a:r>
            <a:endParaRPr sz="2800" dirty="0"/>
          </a:p>
        </p:txBody>
      </p:sp>
      <p:sp>
        <p:nvSpPr>
          <p:cNvPr id="282" name="Shape 282"/>
          <p:cNvSpPr txBox="1"/>
          <p:nvPr/>
        </p:nvSpPr>
        <p:spPr>
          <a:xfrm>
            <a:off x="489025" y="1620069"/>
            <a:ext cx="4461900" cy="4317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dirty="0"/>
              <a:t>Несколько стратегий анализа:</a:t>
            </a:r>
            <a:endParaRPr sz="1800"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endParaRPr sz="1600" dirty="0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r>
              <a:rPr lang="ru-RU" sz="1600" b="1" i="0" u="none" strike="noStrike" cap="none" dirty="0">
                <a:solidFill>
                  <a:srgbClr val="000000"/>
                </a:solidFill>
              </a:rPr>
              <a:t>По заданному ассортименту торговой точки</a:t>
            </a:r>
            <a:r>
              <a:rPr lang="ru-RU" sz="1600" dirty="0"/>
              <a:t> </a:t>
            </a:r>
            <a:r>
              <a:rPr lang="ru-RU" sz="1600" b="0" i="0" u="none" strike="noStrike" cap="none" dirty="0">
                <a:solidFill>
                  <a:srgbClr val="000000"/>
                </a:solidFill>
                <a:sym typeface="Arial"/>
              </a:rPr>
              <a:t>при вводе нов</a:t>
            </a:r>
            <a:r>
              <a:rPr lang="ru-RU" sz="1600" dirty="0"/>
              <a:t>ых товаров или при открытии аптек:</a:t>
            </a:r>
            <a:endParaRPr sz="1600" dirty="0"/>
          </a:p>
          <a:p>
            <a:pPr marL="571500"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</a:pPr>
            <a:r>
              <a:rPr lang="ru-RU" b="0" i="0" u="none" strike="noStrike" cap="none" dirty="0" smtClean="0">
                <a:solidFill>
                  <a:srgbClr val="000000"/>
                </a:solidFill>
                <a:sym typeface="Arial"/>
              </a:rPr>
              <a:t>– до </a:t>
            </a:r>
            <a:r>
              <a:rPr lang="ru-RU" b="0" i="0" u="none" strike="noStrike" cap="none" dirty="0">
                <a:solidFill>
                  <a:srgbClr val="000000"/>
                </a:solidFill>
                <a:sym typeface="Arial"/>
              </a:rPr>
              <a:t>минимального остатка</a:t>
            </a:r>
            <a:endParaRPr dirty="0"/>
          </a:p>
          <a:p>
            <a:pPr marL="571500"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</a:pPr>
            <a:r>
              <a:rPr lang="ru-RU" dirty="0" smtClean="0"/>
              <a:t>– </a:t>
            </a:r>
            <a:r>
              <a:rPr lang="ru-RU" b="0" i="0" u="none" strike="noStrike" cap="none" dirty="0" smtClean="0">
                <a:solidFill>
                  <a:srgbClr val="000000"/>
                </a:solidFill>
                <a:sym typeface="Arial"/>
              </a:rPr>
              <a:t>до </a:t>
            </a:r>
            <a:r>
              <a:rPr lang="ru-RU" b="0" i="0" u="none" strike="noStrike" cap="none" dirty="0">
                <a:solidFill>
                  <a:srgbClr val="000000"/>
                </a:solidFill>
                <a:sym typeface="Arial"/>
              </a:rPr>
              <a:t>максимального остатка</a:t>
            </a:r>
            <a:endParaRPr dirty="0"/>
          </a:p>
          <a:p>
            <a:pPr marL="7429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 pitchFamily="34" charset="0"/>
              <a:buChar char="•"/>
            </a:pPr>
            <a:endParaRPr sz="1600" dirty="0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r>
              <a:rPr lang="ru-RU" sz="1600" b="1" i="0" u="none" strike="noStrike" cap="none" dirty="0">
                <a:solidFill>
                  <a:srgbClr val="000000"/>
                </a:solidFill>
              </a:rPr>
              <a:t>По данным продаж предыдущего периода</a:t>
            </a:r>
            <a:r>
              <a:rPr lang="ru-RU" sz="1600" b="0" i="0" u="none" strike="noStrike" cap="none" dirty="0">
                <a:solidFill>
                  <a:srgbClr val="000000"/>
                </a:solidFill>
                <a:sym typeface="Arial"/>
              </a:rPr>
              <a:t> при регулярном за</a:t>
            </a:r>
            <a:r>
              <a:rPr lang="ru-RU" sz="1600" dirty="0"/>
              <a:t>казе товаров</a:t>
            </a:r>
            <a:endParaRPr sz="1600" dirty="0"/>
          </a:p>
          <a:p>
            <a:pPr marL="7429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 pitchFamily="34" charset="0"/>
              <a:buChar char="•"/>
            </a:pPr>
            <a:endParaRPr sz="1600" dirty="0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r>
              <a:rPr lang="ru-RU" sz="1600" b="1" i="0" u="none" strike="noStrike" cap="none" dirty="0">
                <a:solidFill>
                  <a:srgbClr val="000000"/>
                </a:solidFill>
              </a:rPr>
              <a:t>По заданному ассортименту и данным предыдущих продаж</a:t>
            </a:r>
            <a:r>
              <a:rPr lang="ru-RU" sz="1600" b="0" i="0" u="none" strike="noStrike" cap="none" dirty="0">
                <a:solidFill>
                  <a:srgbClr val="000000"/>
                </a:solidFill>
                <a:sym typeface="Arial"/>
              </a:rPr>
              <a:t> при ре</a:t>
            </a:r>
            <a:r>
              <a:rPr lang="ru-RU" sz="1600" dirty="0"/>
              <a:t>гулярном заказе и вводе нового ассортимента</a:t>
            </a:r>
            <a:endParaRPr sz="1600" dirty="0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dirty="0"/>
          </a:p>
        </p:txBody>
      </p:sp>
      <p:pic>
        <p:nvPicPr>
          <p:cNvPr id="283" name="Shape 2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41597" y="1476053"/>
            <a:ext cx="5692186" cy="4369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>
            <a:spLocks noGrp="1"/>
          </p:cNvSpPr>
          <p:nvPr>
            <p:ph type="title"/>
          </p:nvPr>
        </p:nvSpPr>
        <p:spPr>
          <a:xfrm>
            <a:off x="380000" y="181676"/>
            <a:ext cx="10659900" cy="10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dirty="0">
                <a:solidFill>
                  <a:srgbClr val="00719D"/>
                </a:solidFill>
              </a:rPr>
              <a:t>Анализ и прогнозирование спроса</a:t>
            </a:r>
            <a:endParaRPr dirty="0">
              <a:solidFill>
                <a:srgbClr val="00719D"/>
              </a:solidFill>
            </a:endParaRPr>
          </a:p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1"/>
              <a:buFont typeface="Calibri"/>
              <a:buNone/>
            </a:pPr>
            <a:r>
              <a:rPr lang="ru-RU" sz="2800" dirty="0"/>
              <a:t>Мастер формирования заказов поставщикам. Оценка потребности</a:t>
            </a:r>
            <a:endParaRPr sz="2800" dirty="0"/>
          </a:p>
        </p:txBody>
      </p:sp>
      <p:sp>
        <p:nvSpPr>
          <p:cNvPr id="289" name="Shape 289"/>
          <p:cNvSpPr txBox="1"/>
          <p:nvPr/>
        </p:nvSpPr>
        <p:spPr>
          <a:xfrm>
            <a:off x="485627" y="3785629"/>
            <a:ext cx="3765873" cy="2126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r>
              <a:rPr lang="ru-RU" dirty="0" smtClean="0"/>
              <a:t>изменение </a:t>
            </a:r>
            <a:r>
              <a:rPr lang="ru-RU" dirty="0"/>
              <a:t>расчетного значения </a:t>
            </a:r>
            <a:r>
              <a:rPr lang="ru-RU" dirty="0" smtClean="0"/>
              <a:t>     до </a:t>
            </a:r>
            <a:r>
              <a:rPr lang="ru-RU" dirty="0"/>
              <a:t>минимального или максимального остатка, </a:t>
            </a:r>
            <a:endParaRPr dirty="0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r>
              <a:rPr lang="ru-RU" dirty="0"/>
              <a:t>выбор алгоритмов прогнозирования продаж и сегментирования номенклатуры, </a:t>
            </a:r>
            <a:endParaRPr dirty="0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r>
              <a:rPr lang="ru-RU" dirty="0"/>
              <a:t>определение количества дней </a:t>
            </a:r>
            <a:r>
              <a:rPr lang="ru-RU" dirty="0" smtClean="0"/>
              <a:t>      для </a:t>
            </a:r>
            <a:r>
              <a:rPr lang="ru-RU" dirty="0"/>
              <a:t>расчета заказа и периода анализа продаж </a:t>
            </a:r>
            <a:endParaRPr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b="0" i="0" u="none" strike="noStrike" cap="none" dirty="0">
                <a:solidFill>
                  <a:srgbClr val="000000"/>
                </a:solidFill>
                <a:sym typeface="Arial"/>
              </a:rPr>
              <a:t>  </a:t>
            </a:r>
            <a:endParaRPr dirty="0"/>
          </a:p>
        </p:txBody>
      </p:sp>
      <p:pic>
        <p:nvPicPr>
          <p:cNvPr id="290" name="Shape 2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02051" y="2124125"/>
            <a:ext cx="6960741" cy="378753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289"/>
          <p:cNvSpPr txBox="1"/>
          <p:nvPr/>
        </p:nvSpPr>
        <p:spPr>
          <a:xfrm>
            <a:off x="413619" y="1336848"/>
            <a:ext cx="10743615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800" dirty="0" smtClean="0">
                <a:solidFill>
                  <a:schemeClr val="dk1"/>
                </a:solidFill>
              </a:rPr>
              <a:t>Настройки </a:t>
            </a:r>
            <a:r>
              <a:rPr lang="ru-RU" sz="1800" dirty="0">
                <a:solidFill>
                  <a:schemeClr val="dk1"/>
                </a:solidFill>
              </a:rPr>
              <a:t>дополнительных параметров, алгоритмов прогнозирования и </a:t>
            </a:r>
            <a:r>
              <a:rPr lang="ru-RU" sz="1800" dirty="0" smtClean="0">
                <a:solidFill>
                  <a:schemeClr val="dk1"/>
                </a:solidFill>
              </a:rPr>
              <a:t>сегментирования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Pts val="1800"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hape 289"/>
          <p:cNvSpPr txBox="1"/>
          <p:nvPr/>
        </p:nvSpPr>
        <p:spPr>
          <a:xfrm>
            <a:off x="701651" y="2017343"/>
            <a:ext cx="2448272" cy="316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b="1" dirty="0" smtClean="0">
                <a:solidFill>
                  <a:schemeClr val="dk1"/>
                </a:solidFill>
              </a:rPr>
              <a:t>Анализ </a:t>
            </a:r>
            <a:r>
              <a:rPr lang="ru-RU" b="1" dirty="0">
                <a:solidFill>
                  <a:schemeClr val="dk1"/>
                </a:solidFill>
              </a:rPr>
              <a:t>по </a:t>
            </a:r>
            <a:r>
              <a:rPr lang="ru-RU" b="1" dirty="0" smtClean="0">
                <a:solidFill>
                  <a:schemeClr val="dk1"/>
                </a:solidFill>
              </a:rPr>
              <a:t>ассортименту</a:t>
            </a:r>
            <a:endParaRPr b="1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b="0" i="0" u="none" strike="noStrike" cap="none" dirty="0">
                <a:solidFill>
                  <a:srgbClr val="000000"/>
                </a:solidFill>
                <a:sym typeface="Arial"/>
              </a:rPr>
              <a:t>  </a:t>
            </a:r>
            <a:endParaRPr dirty="0"/>
          </a:p>
        </p:txBody>
      </p:sp>
      <p:sp>
        <p:nvSpPr>
          <p:cNvPr id="7" name="Shape 289"/>
          <p:cNvSpPr txBox="1"/>
          <p:nvPr/>
        </p:nvSpPr>
        <p:spPr>
          <a:xfrm>
            <a:off x="701651" y="2357931"/>
            <a:ext cx="3011079" cy="79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00050" lvl="0" indent="-28575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r>
              <a:rPr lang="ru-RU" dirty="0" smtClean="0">
                <a:solidFill>
                  <a:schemeClr val="dk1"/>
                </a:solidFill>
              </a:rPr>
              <a:t>дополнительные </a:t>
            </a:r>
            <a:r>
              <a:rPr lang="ru-RU" dirty="0">
                <a:solidFill>
                  <a:schemeClr val="dk1"/>
                </a:solidFill>
              </a:rPr>
              <a:t>отборы </a:t>
            </a:r>
            <a:r>
              <a:rPr lang="ru-RU" dirty="0" smtClean="0">
                <a:solidFill>
                  <a:schemeClr val="dk1"/>
                </a:solidFill>
              </a:rPr>
              <a:t>                 по </a:t>
            </a:r>
            <a:r>
              <a:rPr lang="ru-RU" dirty="0">
                <a:solidFill>
                  <a:schemeClr val="dk1"/>
                </a:solidFill>
              </a:rPr>
              <a:t>подразделению, группе </a:t>
            </a:r>
            <a:r>
              <a:rPr lang="ru-RU" dirty="0" smtClean="0">
                <a:solidFill>
                  <a:schemeClr val="dk1"/>
                </a:solidFill>
              </a:rPr>
              <a:t>                и </a:t>
            </a:r>
            <a:r>
              <a:rPr lang="ru-RU" dirty="0">
                <a:solidFill>
                  <a:schemeClr val="dk1"/>
                </a:solidFill>
              </a:rPr>
              <a:t>свойствам номенклатуры </a:t>
            </a:r>
            <a:r>
              <a:rPr lang="ru-RU" b="0" i="0" u="none" strike="noStrike" cap="none" dirty="0" smtClean="0">
                <a:solidFill>
                  <a:srgbClr val="000000"/>
                </a:solidFill>
                <a:sym typeface="Arial"/>
              </a:rPr>
              <a:t>  </a:t>
            </a:r>
            <a:endParaRPr dirty="0"/>
          </a:p>
        </p:txBody>
      </p:sp>
      <p:sp>
        <p:nvSpPr>
          <p:cNvPr id="8" name="Shape 289"/>
          <p:cNvSpPr txBox="1"/>
          <p:nvPr/>
        </p:nvSpPr>
        <p:spPr>
          <a:xfrm>
            <a:off x="716060" y="3389474"/>
            <a:ext cx="2061331" cy="396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/>
              <a:t>Анализ </a:t>
            </a:r>
            <a:r>
              <a:rPr lang="ru-RU" b="1" dirty="0"/>
              <a:t>по </a:t>
            </a:r>
            <a:r>
              <a:rPr lang="ru-RU" b="1" dirty="0" smtClean="0"/>
              <a:t>продажам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b="0" i="0" u="none" strike="noStrike" cap="none" dirty="0">
                <a:solidFill>
                  <a:srgbClr val="000000"/>
                </a:solidFill>
                <a:sym typeface="Arial"/>
              </a:rPr>
              <a:t> 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title"/>
          </p:nvPr>
        </p:nvSpPr>
        <p:spPr>
          <a:xfrm>
            <a:off x="379999" y="107901"/>
            <a:ext cx="10659900" cy="13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dirty="0">
                <a:solidFill>
                  <a:srgbClr val="00719D"/>
                </a:solidFill>
              </a:rPr>
              <a:t>Анализ и прогнозирование спроса</a:t>
            </a:r>
            <a:endParaRPr dirty="0">
              <a:solidFill>
                <a:srgbClr val="00719D"/>
              </a:solidFill>
            </a:endParaRPr>
          </a:p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1"/>
              <a:buFont typeface="Calibri"/>
              <a:buNone/>
            </a:pPr>
            <a:r>
              <a:rPr lang="ru-RU" sz="2800" dirty="0"/>
              <a:t>Мастер формирования заказов поставщикам. Оценка потребности</a:t>
            </a:r>
            <a:endParaRPr sz="2800" dirty="0"/>
          </a:p>
        </p:txBody>
      </p:sp>
      <p:sp>
        <p:nvSpPr>
          <p:cNvPr id="296" name="Shape 296"/>
          <p:cNvSpPr txBox="1"/>
          <p:nvPr/>
        </p:nvSpPr>
        <p:spPr>
          <a:xfrm>
            <a:off x="807310" y="1764086"/>
            <a:ext cx="3782773" cy="504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ru-RU" sz="1800" b="1" i="0" u="none" strike="noStrike" cap="none" dirty="0" smtClean="0">
                <a:solidFill>
                  <a:srgbClr val="000000"/>
                </a:solidFill>
                <a:sym typeface="Arial"/>
              </a:rPr>
              <a:t>Алгоритмы прогнозирования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dirty="0"/>
          </a:p>
        </p:txBody>
      </p:sp>
      <p:sp>
        <p:nvSpPr>
          <p:cNvPr id="4" name="Shape 296"/>
          <p:cNvSpPr txBox="1"/>
          <p:nvPr/>
        </p:nvSpPr>
        <p:spPr>
          <a:xfrm>
            <a:off x="341611" y="4962833"/>
            <a:ext cx="3384376" cy="905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572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r>
              <a:rPr lang="ru-RU" sz="1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ABC</a:t>
            </a:r>
            <a:endParaRPr lang="ru-RU" dirty="0"/>
          </a:p>
          <a:p>
            <a:pPr marL="8572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r>
              <a:rPr lang="ru-RU" sz="1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ABC-XYZ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879318" y="4574138"/>
            <a:ext cx="3566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800" b="1" dirty="0">
                <a:solidFill>
                  <a:schemeClr val="dk1"/>
                </a:solidFill>
              </a:rPr>
              <a:t>Алгоритмы сегментирования</a:t>
            </a:r>
            <a:endParaRPr lang="ru-RU" sz="1800" b="1" dirty="0"/>
          </a:p>
          <a:p>
            <a:endParaRPr lang="ru-RU" sz="1800" dirty="0"/>
          </a:p>
        </p:txBody>
      </p:sp>
      <p:sp>
        <p:nvSpPr>
          <p:cNvPr id="7" name="Shape 296"/>
          <p:cNvSpPr txBox="1"/>
          <p:nvPr/>
        </p:nvSpPr>
        <p:spPr>
          <a:xfrm>
            <a:off x="341611" y="2214807"/>
            <a:ext cx="5688632" cy="2141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r>
              <a:rPr lang="ru-RU" sz="1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Среднее </a:t>
            </a:r>
            <a:r>
              <a:rPr lang="ru-RU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значение за период</a:t>
            </a:r>
            <a:endParaRPr dirty="0"/>
          </a:p>
          <a:p>
            <a:pPr marL="1028700"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ru-RU" dirty="0" smtClean="0"/>
              <a:t>– </a:t>
            </a:r>
            <a:r>
              <a:rPr lang="ru-RU" b="0" i="0" u="none" strike="noStrike" cap="none" dirty="0" smtClean="0">
                <a:solidFill>
                  <a:srgbClr val="000000"/>
                </a:solidFill>
                <a:sym typeface="Arial"/>
              </a:rPr>
              <a:t>без </a:t>
            </a:r>
            <a:r>
              <a:rPr lang="ru-RU" b="0" i="0" u="none" strike="noStrike" cap="none" dirty="0">
                <a:solidFill>
                  <a:srgbClr val="000000"/>
                </a:solidFill>
                <a:sym typeface="Arial"/>
              </a:rPr>
              <a:t>учета наличия остатков в период продаж</a:t>
            </a:r>
            <a:endParaRPr dirty="0"/>
          </a:p>
          <a:p>
            <a:pPr marL="1028700"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ru-RU" b="0" i="0" u="none" strike="noStrike" cap="none" dirty="0" smtClean="0">
                <a:solidFill>
                  <a:srgbClr val="000000"/>
                </a:solidFill>
                <a:sym typeface="Arial"/>
              </a:rPr>
              <a:t>– с </a:t>
            </a:r>
            <a:r>
              <a:rPr lang="ru-RU" b="0" i="0" u="none" strike="noStrike" cap="none" dirty="0">
                <a:solidFill>
                  <a:srgbClr val="000000"/>
                </a:solidFill>
                <a:sym typeface="Arial"/>
              </a:rPr>
              <a:t>учетом </a:t>
            </a:r>
            <a:r>
              <a:rPr lang="ru-RU" b="0" i="0" u="none" strike="noStrike" cap="none" dirty="0">
                <a:solidFill>
                  <a:schemeClr val="dk1"/>
                </a:solidFill>
                <a:sym typeface="Arial"/>
              </a:rPr>
              <a:t>наличия остатков в период </a:t>
            </a:r>
            <a:r>
              <a:rPr lang="ru-RU" b="0" i="0" u="none" strike="noStrike" cap="none" dirty="0" smtClean="0">
                <a:solidFill>
                  <a:schemeClr val="dk1"/>
                </a:solidFill>
                <a:sym typeface="Arial"/>
              </a:rPr>
              <a:t>продаж</a:t>
            </a:r>
            <a:endParaRPr dirty="0"/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r>
              <a:rPr lang="ru-RU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Линейная </a:t>
            </a:r>
            <a:r>
              <a:rPr lang="ru-RU" sz="1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зависимость</a:t>
            </a:r>
            <a:endParaRPr dirty="0"/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r>
              <a:rPr lang="ru-RU" sz="1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Полином</a:t>
            </a:r>
            <a:endParaRPr dirty="0"/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r>
              <a:rPr lang="ru-RU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Сглаживание</a:t>
            </a:r>
            <a:endParaRPr dirty="0"/>
          </a:p>
          <a:p>
            <a:pPr marL="1028700" lvl="2">
              <a:buClr>
                <a:schemeClr val="dk1"/>
              </a:buClr>
              <a:buSzPts val="1800"/>
            </a:pPr>
            <a:r>
              <a:rPr lang="ru-RU" dirty="0" smtClean="0">
                <a:solidFill>
                  <a:schemeClr val="dk1"/>
                </a:solidFill>
              </a:rPr>
              <a:t>– без </a:t>
            </a:r>
            <a:r>
              <a:rPr lang="ru-RU" b="0" i="0" u="none" strike="noStrike" cap="none" dirty="0">
                <a:solidFill>
                  <a:schemeClr val="dk1"/>
                </a:solidFill>
                <a:sym typeface="Arial"/>
              </a:rPr>
              <a:t>учета наличия остатков в период продаж</a:t>
            </a:r>
            <a:endParaRPr dirty="0"/>
          </a:p>
          <a:p>
            <a:pPr marL="1028700"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ru-RU" b="0" i="0" u="none" strike="noStrike" cap="none" dirty="0" smtClean="0">
                <a:solidFill>
                  <a:schemeClr val="dk1"/>
                </a:solidFill>
                <a:sym typeface="Arial"/>
              </a:rPr>
              <a:t>– с </a:t>
            </a:r>
            <a:r>
              <a:rPr lang="ru-RU" b="0" i="0" u="none" strike="noStrike" cap="none" dirty="0">
                <a:solidFill>
                  <a:schemeClr val="dk1"/>
                </a:solidFill>
                <a:sym typeface="Arial"/>
              </a:rPr>
              <a:t>учетом наличия остатков в период </a:t>
            </a:r>
            <a:r>
              <a:rPr lang="ru-RU" b="0" i="0" u="none" strike="noStrike" cap="none" dirty="0" smtClean="0">
                <a:solidFill>
                  <a:schemeClr val="dk1"/>
                </a:solidFill>
                <a:sym typeface="Arial"/>
              </a:rPr>
              <a:t>продаж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6" name="Picture 2" descr="D:\РАБОТА\1C-РАРУС\ПРЕЗЕНТАЦИИ\Управление аптекой\анализ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048" y="2016114"/>
            <a:ext cx="3000699" cy="300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>
            <a:spLocks noGrp="1"/>
          </p:cNvSpPr>
          <p:nvPr>
            <p:ph type="title"/>
          </p:nvPr>
        </p:nvSpPr>
        <p:spPr>
          <a:xfrm>
            <a:off x="380000" y="432048"/>
            <a:ext cx="10659900" cy="1476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dirty="0">
                <a:solidFill>
                  <a:srgbClr val="00719D"/>
                </a:solidFill>
              </a:rPr>
              <a:t>Анализ и прогнозирование спроса</a:t>
            </a:r>
            <a:endParaRPr dirty="0">
              <a:solidFill>
                <a:srgbClr val="00719D"/>
              </a:solidFill>
            </a:endParaRPr>
          </a:p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1"/>
              <a:buFont typeface="Calibri"/>
              <a:buNone/>
            </a:pPr>
            <a:r>
              <a:rPr lang="ru-RU" sz="2800" dirty="0"/>
              <a:t>Мастер формирования заказов поставщикам. Оценка потребности</a:t>
            </a:r>
            <a:endParaRPr sz="2800"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dirty="0"/>
          </a:p>
        </p:txBody>
      </p:sp>
      <p:sp>
        <p:nvSpPr>
          <p:cNvPr id="302" name="Shape 302"/>
          <p:cNvSpPr txBox="1"/>
          <p:nvPr/>
        </p:nvSpPr>
        <p:spPr>
          <a:xfrm>
            <a:off x="380000" y="1620069"/>
            <a:ext cx="10891200" cy="4176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dirty="0"/>
              <a:t>Возможность</a:t>
            </a:r>
            <a:r>
              <a:rPr lang="ru-RU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указать алгоритм прогнозирования и количество дней заказа для каждого сегмента.</a:t>
            </a:r>
            <a:r>
              <a:rPr lang="ru-RU" sz="1800" dirty="0"/>
              <a:t> </a:t>
            </a:r>
            <a:r>
              <a:rPr lang="ru-RU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Например, для сегментирования ABC-XYZ: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dirty="0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r>
              <a:rPr lang="ru-RU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АX, BX – высокий товарооборот, хорошо прогнозируются:</a:t>
            </a:r>
            <a:endParaRPr dirty="0"/>
          </a:p>
          <a:p>
            <a:pPr marL="596900"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</a:pPr>
            <a:r>
              <a:rPr lang="ru-RU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Объемно-календарное планирование, прогноз спроса. Стратегия: линейная зависимость или полином.</a:t>
            </a:r>
            <a:endParaRPr dirty="0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r>
              <a:rPr lang="ru-RU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AY, BY – высокий товарооборот, недостаточная стабильность:</a:t>
            </a:r>
            <a:endParaRPr dirty="0"/>
          </a:p>
          <a:p>
            <a:pPr marL="596900"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89"/>
            </a:pPr>
            <a:r>
              <a:rPr lang="ru-RU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Объемно-календарное планирование, страховой запас. Стратегия: линейная зависимость или полином.</a:t>
            </a:r>
            <a:endParaRPr dirty="0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r>
              <a:rPr lang="ru-RU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AZ, BZ – высокий товарооборот, низкая прогнозируемость:</a:t>
            </a:r>
            <a:endParaRPr dirty="0"/>
          </a:p>
          <a:p>
            <a:pPr marL="596900"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</a:pPr>
            <a:r>
              <a:rPr lang="ru-RU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Заказ под заказ, страховой запас. Стратегия: среднее значение с учетом остатка. Минимальный остаток.</a:t>
            </a:r>
            <a:endParaRPr dirty="0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r>
              <a:rPr lang="ru-RU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CX – низкий товарооборот, хорошо прогнозируются:</a:t>
            </a:r>
            <a:endParaRPr dirty="0"/>
          </a:p>
          <a:p>
            <a:pPr marL="571500"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</a:pP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Точка перезаказа, фиксированный интервал между заказами. Стратегия: среднее значение с учетом остатка. </a:t>
            </a:r>
            <a:endParaRPr dirty="0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r>
              <a:rPr lang="ru-RU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CY – низкий товарооборот, недостаточная стабильность:</a:t>
            </a:r>
            <a:endParaRPr dirty="0"/>
          </a:p>
          <a:p>
            <a:pPr marL="571500"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</a:pP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Точка перезаказа, фиксированный размер заказа. Стратегия: среднее значение. Минимальный остаток.</a:t>
            </a:r>
            <a:endParaRPr dirty="0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r>
              <a:rPr lang="ru-RU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CZ – новые товары, непостоянный спрос:</a:t>
            </a:r>
            <a:endParaRPr dirty="0"/>
          </a:p>
          <a:p>
            <a:pPr marL="571500"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</a:pP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Заказ под заказ. Стратегия: среднее значение. Минимальный остаток.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>
            <a:spLocks noGrp="1"/>
          </p:cNvSpPr>
          <p:nvPr>
            <p:ph type="title"/>
          </p:nvPr>
        </p:nvSpPr>
        <p:spPr>
          <a:xfrm>
            <a:off x="379999" y="153953"/>
            <a:ext cx="10659900" cy="13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dirty="0">
                <a:solidFill>
                  <a:srgbClr val="00719D"/>
                </a:solidFill>
              </a:rPr>
              <a:t>Анализ и прогнозирование спроса</a:t>
            </a:r>
            <a:endParaRPr dirty="0">
              <a:solidFill>
                <a:srgbClr val="00719D"/>
              </a:solidFill>
            </a:endParaRPr>
          </a:p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1"/>
              <a:buFont typeface="Calibri"/>
              <a:buNone/>
            </a:pPr>
            <a:r>
              <a:rPr lang="ru-RU" sz="2800" dirty="0"/>
              <a:t>Мастер формирования заказов поставщикам. Оценка потребности</a:t>
            </a:r>
            <a:endParaRPr sz="2800" dirty="0"/>
          </a:p>
        </p:txBody>
      </p:sp>
      <p:sp>
        <p:nvSpPr>
          <p:cNvPr id="308" name="Shape 308"/>
          <p:cNvSpPr txBox="1"/>
          <p:nvPr/>
        </p:nvSpPr>
        <p:spPr>
          <a:xfrm>
            <a:off x="380000" y="1548061"/>
            <a:ext cx="10891200" cy="448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smtClean="0"/>
              <a:t>Хранение </a:t>
            </a:r>
            <a:r>
              <a:rPr lang="ru-RU" sz="1600" dirty="0"/>
              <a:t>результатов анализа по подразделением для просмотра, корректировки и утверждения</a:t>
            </a:r>
            <a:endParaRPr sz="16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dirty="0"/>
          </a:p>
        </p:txBody>
      </p:sp>
      <p:pic>
        <p:nvPicPr>
          <p:cNvPr id="309" name="Shape 3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1100" y="1998550"/>
            <a:ext cx="11049000" cy="403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>
            <a:spLocks noGrp="1"/>
          </p:cNvSpPr>
          <p:nvPr>
            <p:ph type="title"/>
          </p:nvPr>
        </p:nvSpPr>
        <p:spPr>
          <a:xfrm>
            <a:off x="379999" y="-36115"/>
            <a:ext cx="10659900" cy="13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dirty="0">
                <a:solidFill>
                  <a:srgbClr val="00719D"/>
                </a:solidFill>
              </a:rPr>
              <a:t>Анализ и прогнозирование спроса</a:t>
            </a:r>
            <a:endParaRPr dirty="0">
              <a:solidFill>
                <a:srgbClr val="00719D"/>
              </a:solidFill>
            </a:endParaRPr>
          </a:p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1"/>
              <a:buFont typeface="Calibri"/>
              <a:buNone/>
            </a:pPr>
            <a:r>
              <a:rPr lang="ru-RU" sz="2800" dirty="0"/>
              <a:t>Мастер формирования заказов поставщикам. Оценка поставщиков</a:t>
            </a:r>
            <a:endParaRPr sz="2800" dirty="0"/>
          </a:p>
        </p:txBody>
      </p:sp>
      <p:sp>
        <p:nvSpPr>
          <p:cNvPr id="315" name="Shape 315"/>
          <p:cNvSpPr txBox="1"/>
          <p:nvPr/>
        </p:nvSpPr>
        <p:spPr>
          <a:xfrm>
            <a:off x="380000" y="966150"/>
            <a:ext cx="10891200" cy="50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</p:txBody>
      </p:sp>
      <p:sp>
        <p:nvSpPr>
          <p:cNvPr id="316" name="Shape 316"/>
          <p:cNvSpPr txBox="1"/>
          <p:nvPr/>
        </p:nvSpPr>
        <p:spPr>
          <a:xfrm>
            <a:off x="379999" y="1836093"/>
            <a:ext cx="5578236" cy="4176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600" b="1" i="0" u="none" strike="noStrike" cap="none" dirty="0" smtClean="0">
                <a:solidFill>
                  <a:srgbClr val="000000"/>
                </a:solidFill>
                <a:sym typeface="Arial"/>
              </a:rPr>
              <a:t>Критерии </a:t>
            </a:r>
            <a:r>
              <a:rPr lang="ru-RU" sz="1600" b="1" i="0" u="none" strike="noStrike" cap="none" dirty="0">
                <a:solidFill>
                  <a:srgbClr val="000000"/>
                </a:solidFill>
                <a:sym typeface="Arial"/>
              </a:rPr>
              <a:t>оценки по прайс-листу поставщика:</a:t>
            </a:r>
            <a:endParaRPr sz="1600" b="1" dirty="0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r>
              <a:rPr lang="ru-RU" sz="1600" dirty="0"/>
              <a:t>ц</a:t>
            </a:r>
            <a:r>
              <a:rPr lang="ru-RU" sz="1600" i="0" u="none" strike="noStrike" cap="none" dirty="0">
                <a:solidFill>
                  <a:srgbClr val="000000"/>
                </a:solidFill>
              </a:rPr>
              <a:t>ена </a:t>
            </a:r>
            <a:endParaRPr sz="1600" dirty="0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r>
              <a:rPr lang="ru-RU" sz="1600" dirty="0"/>
              <a:t>с</a:t>
            </a:r>
            <a:r>
              <a:rPr lang="ru-RU" sz="1600" i="0" u="none" strike="noStrike" cap="none" dirty="0">
                <a:solidFill>
                  <a:srgbClr val="000000"/>
                </a:solidFill>
              </a:rPr>
              <a:t>рок годности </a:t>
            </a:r>
            <a:endParaRPr sz="1600" i="0" u="none" strike="noStrike" cap="none" dirty="0">
              <a:solidFill>
                <a:srgbClr val="000000"/>
              </a:solidFill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r>
              <a:rPr lang="ru-RU" sz="1600" dirty="0"/>
              <a:t>о</a:t>
            </a:r>
            <a:r>
              <a:rPr lang="ru-RU" sz="1600" i="0" u="none" strike="noStrike" cap="none" dirty="0">
                <a:solidFill>
                  <a:srgbClr val="000000"/>
                </a:solidFill>
              </a:rPr>
              <a:t>статок у поставщика </a:t>
            </a:r>
            <a:endParaRPr sz="1600" i="0" u="none" strike="noStrike" cap="none" dirty="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/>
              <a:t>Весовые параметры контрагента:</a:t>
            </a:r>
            <a:endParaRPr sz="1600" b="1" dirty="0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r>
              <a:rPr lang="ru-RU" sz="1600" dirty="0"/>
              <a:t>ф</a:t>
            </a:r>
            <a:r>
              <a:rPr lang="ru-RU" sz="1600" b="0" i="0" u="none" strike="noStrike" cap="none" dirty="0">
                <a:solidFill>
                  <a:srgbClr val="000000"/>
                </a:solidFill>
                <a:sym typeface="Arial"/>
              </a:rPr>
              <a:t>альсификаты</a:t>
            </a:r>
            <a:endParaRPr sz="1600" dirty="0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r>
              <a:rPr lang="ru-RU" sz="1600" dirty="0"/>
              <a:t>л</a:t>
            </a:r>
            <a:r>
              <a:rPr lang="ru-RU" sz="1600" b="0" i="0" u="none" strike="noStrike" cap="none" dirty="0">
                <a:solidFill>
                  <a:srgbClr val="000000"/>
                </a:solidFill>
                <a:sym typeface="Arial"/>
              </a:rPr>
              <a:t>ояльность</a:t>
            </a:r>
            <a:endParaRPr sz="1600" dirty="0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r>
              <a:rPr lang="ru-RU" sz="1600" dirty="0"/>
              <a:t>о</a:t>
            </a:r>
            <a:r>
              <a:rPr lang="ru-RU" sz="1600" b="0" i="0" u="none" strike="noStrike" cap="none" dirty="0">
                <a:solidFill>
                  <a:srgbClr val="000000"/>
                </a:solidFill>
                <a:sym typeface="Arial"/>
              </a:rPr>
              <a:t>тсрочка </a:t>
            </a:r>
            <a:endParaRPr sz="16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600" b="1" i="0" u="none" strike="noStrike" cap="none" dirty="0">
                <a:solidFill>
                  <a:srgbClr val="000000"/>
                </a:solidFill>
                <a:sym typeface="Arial"/>
              </a:rPr>
              <a:t>Правила расчета:</a:t>
            </a:r>
            <a:endParaRPr sz="1600" b="1" dirty="0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r>
              <a:rPr lang="ru-RU" sz="1600" dirty="0" smtClean="0"/>
              <a:t>м</a:t>
            </a:r>
            <a:r>
              <a:rPr lang="ru-RU" sz="1600" b="0" i="0" u="none" strike="noStrike" cap="none" dirty="0" smtClean="0">
                <a:solidFill>
                  <a:srgbClr val="000000"/>
                </a:solidFill>
                <a:sym typeface="Arial"/>
              </a:rPr>
              <a:t>инимальное </a:t>
            </a:r>
            <a:r>
              <a:rPr lang="ru-RU" sz="1600" b="0" i="0" u="none" strike="noStrike" cap="none" dirty="0">
                <a:solidFill>
                  <a:srgbClr val="000000"/>
                </a:solidFill>
                <a:sym typeface="Arial"/>
              </a:rPr>
              <a:t>значение критерия</a:t>
            </a:r>
            <a:endParaRPr sz="1600" dirty="0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r>
              <a:rPr lang="ru-RU" sz="1600" dirty="0" smtClean="0"/>
              <a:t>м</a:t>
            </a:r>
            <a:r>
              <a:rPr lang="ru-RU" sz="1600" b="0" i="0" u="none" strike="noStrike" cap="none" dirty="0" smtClean="0">
                <a:solidFill>
                  <a:srgbClr val="000000"/>
                </a:solidFill>
                <a:sym typeface="Arial"/>
              </a:rPr>
              <a:t>аксимальное </a:t>
            </a:r>
            <a:r>
              <a:rPr lang="ru-RU" sz="1600" b="0" i="0" u="none" strike="noStrike" cap="none" dirty="0">
                <a:solidFill>
                  <a:srgbClr val="000000"/>
                </a:solidFill>
                <a:sym typeface="Arial"/>
              </a:rPr>
              <a:t>значение критерия</a:t>
            </a:r>
            <a:endParaRPr sz="16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dirty="0"/>
          </a:p>
        </p:txBody>
      </p:sp>
      <p:pic>
        <p:nvPicPr>
          <p:cNvPr id="317" name="Shape 3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10162" y="1396323"/>
            <a:ext cx="5673005" cy="4637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title"/>
          </p:nvPr>
        </p:nvSpPr>
        <p:spPr>
          <a:xfrm>
            <a:off x="379999" y="153953"/>
            <a:ext cx="10659900" cy="13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dirty="0">
                <a:solidFill>
                  <a:srgbClr val="00719D"/>
                </a:solidFill>
              </a:rPr>
              <a:t>Анализ и прогнозирование спроса</a:t>
            </a:r>
            <a:endParaRPr dirty="0">
              <a:solidFill>
                <a:srgbClr val="00719D"/>
              </a:solidFill>
            </a:endParaRPr>
          </a:p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1"/>
              <a:buFont typeface="Calibri"/>
              <a:buNone/>
            </a:pPr>
            <a:r>
              <a:rPr lang="ru-RU" sz="2800" dirty="0"/>
              <a:t>Мастер формирования заказов поставщикам. Оценка поставщиков</a:t>
            </a:r>
            <a:endParaRPr sz="2800" dirty="0"/>
          </a:p>
        </p:txBody>
      </p:sp>
      <p:sp>
        <p:nvSpPr>
          <p:cNvPr id="323" name="Shape 323"/>
          <p:cNvSpPr txBox="1"/>
          <p:nvPr/>
        </p:nvSpPr>
        <p:spPr>
          <a:xfrm>
            <a:off x="380000" y="966150"/>
            <a:ext cx="10891200" cy="50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</p:txBody>
      </p:sp>
      <p:sp>
        <p:nvSpPr>
          <p:cNvPr id="324" name="Shape 324"/>
          <p:cNvSpPr txBox="1"/>
          <p:nvPr/>
        </p:nvSpPr>
        <p:spPr>
          <a:xfrm>
            <a:off x="380000" y="2052107"/>
            <a:ext cx="4642131" cy="2519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600" b="1" i="0" u="none" strike="noStrike" cap="none" dirty="0">
                <a:solidFill>
                  <a:srgbClr val="000000"/>
                </a:solidFill>
                <a:sym typeface="Arial"/>
              </a:rPr>
              <a:t>Распределение товаров между поставщиками согласно</a:t>
            </a:r>
            <a:r>
              <a:rPr lang="ru-RU" sz="1600" b="1" i="0" u="none" strike="noStrike" cap="none" dirty="0" smtClean="0">
                <a:solidFill>
                  <a:srgbClr val="000000"/>
                </a:solidFill>
                <a:sym typeface="Arial"/>
              </a:rPr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600" b="1" dirty="0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r>
              <a:rPr lang="ru-RU" sz="1600" dirty="0"/>
              <a:t>с</a:t>
            </a:r>
            <a:r>
              <a:rPr lang="ru-RU" sz="1600" b="0" i="0" u="none" strike="noStrike" cap="none" dirty="0">
                <a:solidFill>
                  <a:srgbClr val="000000"/>
                </a:solidFill>
                <a:sym typeface="Arial"/>
              </a:rPr>
              <a:t>тратеги</a:t>
            </a:r>
            <a:r>
              <a:rPr lang="ru-RU" sz="1600" dirty="0"/>
              <a:t>и</a:t>
            </a:r>
            <a:r>
              <a:rPr lang="ru-RU" sz="1600" b="0" i="0" u="none" strike="noStrike" cap="none" dirty="0">
                <a:solidFill>
                  <a:srgbClr val="000000"/>
                </a:solidFill>
                <a:sym typeface="Arial"/>
              </a:rPr>
              <a:t> оценки </a:t>
            </a:r>
            <a:r>
              <a:rPr lang="ru-RU" sz="1600" b="0" i="0" u="none" strike="noStrike" cap="none" dirty="0" smtClean="0">
                <a:solidFill>
                  <a:srgbClr val="000000"/>
                </a:solidFill>
                <a:sym typeface="Arial"/>
              </a:rPr>
              <a:t>поставщика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endParaRPr sz="1600" dirty="0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r>
              <a:rPr lang="ru-RU" sz="1600" dirty="0"/>
              <a:t>указанию</a:t>
            </a:r>
            <a:r>
              <a:rPr lang="ru-RU" sz="1600" b="0" i="0" u="none" strike="noStrike" cap="none" dirty="0">
                <a:solidFill>
                  <a:srgbClr val="000000"/>
                </a:solidFill>
                <a:sym typeface="Arial"/>
              </a:rPr>
              <a:t> списка доступных поставщиков для </a:t>
            </a:r>
            <a:r>
              <a:rPr lang="ru-RU" sz="1600" b="0" i="0" u="none" strike="noStrike" cap="none" dirty="0" smtClean="0">
                <a:solidFill>
                  <a:srgbClr val="000000"/>
                </a:solidFill>
                <a:sym typeface="Arial"/>
              </a:rPr>
              <a:t>оценки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endParaRPr sz="1600" dirty="0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r>
              <a:rPr lang="ru-RU" sz="1600" dirty="0"/>
              <a:t>о</a:t>
            </a:r>
            <a:r>
              <a:rPr lang="ru-RU" sz="1600" b="0" i="0" u="none" strike="noStrike" cap="none" dirty="0">
                <a:solidFill>
                  <a:srgbClr val="000000"/>
                </a:solidFill>
                <a:sym typeface="Arial"/>
              </a:rPr>
              <a:t>сновному поставщику, </a:t>
            </a:r>
            <a:r>
              <a:rPr lang="ru-RU" sz="1600" b="0" i="0" u="none" strike="noStrike" cap="none" dirty="0" smtClean="0">
                <a:solidFill>
                  <a:srgbClr val="000000"/>
                </a:solidFill>
                <a:sym typeface="Arial"/>
              </a:rPr>
              <a:t>заданному           </a:t>
            </a:r>
            <a:r>
              <a:rPr lang="ru-RU" sz="1600" b="0" i="0" u="none" strike="noStrike" cap="none" dirty="0">
                <a:solidFill>
                  <a:srgbClr val="000000"/>
                </a:solidFill>
                <a:sym typeface="Arial"/>
              </a:rPr>
              <a:t>в настройках карточки номенклатуры</a:t>
            </a:r>
            <a:endParaRPr sz="16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600" b="0" i="0" u="none" strike="noStrike" cap="none" dirty="0">
                <a:solidFill>
                  <a:srgbClr val="000000"/>
                </a:solidFill>
                <a:sym typeface="Arial"/>
              </a:rPr>
              <a:t>  </a:t>
            </a:r>
            <a:endParaRPr sz="1600" dirty="0"/>
          </a:p>
        </p:txBody>
      </p:sp>
      <p:pic>
        <p:nvPicPr>
          <p:cNvPr id="325" name="Shape 3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66147" y="1980109"/>
            <a:ext cx="6038850" cy="349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3398612" y="2268141"/>
            <a:ext cx="7641299" cy="1355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SzPts val="1100"/>
            </a:pPr>
            <a:r>
              <a:rPr lang="ru-RU" sz="1200" b="1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«1С-Рарус: Управление аптекой» – решение для центральных </a:t>
            </a:r>
            <a:r>
              <a:rPr lang="ru-RU" sz="1200" b="1" dirty="0" smtClean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офисов аптечных </a:t>
            </a:r>
            <a:r>
              <a:rPr lang="ru-RU" sz="1200" b="1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сетей и крупных автономных аптек. </a:t>
            </a:r>
            <a:r>
              <a:rPr lang="ru-RU" sz="12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sz="12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2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Одна программа для целого комплекса задач: централизованных заказов и закупок, управления ценообразованием, контроля денежных </a:t>
            </a:r>
            <a:r>
              <a:rPr lang="ru-RU" sz="1200" dirty="0" smtClean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средств и </a:t>
            </a:r>
            <a:r>
              <a:rPr lang="ru-RU" sz="12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бюджета организации, консолидации и многомерного анализа данных по всей сети и создания гибкой отчетности в один клик.</a:t>
            </a:r>
            <a:endParaRPr sz="12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sp>
        <p:nvSpPr>
          <p:cNvPr id="200" name="Shape 200"/>
          <p:cNvSpPr/>
          <p:nvPr/>
        </p:nvSpPr>
        <p:spPr>
          <a:xfrm>
            <a:off x="379999" y="4936067"/>
            <a:ext cx="10773554" cy="51075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379999" y="6"/>
            <a:ext cx="10659900" cy="13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49"/>
              <a:buFont typeface="Calibri"/>
              <a:buNone/>
            </a:pPr>
            <a:r>
              <a:rPr lang="ru-RU" sz="4197" b="0" i="0" u="none" strike="noStrike" cap="none" dirty="0">
                <a:solidFill>
                  <a:srgbClr val="00719D"/>
                </a:solidFill>
                <a:sym typeface="Calibri"/>
              </a:rPr>
              <a:t>1С-Рарус: Управление аптекой</a:t>
            </a:r>
            <a:endParaRPr dirty="0">
              <a:solidFill>
                <a:srgbClr val="00719D"/>
              </a:solidFill>
            </a:endParaRPr>
          </a:p>
        </p:txBody>
      </p:sp>
      <p:pic>
        <p:nvPicPr>
          <p:cNvPr id="202" name="Shape 2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3025" y="1540046"/>
            <a:ext cx="2544242" cy="25442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>
            <a:spLocks noGrp="1"/>
          </p:cNvSpPr>
          <p:nvPr>
            <p:ph type="title"/>
          </p:nvPr>
        </p:nvSpPr>
        <p:spPr>
          <a:xfrm>
            <a:off x="380000" y="35153"/>
            <a:ext cx="10659900" cy="14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dirty="0">
                <a:solidFill>
                  <a:srgbClr val="00719D"/>
                </a:solidFill>
              </a:rPr>
              <a:t>Анализ и прогнозирование спроса</a:t>
            </a:r>
            <a:endParaRPr dirty="0">
              <a:solidFill>
                <a:srgbClr val="00719D"/>
              </a:solidFill>
            </a:endParaRPr>
          </a:p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1"/>
              <a:buFont typeface="Calibri"/>
              <a:buNone/>
            </a:pPr>
            <a:r>
              <a:rPr lang="ru-RU" sz="2800" dirty="0"/>
              <a:t>Мастер формирования заказов поставщикам. Оценка поставщиков</a:t>
            </a:r>
            <a:endParaRPr sz="2800" dirty="0"/>
          </a:p>
        </p:txBody>
      </p:sp>
      <p:sp>
        <p:nvSpPr>
          <p:cNvPr id="331" name="Shape 331"/>
          <p:cNvSpPr txBox="1"/>
          <p:nvPr/>
        </p:nvSpPr>
        <p:spPr>
          <a:xfrm>
            <a:off x="380000" y="966150"/>
            <a:ext cx="10891200" cy="50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</p:txBody>
      </p:sp>
      <p:sp>
        <p:nvSpPr>
          <p:cNvPr id="332" name="Shape 332"/>
          <p:cNvSpPr txBox="1"/>
          <p:nvPr/>
        </p:nvSpPr>
        <p:spPr>
          <a:xfrm>
            <a:off x="217455" y="1454280"/>
            <a:ext cx="11143800" cy="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dirty="0"/>
              <a:t>Формирование заказов после распределения между поставщиками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dirty="0"/>
          </a:p>
        </p:txBody>
      </p:sp>
      <p:pic>
        <p:nvPicPr>
          <p:cNvPr id="333" name="Shape 3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675" y="1980109"/>
            <a:ext cx="11288348" cy="3816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>
            <a:spLocks noGrp="1"/>
          </p:cNvSpPr>
          <p:nvPr>
            <p:ph type="title"/>
          </p:nvPr>
        </p:nvSpPr>
        <p:spPr>
          <a:xfrm>
            <a:off x="379999" y="-41944"/>
            <a:ext cx="10659900" cy="13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dirty="0">
                <a:solidFill>
                  <a:srgbClr val="00719D"/>
                </a:solidFill>
              </a:rPr>
              <a:t>Закупки </a:t>
            </a:r>
            <a:endParaRPr dirty="0">
              <a:solidFill>
                <a:srgbClr val="00719D"/>
              </a:solidFill>
            </a:endParaRPr>
          </a:p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sz="2800" dirty="0"/>
              <a:t>Заказы поставщикам</a:t>
            </a:r>
            <a:endParaRPr sz="2800" dirty="0"/>
          </a:p>
        </p:txBody>
      </p:sp>
      <p:sp>
        <p:nvSpPr>
          <p:cNvPr id="339" name="Shape 339"/>
          <p:cNvSpPr/>
          <p:nvPr/>
        </p:nvSpPr>
        <p:spPr>
          <a:xfrm>
            <a:off x="4408067" y="1343502"/>
            <a:ext cx="2283300" cy="6219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3F04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rgbClr val="783F04"/>
                </a:solidFill>
                <a:latin typeface="Arial"/>
                <a:ea typeface="Arial"/>
                <a:cs typeface="Arial"/>
                <a:sym typeface="Arial"/>
              </a:rPr>
              <a:t>Оформление заказа</a:t>
            </a:r>
            <a:endParaRPr/>
          </a:p>
        </p:txBody>
      </p:sp>
      <p:sp>
        <p:nvSpPr>
          <p:cNvPr id="340" name="Shape 340"/>
          <p:cNvSpPr/>
          <p:nvPr/>
        </p:nvSpPr>
        <p:spPr>
          <a:xfrm>
            <a:off x="4408067" y="2435702"/>
            <a:ext cx="2283300" cy="6219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3F04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rgbClr val="783F04"/>
                </a:solidFill>
                <a:latin typeface="Arial"/>
                <a:ea typeface="Arial"/>
                <a:cs typeface="Arial"/>
                <a:sym typeface="Arial"/>
              </a:rPr>
              <a:t>Согласование заказа</a:t>
            </a:r>
            <a:endParaRPr/>
          </a:p>
        </p:txBody>
      </p:sp>
      <p:sp>
        <p:nvSpPr>
          <p:cNvPr id="341" name="Shape 341"/>
          <p:cNvSpPr/>
          <p:nvPr/>
        </p:nvSpPr>
        <p:spPr>
          <a:xfrm>
            <a:off x="4408067" y="3524002"/>
            <a:ext cx="2283300" cy="6219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3F04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rgbClr val="783F04"/>
                </a:solidFill>
                <a:latin typeface="Arial"/>
                <a:ea typeface="Arial"/>
                <a:cs typeface="Arial"/>
                <a:sym typeface="Arial"/>
              </a:rPr>
              <a:t>Корректировка заказа</a:t>
            </a:r>
            <a:endParaRPr/>
          </a:p>
        </p:txBody>
      </p:sp>
      <p:sp>
        <p:nvSpPr>
          <p:cNvPr id="342" name="Shape 342"/>
          <p:cNvSpPr/>
          <p:nvPr/>
        </p:nvSpPr>
        <p:spPr>
          <a:xfrm>
            <a:off x="8369442" y="4670577"/>
            <a:ext cx="2283300" cy="6219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3F04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rgbClr val="783F04"/>
                </a:solidFill>
                <a:latin typeface="Arial"/>
                <a:ea typeface="Arial"/>
                <a:cs typeface="Arial"/>
                <a:sym typeface="Arial"/>
              </a:rPr>
              <a:t>Фактическое поступление</a:t>
            </a:r>
            <a:endParaRPr/>
          </a:p>
        </p:txBody>
      </p:sp>
      <p:sp>
        <p:nvSpPr>
          <p:cNvPr id="343" name="Shape 343"/>
          <p:cNvSpPr/>
          <p:nvPr/>
        </p:nvSpPr>
        <p:spPr>
          <a:xfrm>
            <a:off x="8369442" y="3524002"/>
            <a:ext cx="2283300" cy="6219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3F04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rgbClr val="783F04"/>
                </a:solidFill>
                <a:latin typeface="Arial"/>
                <a:ea typeface="Arial"/>
                <a:cs typeface="Arial"/>
                <a:sym typeface="Arial"/>
              </a:rPr>
              <a:t>Закрытие заказа</a:t>
            </a:r>
            <a:endParaRPr/>
          </a:p>
        </p:txBody>
      </p:sp>
      <p:sp>
        <p:nvSpPr>
          <p:cNvPr id="344" name="Shape 344"/>
          <p:cNvSpPr/>
          <p:nvPr/>
        </p:nvSpPr>
        <p:spPr>
          <a:xfrm>
            <a:off x="845667" y="4670565"/>
            <a:ext cx="2283300" cy="6219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3F04"/>
              </a:buClr>
              <a:buSzPts val="1200"/>
              <a:buFont typeface="Arial"/>
              <a:buNone/>
            </a:pPr>
            <a:r>
              <a:rPr lang="ru-RU" sz="1200" b="1" i="0" u="none" strike="noStrike" cap="none">
                <a:solidFill>
                  <a:srgbClr val="783F04"/>
                </a:solidFill>
                <a:latin typeface="Arial"/>
                <a:ea typeface="Arial"/>
                <a:cs typeface="Arial"/>
                <a:sym typeface="Arial"/>
              </a:rPr>
              <a:t>Оформление финансовых документов</a:t>
            </a:r>
            <a:endParaRPr/>
          </a:p>
        </p:txBody>
      </p:sp>
      <p:sp>
        <p:nvSpPr>
          <p:cNvPr id="345" name="Shape 345"/>
          <p:cNvSpPr/>
          <p:nvPr/>
        </p:nvSpPr>
        <p:spPr>
          <a:xfrm>
            <a:off x="4408067" y="4670577"/>
            <a:ext cx="2283300" cy="6219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3F04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rgbClr val="783F04"/>
                </a:solidFill>
                <a:latin typeface="Arial"/>
                <a:ea typeface="Arial"/>
                <a:cs typeface="Arial"/>
                <a:sym typeface="Arial"/>
              </a:rPr>
              <a:t>Подтверждение заказа</a:t>
            </a:r>
            <a:endParaRPr/>
          </a:p>
        </p:txBody>
      </p:sp>
      <p:cxnSp>
        <p:nvCxnSpPr>
          <p:cNvPr id="346" name="Shape 346"/>
          <p:cNvCxnSpPr>
            <a:stCxn id="339" idx="2"/>
            <a:endCxn id="340" idx="0"/>
          </p:cNvCxnSpPr>
          <p:nvPr/>
        </p:nvCxnSpPr>
        <p:spPr>
          <a:xfrm>
            <a:off x="5549717" y="1965402"/>
            <a:ext cx="0" cy="47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stealth" w="med" len="med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cxnSp>
      <p:cxnSp>
        <p:nvCxnSpPr>
          <p:cNvPr id="347" name="Shape 347"/>
          <p:cNvCxnSpPr/>
          <p:nvPr/>
        </p:nvCxnSpPr>
        <p:spPr>
          <a:xfrm>
            <a:off x="5549717" y="3057602"/>
            <a:ext cx="0" cy="47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stealth" w="med" len="med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cxnSp>
      <p:cxnSp>
        <p:nvCxnSpPr>
          <p:cNvPr id="348" name="Shape 348"/>
          <p:cNvCxnSpPr/>
          <p:nvPr/>
        </p:nvCxnSpPr>
        <p:spPr>
          <a:xfrm>
            <a:off x="5549717" y="4173040"/>
            <a:ext cx="0" cy="47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stealth" w="med" len="med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cxnSp>
      <p:cxnSp>
        <p:nvCxnSpPr>
          <p:cNvPr id="349" name="Shape 349"/>
          <p:cNvCxnSpPr>
            <a:stCxn id="345" idx="1"/>
            <a:endCxn id="344" idx="3"/>
          </p:cNvCxnSpPr>
          <p:nvPr/>
        </p:nvCxnSpPr>
        <p:spPr>
          <a:xfrm rot="10800000">
            <a:off x="3128867" y="4981527"/>
            <a:ext cx="1279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lg" len="lg"/>
          </a:ln>
        </p:spPr>
      </p:cxnSp>
      <p:cxnSp>
        <p:nvCxnSpPr>
          <p:cNvPr id="350" name="Shape 350"/>
          <p:cNvCxnSpPr>
            <a:stCxn id="345" idx="3"/>
            <a:endCxn id="342" idx="1"/>
          </p:cNvCxnSpPr>
          <p:nvPr/>
        </p:nvCxnSpPr>
        <p:spPr>
          <a:xfrm>
            <a:off x="6691367" y="4981527"/>
            <a:ext cx="1678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lg" len="lg"/>
          </a:ln>
        </p:spPr>
      </p:cxnSp>
      <p:cxnSp>
        <p:nvCxnSpPr>
          <p:cNvPr id="351" name="Shape 351"/>
          <p:cNvCxnSpPr>
            <a:stCxn id="342" idx="0"/>
            <a:endCxn id="343" idx="2"/>
          </p:cNvCxnSpPr>
          <p:nvPr/>
        </p:nvCxnSpPr>
        <p:spPr>
          <a:xfrm rot="10800000">
            <a:off x="9511092" y="4145877"/>
            <a:ext cx="0" cy="524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>
            <a:spLocks noGrp="1"/>
          </p:cNvSpPr>
          <p:nvPr>
            <p:ph type="title"/>
          </p:nvPr>
        </p:nvSpPr>
        <p:spPr>
          <a:xfrm>
            <a:off x="379999" y="-41944"/>
            <a:ext cx="10659900" cy="13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dirty="0">
                <a:solidFill>
                  <a:srgbClr val="00719D"/>
                </a:solidFill>
              </a:rPr>
              <a:t>Закупки </a:t>
            </a:r>
            <a:endParaRPr dirty="0">
              <a:solidFill>
                <a:srgbClr val="00719D"/>
              </a:solidFill>
            </a:endParaRPr>
          </a:p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sz="2800" dirty="0"/>
              <a:t>Заказы поставщикам</a:t>
            </a:r>
            <a:endParaRPr sz="2800" dirty="0"/>
          </a:p>
        </p:txBody>
      </p:sp>
      <p:sp>
        <p:nvSpPr>
          <p:cNvPr id="357" name="Shape 357"/>
          <p:cNvSpPr txBox="1"/>
          <p:nvPr/>
        </p:nvSpPr>
        <p:spPr>
          <a:xfrm>
            <a:off x="380000" y="1764085"/>
            <a:ext cx="7666467" cy="3200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 pitchFamily="34" charset="0"/>
              <a:buChar char="•"/>
            </a:pPr>
            <a:r>
              <a:rPr lang="ru-RU" sz="1800" b="0" i="0" u="none" strike="noStrike" cap="none" dirty="0">
                <a:solidFill>
                  <a:srgbClr val="000000"/>
                </a:solidFill>
                <a:sym typeface="Arial"/>
              </a:rPr>
              <a:t>Плановый срок поставки в днях задается в карточке </a:t>
            </a:r>
            <a:r>
              <a:rPr lang="ru-RU" sz="1800" b="0" i="0" u="none" strike="noStrike" cap="none" dirty="0" smtClean="0">
                <a:solidFill>
                  <a:srgbClr val="000000"/>
                </a:solidFill>
                <a:sym typeface="Arial"/>
              </a:rPr>
              <a:t>контрагента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 pitchFamily="34" charset="0"/>
              <a:buChar char="•"/>
            </a:pPr>
            <a:endParaRPr sz="1800" dirty="0"/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 pitchFamily="34" charset="0"/>
              <a:buChar char="•"/>
            </a:pPr>
            <a:r>
              <a:rPr lang="ru-RU" sz="1800" b="0" i="0" u="none" strike="noStrike" cap="none" dirty="0">
                <a:solidFill>
                  <a:srgbClr val="000000"/>
                </a:solidFill>
                <a:sym typeface="Arial"/>
              </a:rPr>
              <a:t>Плановая дата поставки автоматически рассчитывается </a:t>
            </a:r>
            <a:r>
              <a:rPr lang="ru-RU" sz="1800" b="0" i="0" u="none" strike="noStrike" cap="none" dirty="0" smtClean="0">
                <a:solidFill>
                  <a:srgbClr val="000000"/>
                </a:solidFill>
                <a:sym typeface="Arial"/>
              </a:rPr>
              <a:t>             и </a:t>
            </a:r>
            <a:r>
              <a:rPr lang="ru-RU" sz="1800" b="0" i="0" u="none" strike="noStrike" cap="none" dirty="0">
                <a:solidFill>
                  <a:srgbClr val="000000"/>
                </a:solidFill>
                <a:sym typeface="Arial"/>
              </a:rPr>
              <a:t>фиксируется в заказе </a:t>
            </a:r>
            <a:r>
              <a:rPr lang="ru-RU" sz="1800" b="0" i="0" u="none" strike="noStrike" cap="none" dirty="0" smtClean="0">
                <a:solidFill>
                  <a:srgbClr val="000000"/>
                </a:solidFill>
                <a:sym typeface="Arial"/>
              </a:rPr>
              <a:t>поставщику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 pitchFamily="34" charset="0"/>
              <a:buChar char="•"/>
            </a:pPr>
            <a:endParaRPr sz="1800" dirty="0"/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 pitchFamily="34" charset="0"/>
              <a:buChar char="•"/>
            </a:pPr>
            <a:r>
              <a:rPr lang="ru-RU" sz="1800" b="0" i="0" u="none" strike="noStrike" cap="none" dirty="0">
                <a:solidFill>
                  <a:srgbClr val="000000"/>
                </a:solidFill>
                <a:sym typeface="Arial"/>
              </a:rPr>
              <a:t>Информаци</a:t>
            </a:r>
            <a:r>
              <a:rPr lang="ru-RU" sz="1800" dirty="0"/>
              <a:t>я</a:t>
            </a:r>
            <a:r>
              <a:rPr lang="ru-RU" sz="1800" b="0" i="0" u="none" strike="noStrike" cap="none" dirty="0">
                <a:solidFill>
                  <a:srgbClr val="000000"/>
                </a:solidFill>
                <a:sym typeface="Arial"/>
              </a:rPr>
              <a:t> о текущем состоянии заказов</a:t>
            </a:r>
            <a:r>
              <a:rPr lang="ru-RU" sz="1800" dirty="0"/>
              <a:t> и</a:t>
            </a:r>
            <a:r>
              <a:rPr lang="ru-RU" sz="1800" b="0" i="0" u="none" strike="noStrike" cap="none" dirty="0">
                <a:solidFill>
                  <a:srgbClr val="000000"/>
                </a:solidFill>
                <a:sym typeface="Arial"/>
              </a:rPr>
              <a:t> </a:t>
            </a:r>
            <a:r>
              <a:rPr lang="ru-RU" sz="1800" dirty="0"/>
              <a:t>просроченным заказам</a:t>
            </a:r>
            <a:r>
              <a:rPr lang="ru-RU" sz="1800" b="0" i="0" u="none" strike="noStrike" cap="none" dirty="0">
                <a:solidFill>
                  <a:srgbClr val="000000"/>
                </a:solidFill>
                <a:sym typeface="Arial"/>
              </a:rPr>
              <a:t> </a:t>
            </a:r>
            <a:r>
              <a:rPr lang="ru-RU" sz="1800" dirty="0"/>
              <a:t>хранится в</a:t>
            </a:r>
            <a:r>
              <a:rPr lang="ru-RU" sz="1800" b="0" i="0" u="none" strike="noStrike" cap="none" dirty="0">
                <a:solidFill>
                  <a:srgbClr val="000000"/>
                </a:solidFill>
                <a:sym typeface="Arial"/>
              </a:rPr>
              <a:t> отчет</a:t>
            </a:r>
            <a:r>
              <a:rPr lang="ru-RU" sz="1800" dirty="0"/>
              <a:t>е</a:t>
            </a:r>
            <a:r>
              <a:rPr lang="ru-RU" sz="1800" b="0" i="0" u="none" strike="noStrike" cap="none" dirty="0">
                <a:solidFill>
                  <a:srgbClr val="000000"/>
                </a:solidFill>
                <a:sym typeface="Arial"/>
              </a:rPr>
              <a:t> </a:t>
            </a:r>
            <a:r>
              <a:rPr lang="ru-RU" sz="1800" dirty="0"/>
              <a:t>«</a:t>
            </a:r>
            <a:r>
              <a:rPr lang="ru-RU" sz="1800" b="0" i="0" u="none" strike="noStrike" cap="none" dirty="0">
                <a:solidFill>
                  <a:srgbClr val="000000"/>
                </a:solidFill>
                <a:sym typeface="Arial"/>
              </a:rPr>
              <a:t>Состояние заказов поставщикам</a:t>
            </a:r>
            <a:r>
              <a:rPr lang="ru-RU" sz="1800" dirty="0"/>
              <a:t>» </a:t>
            </a:r>
            <a:endParaRPr lang="ru-RU" sz="1800" dirty="0" smtClean="0"/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 pitchFamily="34" charset="0"/>
              <a:buChar char="•"/>
            </a:pPr>
            <a:endParaRPr sz="1800" dirty="0"/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 pitchFamily="34" charset="0"/>
              <a:buChar char="•"/>
            </a:pPr>
            <a:r>
              <a:rPr lang="ru-RU" sz="1800" b="0" i="0" u="none" strike="noStrike" cap="none" dirty="0">
                <a:solidFill>
                  <a:srgbClr val="000000"/>
                </a:solidFill>
                <a:sym typeface="Arial"/>
              </a:rPr>
              <a:t>Предусмотрена возможность автоматического закрытия просроченных заказов </a:t>
            </a:r>
            <a:endParaRPr sz="18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dirty="0"/>
          </a:p>
        </p:txBody>
      </p:sp>
      <p:pic>
        <p:nvPicPr>
          <p:cNvPr id="4099" name="Picture 3" descr="G:\Управление аптекой - Функциональность\поставк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467" y="2012564"/>
            <a:ext cx="3018755" cy="301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>
            <a:spLocks noGrp="1"/>
          </p:cNvSpPr>
          <p:nvPr>
            <p:ph type="title"/>
          </p:nvPr>
        </p:nvSpPr>
        <p:spPr>
          <a:xfrm>
            <a:off x="379999" y="-41944"/>
            <a:ext cx="10659900" cy="13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dirty="0">
                <a:solidFill>
                  <a:srgbClr val="00719D"/>
                </a:solidFill>
              </a:rPr>
              <a:t>Закупки </a:t>
            </a:r>
            <a:endParaRPr dirty="0">
              <a:solidFill>
                <a:srgbClr val="00719D"/>
              </a:solidFill>
            </a:endParaRPr>
          </a:p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sz="2800" dirty="0"/>
              <a:t>Заказы поставщикам</a:t>
            </a:r>
            <a:endParaRPr sz="2800" dirty="0"/>
          </a:p>
        </p:txBody>
      </p:sp>
      <p:pic>
        <p:nvPicPr>
          <p:cNvPr id="363" name="Shape 3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5700" y="2079824"/>
            <a:ext cx="9367801" cy="3860725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Shape 364"/>
          <p:cNvSpPr txBox="1"/>
          <p:nvPr/>
        </p:nvSpPr>
        <p:spPr>
          <a:xfrm>
            <a:off x="581400" y="1315224"/>
            <a:ext cx="9409283" cy="376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dk1"/>
                </a:solidFill>
              </a:rPr>
              <a:t>Для контроля просроченных заказов в отчете «Состояние заказов поставщикам»  предусмотрен фильтр «Дата поставки меньше заданной даты» </a:t>
            </a:r>
            <a:endParaRPr dirty="0">
              <a:solidFill>
                <a:schemeClr val="dk1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>
            <a:spLocks noGrp="1"/>
          </p:cNvSpPr>
          <p:nvPr>
            <p:ph type="title"/>
          </p:nvPr>
        </p:nvSpPr>
        <p:spPr>
          <a:xfrm>
            <a:off x="379999" y="-41944"/>
            <a:ext cx="10659900" cy="13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dirty="0">
                <a:solidFill>
                  <a:srgbClr val="00719D"/>
                </a:solidFill>
              </a:rPr>
              <a:t>Закупки </a:t>
            </a:r>
            <a:endParaRPr dirty="0">
              <a:solidFill>
                <a:srgbClr val="00719D"/>
              </a:solidFill>
            </a:endParaRPr>
          </a:p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sz="2800" dirty="0"/>
              <a:t>Работа с поставщиками</a:t>
            </a:r>
            <a:endParaRPr sz="2800" dirty="0"/>
          </a:p>
        </p:txBody>
      </p:sp>
      <p:sp>
        <p:nvSpPr>
          <p:cNvPr id="370" name="Shape 370"/>
          <p:cNvSpPr txBox="1"/>
          <p:nvPr/>
        </p:nvSpPr>
        <p:spPr>
          <a:xfrm>
            <a:off x="380000" y="1280150"/>
            <a:ext cx="4439400" cy="3004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Условия работы с поставщиками задается в договоре поставщика.</a:t>
            </a:r>
            <a:endParaRPr sz="18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1800" dirty="0"/>
              <a:t>Задаваемые п</a:t>
            </a:r>
            <a:r>
              <a:rPr lang="ru-RU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араметры:</a:t>
            </a:r>
            <a:endParaRPr sz="1800" dirty="0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r>
              <a:rPr lang="ru-RU" sz="1800" dirty="0"/>
              <a:t>м</a:t>
            </a:r>
            <a:r>
              <a:rPr lang="ru-RU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аксимальн</a:t>
            </a:r>
            <a:r>
              <a:rPr lang="ru-RU" sz="1800" dirty="0"/>
              <a:t>ая</a:t>
            </a:r>
            <a:r>
              <a:rPr lang="ru-RU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сумм</a:t>
            </a:r>
            <a:r>
              <a:rPr lang="ru-RU" sz="1800" dirty="0"/>
              <a:t>а</a:t>
            </a:r>
            <a:r>
              <a:rPr lang="ru-RU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кредита по договору и контроль суммы кредита</a:t>
            </a:r>
            <a:endParaRPr sz="1800" dirty="0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r>
              <a:rPr lang="ru-RU" sz="1800" dirty="0"/>
              <a:t>с</a:t>
            </a:r>
            <a:r>
              <a:rPr lang="ru-RU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рок оплаты задолженности</a:t>
            </a:r>
            <a:endParaRPr sz="1800" dirty="0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r>
              <a:rPr lang="ru-RU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% </a:t>
            </a:r>
            <a:r>
              <a:rPr lang="ru-RU" sz="1800" dirty="0"/>
              <a:t>п</a:t>
            </a:r>
            <a:r>
              <a:rPr lang="ru-RU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редоплаты</a:t>
            </a:r>
            <a:endParaRPr sz="18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dirty="0"/>
          </a:p>
        </p:txBody>
      </p:sp>
      <p:pic>
        <p:nvPicPr>
          <p:cNvPr id="371" name="Shape 3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8550" y="1339049"/>
            <a:ext cx="6343311" cy="460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>
            <a:spLocks noGrp="1"/>
          </p:cNvSpPr>
          <p:nvPr>
            <p:ph type="title"/>
          </p:nvPr>
        </p:nvSpPr>
        <p:spPr>
          <a:xfrm>
            <a:off x="379999" y="-41944"/>
            <a:ext cx="10659900" cy="13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dirty="0">
                <a:solidFill>
                  <a:srgbClr val="00719D"/>
                </a:solidFill>
              </a:rPr>
              <a:t>Закупки </a:t>
            </a:r>
            <a:endParaRPr dirty="0">
              <a:solidFill>
                <a:srgbClr val="00719D"/>
              </a:solidFill>
            </a:endParaRPr>
          </a:p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sz="2800" dirty="0"/>
              <a:t>Работа с поставщиками</a:t>
            </a:r>
            <a:endParaRPr sz="2800" dirty="0"/>
          </a:p>
        </p:txBody>
      </p:sp>
      <p:sp>
        <p:nvSpPr>
          <p:cNvPr id="377" name="Shape 377"/>
          <p:cNvSpPr txBox="1"/>
          <p:nvPr/>
        </p:nvSpPr>
        <p:spPr>
          <a:xfrm>
            <a:off x="380000" y="1260029"/>
            <a:ext cx="10881600" cy="23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 dirty="0">
                <a:solidFill>
                  <a:srgbClr val="000000"/>
                </a:solidFill>
                <a:sym typeface="Arial"/>
              </a:rPr>
              <a:t>По заданным параметрам можно сформировать ведомость по срокам оплаты.</a:t>
            </a:r>
            <a:endParaRPr sz="16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600" b="0" i="0" u="none" strike="noStrike" cap="none" dirty="0" smtClean="0">
              <a:solidFill>
                <a:srgbClr val="000000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 dirty="0" smtClean="0">
                <a:solidFill>
                  <a:srgbClr val="000000"/>
                </a:solidFill>
                <a:sym typeface="Arial"/>
              </a:rPr>
              <a:t>Для </a:t>
            </a:r>
            <a:r>
              <a:rPr lang="ru-RU" sz="1600" b="0" i="0" u="none" strike="noStrike" cap="none" dirty="0">
                <a:solidFill>
                  <a:srgbClr val="000000"/>
                </a:solidFill>
                <a:sym typeface="Arial"/>
              </a:rPr>
              <a:t>контроля и работы с взаиморасчетами</a:t>
            </a:r>
            <a:r>
              <a:rPr lang="ru-RU" sz="1600" dirty="0"/>
              <a:t> </a:t>
            </a:r>
            <a:r>
              <a:rPr lang="ru-RU" sz="1600" b="0" i="0" u="none" strike="noStrike" cap="none" dirty="0">
                <a:solidFill>
                  <a:srgbClr val="000000"/>
                </a:solidFill>
                <a:sym typeface="Arial"/>
              </a:rPr>
              <a:t>предусмотрены отчеты</a:t>
            </a:r>
            <a:r>
              <a:rPr lang="ru-RU" sz="1600" b="0" i="0" u="none" strike="noStrike" cap="none" dirty="0" smtClean="0">
                <a:solidFill>
                  <a:srgbClr val="000000"/>
                </a:solidFill>
                <a:sym typeface="Arial"/>
              </a:rPr>
              <a:t>:</a:t>
            </a:r>
          </a:p>
          <a:p>
            <a: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 pitchFamily="34" charset="0"/>
              <a:buChar char="•"/>
            </a:pPr>
            <a:r>
              <a:rPr lang="ru-RU" sz="1600" b="0" i="0" u="none" strike="noStrike" cap="none" dirty="0" smtClean="0">
                <a:solidFill>
                  <a:srgbClr val="000000"/>
                </a:solidFill>
                <a:sym typeface="Arial"/>
              </a:rPr>
              <a:t>Взаиморасчеты </a:t>
            </a:r>
            <a:r>
              <a:rPr lang="ru-RU" sz="1600" b="0" i="0" u="none" strike="noStrike" cap="none" dirty="0">
                <a:solidFill>
                  <a:srgbClr val="000000"/>
                </a:solidFill>
                <a:sym typeface="Arial"/>
              </a:rPr>
              <a:t>с контрагентами за период</a:t>
            </a:r>
            <a:endParaRPr sz="1600" dirty="0"/>
          </a:p>
          <a:p>
            <a: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 pitchFamily="34" charset="0"/>
              <a:buChar char="•"/>
            </a:pPr>
            <a:r>
              <a:rPr lang="ru-RU" sz="1600" b="0" i="0" u="none" strike="noStrike" cap="none" dirty="0">
                <a:solidFill>
                  <a:srgbClr val="000000"/>
                </a:solidFill>
                <a:sym typeface="Arial"/>
              </a:rPr>
              <a:t>Задолженность по контрагентам на дату</a:t>
            </a:r>
            <a:endParaRPr sz="1600" dirty="0"/>
          </a:p>
          <a:p>
            <a: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 pitchFamily="34" charset="0"/>
              <a:buChar char="•"/>
            </a:pPr>
            <a:r>
              <a:rPr lang="ru-RU" sz="1600" b="0" i="0" u="none" strike="noStrike" cap="none" dirty="0">
                <a:solidFill>
                  <a:srgbClr val="000000"/>
                </a:solidFill>
                <a:sym typeface="Arial"/>
              </a:rPr>
              <a:t>Возраст задолженности</a:t>
            </a:r>
            <a:endParaRPr sz="1600" dirty="0"/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 pitchFamily="34" charset="0"/>
              <a:buChar char="•"/>
            </a:pPr>
            <a:r>
              <a:rPr lang="ru-RU" sz="1600" b="0" i="0" u="none" strike="noStrike" cap="none" dirty="0">
                <a:solidFill>
                  <a:srgbClr val="000000"/>
                </a:solidFill>
                <a:sym typeface="Arial"/>
              </a:rPr>
              <a:t>Динамика задолженности  </a:t>
            </a:r>
            <a:endParaRPr sz="16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600" b="0" i="0" u="none" strike="noStrike" cap="none" dirty="0">
                <a:solidFill>
                  <a:srgbClr val="000000"/>
                </a:solidFill>
                <a:sym typeface="Arial"/>
              </a:rPr>
              <a:t>  </a:t>
            </a:r>
            <a:endParaRPr sz="1600" dirty="0"/>
          </a:p>
        </p:txBody>
      </p:sp>
      <p:pic>
        <p:nvPicPr>
          <p:cNvPr id="378" name="Shape 3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0975" y="3276253"/>
            <a:ext cx="11323626" cy="2680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 txBox="1">
            <a:spLocks noGrp="1"/>
          </p:cNvSpPr>
          <p:nvPr>
            <p:ph type="title"/>
          </p:nvPr>
        </p:nvSpPr>
        <p:spPr>
          <a:xfrm>
            <a:off x="379999" y="-41944"/>
            <a:ext cx="10659900" cy="13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dirty="0">
                <a:solidFill>
                  <a:srgbClr val="00719D"/>
                </a:solidFill>
              </a:rPr>
              <a:t>Закупки </a:t>
            </a:r>
            <a:endParaRPr dirty="0">
              <a:solidFill>
                <a:srgbClr val="00719D"/>
              </a:solidFill>
            </a:endParaRPr>
          </a:p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sz="2800" dirty="0"/>
              <a:t>Работа с поставщиками</a:t>
            </a:r>
            <a:endParaRPr sz="2800" dirty="0"/>
          </a:p>
        </p:txBody>
      </p:sp>
      <p:pic>
        <p:nvPicPr>
          <p:cNvPr id="384" name="Shape 3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7394" y="1292349"/>
            <a:ext cx="10153650" cy="464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 txBox="1">
            <a:spLocks noGrp="1"/>
          </p:cNvSpPr>
          <p:nvPr>
            <p:ph type="title"/>
          </p:nvPr>
        </p:nvSpPr>
        <p:spPr>
          <a:xfrm>
            <a:off x="379999" y="-41944"/>
            <a:ext cx="10659900" cy="13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dirty="0">
                <a:solidFill>
                  <a:srgbClr val="00719D"/>
                </a:solidFill>
              </a:rPr>
              <a:t>Ценообразование</a:t>
            </a:r>
            <a:endParaRPr dirty="0">
              <a:solidFill>
                <a:srgbClr val="00719D"/>
              </a:solidFill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sz="2800" dirty="0"/>
              <a:t>Способы задать цены</a:t>
            </a:r>
            <a:endParaRPr sz="2800" dirty="0"/>
          </a:p>
        </p:txBody>
      </p:sp>
      <p:sp>
        <p:nvSpPr>
          <p:cNvPr id="390" name="Shape 390"/>
          <p:cNvSpPr txBox="1"/>
          <p:nvPr/>
        </p:nvSpPr>
        <p:spPr>
          <a:xfrm>
            <a:off x="399700" y="2052117"/>
            <a:ext cx="5846567" cy="3393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</a:endParaRP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 pitchFamily="34" charset="0"/>
              <a:buChar char="•"/>
            </a:pPr>
            <a:r>
              <a:rPr lang="ru-RU" sz="1600" dirty="0">
                <a:solidFill>
                  <a:schemeClr val="dk1"/>
                </a:solidFill>
              </a:rPr>
              <a:t>Ручное задание произвольной </a:t>
            </a:r>
            <a:r>
              <a:rPr lang="ru-RU" sz="1600" dirty="0" smtClean="0">
                <a:solidFill>
                  <a:schemeClr val="dk1"/>
                </a:solidFill>
              </a:rPr>
              <a:t>цены</a:t>
            </a: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 pitchFamily="34" charset="0"/>
              <a:buChar char="•"/>
            </a:pPr>
            <a:endParaRPr sz="1600" dirty="0">
              <a:solidFill>
                <a:schemeClr val="dk1"/>
              </a:solidFill>
            </a:endParaRP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 pitchFamily="34" charset="0"/>
              <a:buChar char="•"/>
            </a:pPr>
            <a:r>
              <a:rPr lang="ru-RU" sz="1600" dirty="0">
                <a:solidFill>
                  <a:schemeClr val="dk1"/>
                </a:solidFill>
              </a:rPr>
              <a:t>Процентная наценка на выбранный тип цены: поставки, конкурента и т.д</a:t>
            </a:r>
            <a:r>
              <a:rPr lang="ru-RU" sz="1600" dirty="0" smtClean="0">
                <a:solidFill>
                  <a:schemeClr val="dk1"/>
                </a:solidFill>
              </a:rPr>
              <a:t>.</a:t>
            </a: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 pitchFamily="34" charset="0"/>
              <a:buChar char="•"/>
            </a:pPr>
            <a:endParaRPr sz="1600" dirty="0">
              <a:solidFill>
                <a:schemeClr val="dk1"/>
              </a:solidFill>
            </a:endParaRP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 pitchFamily="34" charset="0"/>
              <a:buChar char="•"/>
            </a:pPr>
            <a:r>
              <a:rPr lang="ru-RU" sz="1600" dirty="0">
                <a:solidFill>
                  <a:schemeClr val="dk1"/>
                </a:solidFill>
              </a:rPr>
              <a:t>Процентная наценка на цену </a:t>
            </a:r>
            <a:r>
              <a:rPr lang="ru-RU" sz="1600" dirty="0" smtClean="0">
                <a:solidFill>
                  <a:schemeClr val="dk1"/>
                </a:solidFill>
              </a:rPr>
              <a:t>поступления</a:t>
            </a: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 pitchFamily="34" charset="0"/>
              <a:buChar char="•"/>
            </a:pPr>
            <a:endParaRPr sz="1600" dirty="0">
              <a:solidFill>
                <a:schemeClr val="dk1"/>
              </a:solidFill>
            </a:endParaRP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 pitchFamily="34" charset="0"/>
              <a:buChar char="•"/>
            </a:pPr>
            <a:r>
              <a:rPr lang="ru-RU" sz="1600" dirty="0">
                <a:solidFill>
                  <a:schemeClr val="dk1"/>
                </a:solidFill>
              </a:rPr>
              <a:t>Расчет по разным фиксированным </a:t>
            </a:r>
            <a:r>
              <a:rPr lang="ru-RU" sz="1600" dirty="0" smtClean="0">
                <a:solidFill>
                  <a:schemeClr val="dk1"/>
                </a:solidFill>
              </a:rPr>
              <a:t>ценам                    </a:t>
            </a:r>
            <a:r>
              <a:rPr lang="ru-RU" sz="1600" dirty="0">
                <a:solidFill>
                  <a:schemeClr val="dk1"/>
                </a:solidFill>
              </a:rPr>
              <a:t>и свойствам </a:t>
            </a:r>
            <a:r>
              <a:rPr lang="ru-RU" sz="1600" dirty="0" smtClean="0">
                <a:solidFill>
                  <a:schemeClr val="dk1"/>
                </a:solidFill>
              </a:rPr>
              <a:t>номенклатуры</a:t>
            </a: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 pitchFamily="34" charset="0"/>
              <a:buChar char="•"/>
            </a:pPr>
            <a:endParaRPr sz="1600" dirty="0">
              <a:solidFill>
                <a:schemeClr val="dk1"/>
              </a:solidFill>
            </a:endParaRP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 pitchFamily="34" charset="0"/>
              <a:buChar char="•"/>
            </a:pPr>
            <a:r>
              <a:rPr lang="ru-RU" sz="1600" dirty="0">
                <a:solidFill>
                  <a:schemeClr val="dk1"/>
                </a:solidFill>
              </a:rPr>
              <a:t>Заполнение по данным базы данных</a:t>
            </a:r>
            <a:endParaRPr sz="1600" dirty="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</a:endParaRPr>
          </a:p>
          <a:p>
            <a:pPr marL="45720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91" name="Shape 3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42211" y="2236369"/>
            <a:ext cx="5125050" cy="35326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390"/>
          <p:cNvSpPr txBox="1"/>
          <p:nvPr/>
        </p:nvSpPr>
        <p:spPr>
          <a:xfrm>
            <a:off x="399700" y="1458907"/>
            <a:ext cx="10153128" cy="71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</a:rPr>
              <a:t>Несколько способов задать цены </a:t>
            </a:r>
            <a:r>
              <a:rPr lang="ru-RU" sz="1800" dirty="0" smtClean="0">
                <a:solidFill>
                  <a:schemeClr val="dk1"/>
                </a:solidFill>
              </a:rPr>
              <a:t>позволяет </a:t>
            </a:r>
            <a:r>
              <a:rPr lang="ru-RU" sz="1800" dirty="0">
                <a:solidFill>
                  <a:schemeClr val="dk1"/>
                </a:solidFill>
              </a:rPr>
              <a:t>повысить гибкость </a:t>
            </a:r>
            <a:r>
              <a:rPr lang="ru-RU" sz="1800" dirty="0" smtClean="0">
                <a:solidFill>
                  <a:schemeClr val="dk1"/>
                </a:solidFill>
              </a:rPr>
              <a:t>ценообразования</a:t>
            </a:r>
            <a:endParaRPr sz="1800" dirty="0">
              <a:solidFill>
                <a:schemeClr val="dk1"/>
              </a:solidFill>
            </a:endParaRPr>
          </a:p>
          <a:p>
            <a:pPr marL="45720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 txBox="1">
            <a:spLocks noGrp="1"/>
          </p:cNvSpPr>
          <p:nvPr>
            <p:ph type="title"/>
          </p:nvPr>
        </p:nvSpPr>
        <p:spPr>
          <a:xfrm>
            <a:off x="379999" y="-41944"/>
            <a:ext cx="10659900" cy="13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dirty="0">
                <a:solidFill>
                  <a:srgbClr val="00719D"/>
                </a:solidFill>
              </a:rPr>
              <a:t>Ценообразование</a:t>
            </a:r>
            <a:endParaRPr dirty="0">
              <a:solidFill>
                <a:srgbClr val="00719D"/>
              </a:solidFill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sz="2800" dirty="0" smtClean="0"/>
              <a:t>Правила </a:t>
            </a:r>
            <a:r>
              <a:rPr lang="ru-RU" sz="2800" dirty="0"/>
              <a:t>расчета</a:t>
            </a:r>
            <a:endParaRPr sz="2800" dirty="0"/>
          </a:p>
        </p:txBody>
      </p:sp>
      <p:sp>
        <p:nvSpPr>
          <p:cNvPr id="397" name="Shape 397"/>
          <p:cNvSpPr txBox="1"/>
          <p:nvPr/>
        </p:nvSpPr>
        <p:spPr>
          <a:xfrm>
            <a:off x="1709763" y="1980109"/>
            <a:ext cx="8856984" cy="3384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/>
              <a:t>Уточнение правил </a:t>
            </a:r>
            <a:r>
              <a:rPr lang="ru-RU" sz="1600" b="1" dirty="0" smtClean="0"/>
              <a:t>расчета</a:t>
            </a:r>
            <a:endParaRPr lang="ru-RU" sz="1600" b="1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smtClean="0">
                <a:solidFill>
                  <a:schemeClr val="dk1"/>
                </a:solidFill>
              </a:rPr>
              <a:t>Особые </a:t>
            </a:r>
            <a:r>
              <a:rPr lang="ru-RU" sz="1600" dirty="0">
                <a:solidFill>
                  <a:schemeClr val="dk1"/>
                </a:solidFill>
              </a:rPr>
              <a:t>условия расчета для отдельных ценовых групп товаров. Задаются в элементе справочника «Номенклатура»  </a:t>
            </a:r>
            <a:endParaRPr sz="1600" dirty="0">
              <a:solidFill>
                <a:schemeClr val="dk1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/>
              <a:t>Правила </a:t>
            </a:r>
            <a:r>
              <a:rPr lang="ru-RU" sz="1600" b="1" dirty="0" smtClean="0"/>
              <a:t>округления</a:t>
            </a:r>
            <a:endParaRPr lang="ru-RU" sz="1600" b="1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smtClean="0">
                <a:solidFill>
                  <a:schemeClr val="dk1"/>
                </a:solidFill>
              </a:rPr>
              <a:t>Для </a:t>
            </a:r>
            <a:r>
              <a:rPr lang="ru-RU" sz="1600" dirty="0">
                <a:solidFill>
                  <a:schemeClr val="dk1"/>
                </a:solidFill>
              </a:rPr>
              <a:t>разных диапазонов цен свое округление, указание точности округления. Психологическое округление «0,99»   </a:t>
            </a:r>
            <a:endParaRPr sz="1600" dirty="0">
              <a:solidFill>
                <a:schemeClr val="dk1"/>
              </a:solidFill>
            </a:endParaRPr>
          </a:p>
          <a:p>
            <a:pPr marL="45720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/>
              <a:t>Пороги </a:t>
            </a:r>
            <a:r>
              <a:rPr lang="ru-RU" sz="1600" b="1" dirty="0" smtClean="0"/>
              <a:t>срабатывания</a:t>
            </a:r>
            <a:endParaRPr lang="ru-RU" sz="1600" b="1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smtClean="0">
                <a:solidFill>
                  <a:schemeClr val="dk1"/>
                </a:solidFill>
              </a:rPr>
              <a:t>Возможность </a:t>
            </a:r>
            <a:r>
              <a:rPr lang="ru-RU" sz="1600" dirty="0">
                <a:solidFill>
                  <a:schemeClr val="dk1"/>
                </a:solidFill>
              </a:rPr>
              <a:t>задать % отклонения от базы расчета, при которых цена остается неизменной. Пороги для ценовых групп</a:t>
            </a:r>
            <a:endParaRPr sz="1600" dirty="0"/>
          </a:p>
        </p:txBody>
      </p:sp>
      <p:pic>
        <p:nvPicPr>
          <p:cNvPr id="3074" name="Picture 2" descr="G:\Управление аптекой - Функциональность\расчёты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661" y="2144408"/>
            <a:ext cx="588776" cy="60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Управление аптекой - Функциональность\Безымянный-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24" y="3204245"/>
            <a:ext cx="684613" cy="39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:\Управление аптекой - Функциональность\пороги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488" y="4093549"/>
            <a:ext cx="537284" cy="62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 txBox="1">
            <a:spLocks noGrp="1"/>
          </p:cNvSpPr>
          <p:nvPr>
            <p:ph type="title"/>
          </p:nvPr>
        </p:nvSpPr>
        <p:spPr>
          <a:xfrm>
            <a:off x="379999" y="-41944"/>
            <a:ext cx="10659900" cy="13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dirty="0">
                <a:solidFill>
                  <a:srgbClr val="00719D"/>
                </a:solidFill>
              </a:rPr>
              <a:t>Ценообразование</a:t>
            </a:r>
            <a:endParaRPr dirty="0">
              <a:solidFill>
                <a:srgbClr val="00719D"/>
              </a:solidFill>
            </a:endParaRPr>
          </a:p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sz="2800" dirty="0"/>
              <a:t>Цены на ЖНВЛП. Загрузка и контроль</a:t>
            </a:r>
            <a:endParaRPr sz="2800" dirty="0"/>
          </a:p>
        </p:txBody>
      </p:sp>
      <p:sp>
        <p:nvSpPr>
          <p:cNvPr id="403" name="Shape 403"/>
          <p:cNvSpPr txBox="1"/>
          <p:nvPr/>
        </p:nvSpPr>
        <p:spPr>
          <a:xfrm>
            <a:off x="380000" y="966150"/>
            <a:ext cx="10881600" cy="11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</p:txBody>
      </p:sp>
      <p:sp>
        <p:nvSpPr>
          <p:cNvPr id="404" name="Shape 404"/>
          <p:cNvSpPr txBox="1"/>
          <p:nvPr/>
        </p:nvSpPr>
        <p:spPr>
          <a:xfrm>
            <a:off x="408100" y="1226400"/>
            <a:ext cx="10659900" cy="19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r>
              <a:rPr lang="ru-RU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Загрузка данных реестра цен на ЖНВЛП</a:t>
            </a:r>
            <a:endParaRPr dirty="0"/>
          </a:p>
          <a:p>
            <a:pPr marL="571500"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ru-RU" sz="1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из </a:t>
            </a:r>
            <a:r>
              <a:rPr lang="ru-RU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внешнего файла</a:t>
            </a:r>
            <a:endParaRPr dirty="0"/>
          </a:p>
          <a:p>
            <a:pPr marL="571500"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ru-RU" sz="1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с </a:t>
            </a:r>
            <a:r>
              <a:rPr lang="ru-RU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диска ИТС</a:t>
            </a:r>
            <a:endParaRPr dirty="0"/>
          </a:p>
          <a:p>
            <a:pPr marL="571500"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ru-RU" sz="1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с </a:t>
            </a:r>
            <a:r>
              <a:rPr lang="ru-RU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сайта Росздравнадзора</a:t>
            </a:r>
            <a:endParaRPr dirty="0"/>
          </a:p>
          <a:p>
            <a:pPr marL="4000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r>
              <a:rPr lang="ru-RU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Возможность контроля цен при расчете и поступлении товаров</a:t>
            </a:r>
            <a:endParaRPr dirty="0"/>
          </a:p>
        </p:txBody>
      </p:sp>
      <p:pic>
        <p:nvPicPr>
          <p:cNvPr id="405" name="Shape 4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5725" y="2987265"/>
            <a:ext cx="8001300" cy="309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379999" y="-41944"/>
            <a:ext cx="10659900" cy="13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sz="4197" b="0" i="0" u="none" strike="noStrike" cap="none" dirty="0">
                <a:solidFill>
                  <a:srgbClr val="00719D"/>
                </a:solidFill>
                <a:latin typeface="Calibri"/>
                <a:ea typeface="Calibri"/>
                <a:cs typeface="Calibri"/>
                <a:sym typeface="Calibri"/>
              </a:rPr>
              <a:t>Функциональные</a:t>
            </a:r>
            <a:r>
              <a:rPr lang="ru-RU" sz="4197" b="0" i="0" u="none" strike="noStrike" cap="none" dirty="0">
                <a:solidFill>
                  <a:srgbClr val="00719D"/>
                </a:solidFill>
                <a:sym typeface="Calibri"/>
              </a:rPr>
              <a:t> возможности</a:t>
            </a:r>
            <a:endParaRPr dirty="0">
              <a:solidFill>
                <a:srgbClr val="00719D"/>
              </a:solidFill>
            </a:endParaRPr>
          </a:p>
        </p:txBody>
      </p:sp>
      <p:sp>
        <p:nvSpPr>
          <p:cNvPr id="209" name="Shape 209"/>
          <p:cNvSpPr txBox="1"/>
          <p:nvPr/>
        </p:nvSpPr>
        <p:spPr>
          <a:xfrm>
            <a:off x="2069803" y="1572233"/>
            <a:ext cx="8280920" cy="42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/>
              <a:t>Закупки</a:t>
            </a:r>
            <a:endParaRPr sz="1800" b="1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/>
              <a:t>Работа с номенклатурой поставщиков, </a:t>
            </a:r>
            <a:r>
              <a:rPr lang="ru-RU" sz="1200" dirty="0">
                <a:solidFill>
                  <a:schemeClr val="dk1"/>
                </a:solidFill>
              </a:rPr>
              <a:t>анализ их прайс-листов, выбор оптимального поставщика, формирование и размещение заявок, контроль сроков поставки и оформление поступления, оплата поставщикам</a:t>
            </a:r>
            <a:endParaRPr sz="1200" dirty="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/>
              <a:t>Аналитика</a:t>
            </a:r>
            <a:endParaRPr sz="1800" b="1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/>
              <a:t>Анализ и прогнозирование спроса с помощью множества источников, динамическая классификация продаж, мастер формирования заказов как метод анализа   </a:t>
            </a:r>
            <a:endParaRPr sz="12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00" b="1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/>
              <a:t>Ценообразование</a:t>
            </a:r>
            <a:endParaRPr sz="1800" b="1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/>
              <a:t>Определение правил ценообразования, пороги срабатывания и фиксирование цен, контроль цен на ЖНВЛП</a:t>
            </a:r>
            <a:r>
              <a:rPr lang="ru-RU" dirty="0"/>
              <a:t> </a:t>
            </a:r>
            <a:endParaRPr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/>
              <a:t>Финансы</a:t>
            </a:r>
            <a:endParaRPr sz="1800" b="1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/>
              <a:t>Планирование и учет денежных средств, управление взаиморасчетами,  анализ финансовых результатов, обмен с бухгалтерией</a:t>
            </a:r>
            <a:endParaRPr sz="12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00" b="1" dirty="0"/>
          </a:p>
        </p:txBody>
      </p:sp>
      <p:pic>
        <p:nvPicPr>
          <p:cNvPr id="1026" name="Picture 2" descr="D:\Users\Администратор\Desktop\Света\Управление аптекой - Функциональность\закупки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207" y="1775052"/>
            <a:ext cx="493089" cy="49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Users\Администратор\Desktop\Света\Управление аптекой - Функциональность\аналитик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629" y="2700189"/>
            <a:ext cx="448244" cy="448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Users\Администратор\Desktop\Света\Управление аптекой - Функциональность\ценообразование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563" y="3535397"/>
            <a:ext cx="482377" cy="482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Users\Администратор\Desktop\Света\Управление аптекой - Функциональность\финансы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723" y="4356373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 txBox="1">
            <a:spLocks noGrp="1"/>
          </p:cNvSpPr>
          <p:nvPr>
            <p:ph type="title"/>
          </p:nvPr>
        </p:nvSpPr>
        <p:spPr>
          <a:xfrm>
            <a:off x="379999" y="-41944"/>
            <a:ext cx="10659900" cy="13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sz="4197" b="0" i="0" u="none" strike="noStrike" cap="none" dirty="0">
                <a:solidFill>
                  <a:srgbClr val="00719D"/>
                </a:solidFill>
                <a:latin typeface="Calibri"/>
                <a:ea typeface="Calibri"/>
                <a:cs typeface="Calibri"/>
                <a:sym typeface="Calibri"/>
              </a:rPr>
              <a:t>Ценообразование</a:t>
            </a:r>
            <a:endParaRPr sz="4197" b="0" i="0" u="none" strike="noStrike" cap="none" dirty="0">
              <a:solidFill>
                <a:srgbClr val="00719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sz="2800" dirty="0"/>
              <a:t>Цены на ЖНВЛП. Загрузка и контроль</a:t>
            </a:r>
            <a:endParaRPr sz="2800" dirty="0"/>
          </a:p>
        </p:txBody>
      </p:sp>
      <p:sp>
        <p:nvSpPr>
          <p:cNvPr id="411" name="Shape 411"/>
          <p:cNvSpPr txBox="1"/>
          <p:nvPr/>
        </p:nvSpPr>
        <p:spPr>
          <a:xfrm>
            <a:off x="380000" y="966150"/>
            <a:ext cx="10881600" cy="11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</p:txBody>
      </p:sp>
      <p:pic>
        <p:nvPicPr>
          <p:cNvPr id="412" name="Shape 4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18724" y="1661909"/>
            <a:ext cx="6538824" cy="4134624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Shape 413"/>
          <p:cNvSpPr txBox="1"/>
          <p:nvPr/>
        </p:nvSpPr>
        <p:spPr>
          <a:xfrm>
            <a:off x="380000" y="1661909"/>
            <a:ext cx="4136100" cy="3724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600" dirty="0"/>
              <a:t>Возможно фиксировать максимально допустимые розничные и оптовые надбавки на цены ЖНВЛП, используя контроль расчета цен на оба виды надбавки.</a:t>
            </a:r>
            <a:endParaRPr sz="16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6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600" b="0" i="0" u="none" strike="noStrike" cap="none" dirty="0">
                <a:solidFill>
                  <a:srgbClr val="000000"/>
                </a:solidFill>
                <a:sym typeface="Arial"/>
              </a:rPr>
              <a:t>Правила расчета задается в виде диапазона с указанием соответствующей наценки. Предусмотрена возможность обычного и “психологического” округления в меньшую сторону.</a:t>
            </a:r>
            <a:endParaRPr sz="16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6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6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6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 txBox="1">
            <a:spLocks noGrp="1"/>
          </p:cNvSpPr>
          <p:nvPr>
            <p:ph type="title"/>
          </p:nvPr>
        </p:nvSpPr>
        <p:spPr>
          <a:xfrm>
            <a:off x="379999" y="-41944"/>
            <a:ext cx="10659900" cy="13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dirty="0">
                <a:solidFill>
                  <a:srgbClr val="00719D"/>
                </a:solidFill>
              </a:rPr>
              <a:t>Ценообразование</a:t>
            </a:r>
            <a:endParaRPr dirty="0">
              <a:solidFill>
                <a:srgbClr val="00719D"/>
              </a:solidFill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sz="2800" dirty="0"/>
              <a:t>Фиксированные цены</a:t>
            </a:r>
            <a:endParaRPr sz="2800" dirty="0"/>
          </a:p>
        </p:txBody>
      </p:sp>
      <p:sp>
        <p:nvSpPr>
          <p:cNvPr id="419" name="Shape 419"/>
          <p:cNvSpPr txBox="1"/>
          <p:nvPr/>
        </p:nvSpPr>
        <p:spPr>
          <a:xfrm>
            <a:off x="399700" y="1289975"/>
            <a:ext cx="11019300" cy="45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r>
              <a:rPr lang="ru-RU" sz="1800" dirty="0">
                <a:solidFill>
                  <a:schemeClr val="dk1"/>
                </a:solidFill>
              </a:rPr>
              <a:t>действие цены по указанную дату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r>
              <a:rPr lang="ru-RU" sz="1800" dirty="0">
                <a:solidFill>
                  <a:schemeClr val="dk1"/>
                </a:solidFill>
              </a:rPr>
              <a:t>фиксированные цены задаются для типа цен и выбранных номенклатурных позиций</a:t>
            </a:r>
            <a:endParaRPr sz="1800" dirty="0"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r>
              <a:rPr lang="ru-RU" sz="1800" dirty="0">
                <a:solidFill>
                  <a:schemeClr val="dk1"/>
                </a:solidFill>
              </a:rPr>
              <a:t>игнорирование правил расчета</a:t>
            </a:r>
            <a:endParaRPr sz="1800" dirty="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pic>
        <p:nvPicPr>
          <p:cNvPr id="420" name="Shape 4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65747" y="2412157"/>
            <a:ext cx="8030270" cy="36077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 txBox="1">
            <a:spLocks noGrp="1"/>
          </p:cNvSpPr>
          <p:nvPr>
            <p:ph type="title"/>
          </p:nvPr>
        </p:nvSpPr>
        <p:spPr>
          <a:xfrm>
            <a:off x="289150" y="399700"/>
            <a:ext cx="10659900" cy="12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sz="4197" b="0" i="0" u="none" strike="noStrike" cap="none" dirty="0">
                <a:solidFill>
                  <a:srgbClr val="00719D"/>
                </a:solidFill>
                <a:latin typeface="Calibri"/>
                <a:ea typeface="Calibri"/>
                <a:cs typeface="Calibri"/>
                <a:sym typeface="Calibri"/>
              </a:rPr>
              <a:t>Финансовый отдел</a:t>
            </a:r>
            <a:endParaRPr sz="4197" b="0" i="0" u="none" strike="noStrike" cap="none" dirty="0">
              <a:solidFill>
                <a:srgbClr val="00719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sz="3000" dirty="0"/>
              <a:t>Учет наличных и безналичных денежных средств</a:t>
            </a:r>
            <a:endParaRPr sz="3000"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dirty="0"/>
          </a:p>
        </p:txBody>
      </p:sp>
      <p:sp>
        <p:nvSpPr>
          <p:cNvPr id="427" name="Shape 427"/>
          <p:cNvSpPr txBox="1"/>
          <p:nvPr/>
        </p:nvSpPr>
        <p:spPr>
          <a:xfrm>
            <a:off x="2285827" y="2259556"/>
            <a:ext cx="7646785" cy="809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dk1"/>
                </a:solidFill>
              </a:rPr>
              <a:t>Учет наличных денежных средств </a:t>
            </a:r>
            <a:endParaRPr sz="1800" b="1" dirty="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</a:rPr>
              <a:t>Формирование приходного и расходного кассового ордера, контроль перемещения денежных средств между кассами </a:t>
            </a:r>
            <a:r>
              <a:rPr lang="ru-RU" sz="1800" dirty="0" smtClean="0">
                <a:solidFill>
                  <a:schemeClr val="dk1"/>
                </a:solidFill>
              </a:rPr>
              <a:t>компании</a:t>
            </a:r>
          </a:p>
        </p:txBody>
      </p:sp>
      <p:pic>
        <p:nvPicPr>
          <p:cNvPr id="1026" name="Picture 2" descr="G:\Управление аптекой - Функциональность\наличные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59" y="2052117"/>
            <a:ext cx="122413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Управление аптекой - Функциональность\безнал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59" y="3886157"/>
            <a:ext cx="122413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hape 427"/>
          <p:cNvSpPr txBox="1"/>
          <p:nvPr/>
        </p:nvSpPr>
        <p:spPr>
          <a:xfrm>
            <a:off x="2285827" y="3995462"/>
            <a:ext cx="7646785" cy="1005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chemeClr val="dk1"/>
                </a:solidFill>
              </a:rPr>
              <a:t>Учет </a:t>
            </a:r>
            <a:r>
              <a:rPr lang="ru-RU" sz="1800" b="1" dirty="0">
                <a:solidFill>
                  <a:schemeClr val="dk1"/>
                </a:solidFill>
              </a:rPr>
              <a:t>безналичных денежных средств</a:t>
            </a:r>
            <a:endParaRPr sz="1800" b="1" dirty="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</a:rPr>
              <a:t>Оформление платежного поручения, банковской выписки, подключение клиент-банка</a:t>
            </a:r>
            <a:endParaRPr sz="1800" dirty="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 txBox="1">
            <a:spLocks noGrp="1"/>
          </p:cNvSpPr>
          <p:nvPr>
            <p:ph type="title"/>
          </p:nvPr>
        </p:nvSpPr>
        <p:spPr>
          <a:xfrm>
            <a:off x="289150" y="399700"/>
            <a:ext cx="10659900" cy="12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sz="4197" b="0" i="0" u="none" strike="noStrike" cap="none" dirty="0">
                <a:solidFill>
                  <a:srgbClr val="00719D"/>
                </a:solidFill>
                <a:latin typeface="Calibri"/>
                <a:ea typeface="Calibri"/>
                <a:cs typeface="Calibri"/>
                <a:sym typeface="Calibri"/>
              </a:rPr>
              <a:t>Финансовый отдел</a:t>
            </a:r>
            <a:endParaRPr sz="4197" b="0" i="0" u="none" strike="noStrike" cap="none" dirty="0">
              <a:solidFill>
                <a:srgbClr val="00719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sz="3000" dirty="0"/>
              <a:t>Планирование денежных средств</a:t>
            </a:r>
            <a:endParaRPr sz="3000"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dirty="0"/>
          </a:p>
        </p:txBody>
      </p:sp>
      <p:sp>
        <p:nvSpPr>
          <p:cNvPr id="434" name="Shape 434"/>
          <p:cNvSpPr txBox="1"/>
          <p:nvPr/>
        </p:nvSpPr>
        <p:spPr>
          <a:xfrm>
            <a:off x="408800" y="2052117"/>
            <a:ext cx="3112125" cy="35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smtClean="0"/>
              <a:t>Платежный </a:t>
            </a:r>
            <a:r>
              <a:rPr lang="ru-RU" sz="1600" dirty="0"/>
              <a:t>календарь формируется на основе:</a:t>
            </a:r>
            <a:endParaRPr sz="16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457200" lvl="0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 pitchFamily="34" charset="0"/>
              <a:buChar char="•"/>
            </a:pPr>
            <a:r>
              <a:rPr lang="ru-RU" sz="1600" dirty="0"/>
              <a:t>заявки на расходование денежных средств по заказам или поступлениям товаров</a:t>
            </a:r>
            <a:endParaRPr sz="1600" dirty="0"/>
          </a:p>
          <a:p>
            <a:pPr marL="457200" lvl="0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 pitchFamily="34" charset="0"/>
              <a:buChar char="•"/>
            </a:pPr>
            <a:r>
              <a:rPr lang="ru-RU" sz="1600" dirty="0"/>
              <a:t>плана поступления денежных средств по статьям движения ДС</a:t>
            </a:r>
            <a:endParaRPr sz="16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</p:txBody>
      </p:sp>
      <p:pic>
        <p:nvPicPr>
          <p:cNvPr id="435" name="Shape 4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20925" y="2177733"/>
            <a:ext cx="7760150" cy="383482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434"/>
          <p:cNvSpPr txBox="1"/>
          <p:nvPr/>
        </p:nvSpPr>
        <p:spPr>
          <a:xfrm>
            <a:off x="414267" y="1453112"/>
            <a:ext cx="10866808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/>
              <a:t>Планирование денежных средств проводится с помощью платежного </a:t>
            </a:r>
            <a:r>
              <a:rPr lang="ru-RU" sz="1800" dirty="0" smtClean="0"/>
              <a:t>календаря</a:t>
            </a:r>
            <a:endParaRPr sz="18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 txBox="1">
            <a:spLocks noGrp="1"/>
          </p:cNvSpPr>
          <p:nvPr>
            <p:ph type="title"/>
          </p:nvPr>
        </p:nvSpPr>
        <p:spPr>
          <a:xfrm>
            <a:off x="379999" y="-41944"/>
            <a:ext cx="10659900" cy="13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dirty="0">
                <a:solidFill>
                  <a:srgbClr val="00719D"/>
                </a:solidFill>
              </a:rPr>
              <a:t>Финансовый отдел</a:t>
            </a:r>
            <a:endParaRPr dirty="0">
              <a:solidFill>
                <a:srgbClr val="00719D"/>
              </a:solidFill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sz="3000" dirty="0"/>
              <a:t>Взаиморасчеты с контрагентом</a:t>
            </a:r>
            <a:endParaRPr sz="3000" dirty="0"/>
          </a:p>
        </p:txBody>
      </p:sp>
      <p:sp>
        <p:nvSpPr>
          <p:cNvPr id="441" name="Shape 441"/>
          <p:cNvSpPr txBox="1"/>
          <p:nvPr/>
        </p:nvSpPr>
        <p:spPr>
          <a:xfrm>
            <a:off x="330076" y="1620069"/>
            <a:ext cx="3004800" cy="32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 pitchFamily="34" charset="0"/>
              <a:buChar char="•"/>
            </a:pPr>
            <a:r>
              <a:rPr lang="ru-RU" sz="1800" b="0" i="0" u="none" strike="noStrike" cap="none" dirty="0">
                <a:solidFill>
                  <a:srgbClr val="000000"/>
                </a:solidFill>
                <a:sym typeface="Arial"/>
              </a:rPr>
              <a:t>Акты сверки взаиморасчетов</a:t>
            </a:r>
            <a:endParaRPr sz="1800"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 pitchFamily="34" charset="0"/>
              <a:buChar char="•"/>
            </a:pPr>
            <a:endParaRPr sz="18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 pitchFamily="34" charset="0"/>
              <a:buChar char="•"/>
            </a:pPr>
            <a:r>
              <a:rPr lang="ru-RU" sz="1800" b="0" i="0" u="none" strike="noStrike" cap="none" dirty="0">
                <a:solidFill>
                  <a:srgbClr val="000000"/>
                </a:solidFill>
                <a:sym typeface="Arial"/>
              </a:rPr>
              <a:t>Взаимозачет</a:t>
            </a:r>
            <a:endParaRPr sz="1800"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 pitchFamily="34" charset="0"/>
              <a:buChar char="•"/>
            </a:pPr>
            <a:endParaRPr sz="18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 pitchFamily="34" charset="0"/>
              <a:buChar char="•"/>
            </a:pPr>
            <a:r>
              <a:rPr lang="ru-RU" sz="1800" b="0" i="0" u="none" strike="noStrike" cap="none" dirty="0">
                <a:solidFill>
                  <a:srgbClr val="000000"/>
                </a:solidFill>
                <a:sym typeface="Arial"/>
              </a:rPr>
              <a:t>Корректировка долга</a:t>
            </a:r>
            <a:endParaRPr sz="1800"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 pitchFamily="34" charset="0"/>
              <a:buChar char="•"/>
            </a:pPr>
            <a:endParaRPr sz="18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 pitchFamily="34" charset="0"/>
              <a:buChar char="•"/>
            </a:pPr>
            <a:endParaRPr sz="18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 pitchFamily="34" charset="0"/>
              <a:buChar char="•"/>
            </a:pPr>
            <a:endParaRPr sz="18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pic>
        <p:nvPicPr>
          <p:cNvPr id="442" name="Shape 4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95751" y="1281987"/>
            <a:ext cx="5451949" cy="2877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Shape 4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42264" y="2720625"/>
            <a:ext cx="5173711" cy="3284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 txBox="1">
            <a:spLocks noGrp="1"/>
          </p:cNvSpPr>
          <p:nvPr>
            <p:ph type="title"/>
          </p:nvPr>
        </p:nvSpPr>
        <p:spPr>
          <a:xfrm>
            <a:off x="379999" y="-41944"/>
            <a:ext cx="10659900" cy="13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dirty="0">
                <a:solidFill>
                  <a:srgbClr val="00719D"/>
                </a:solidFill>
              </a:rPr>
              <a:t>Финансовый отдел</a:t>
            </a:r>
            <a:endParaRPr dirty="0">
              <a:solidFill>
                <a:srgbClr val="00719D"/>
              </a:solidFill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sz="2800" dirty="0"/>
              <a:t>Бюджетирование</a:t>
            </a:r>
            <a:endParaRPr sz="2800" dirty="0"/>
          </a:p>
        </p:txBody>
      </p:sp>
      <p:sp>
        <p:nvSpPr>
          <p:cNvPr id="449" name="Shape 449"/>
          <p:cNvSpPr txBox="1"/>
          <p:nvPr/>
        </p:nvSpPr>
        <p:spPr>
          <a:xfrm>
            <a:off x="413619" y="1302025"/>
            <a:ext cx="7656600" cy="4710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 pitchFamily="34" charset="0"/>
              <a:buChar char="•"/>
            </a:pPr>
            <a:r>
              <a:rPr lang="ru-RU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Планирование бюджетов в разрезе </a:t>
            </a:r>
            <a:r>
              <a:rPr lang="ru-RU" sz="2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сценариев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 pitchFamily="34" charset="0"/>
              <a:buChar char="•"/>
            </a:pPr>
            <a:endParaRPr dirty="0"/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 pitchFamily="34" charset="0"/>
              <a:buChar char="•"/>
            </a:pPr>
            <a:r>
              <a:rPr lang="ru-RU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Возможность фиксации бюджетов:</a:t>
            </a:r>
            <a:endParaRPr dirty="0"/>
          </a:p>
          <a:p>
            <a:pPr marL="533400"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ru-RU" sz="1800" dirty="0" smtClean="0"/>
              <a:t>– п</a:t>
            </a:r>
            <a:r>
              <a:rPr lang="ru-RU" sz="1800" b="0" i="0" u="none" strike="noStrike" cap="none" dirty="0" smtClean="0">
                <a:solidFill>
                  <a:srgbClr val="000000"/>
                </a:solidFill>
                <a:sym typeface="Arial"/>
              </a:rPr>
              <a:t>о </a:t>
            </a:r>
            <a:r>
              <a:rPr lang="ru-RU" sz="1800" b="0" i="0" u="none" strike="noStrike" cap="none" dirty="0">
                <a:solidFill>
                  <a:srgbClr val="000000"/>
                </a:solidFill>
                <a:sym typeface="Arial"/>
              </a:rPr>
              <a:t>статьям движения ДС</a:t>
            </a:r>
            <a:endParaRPr sz="1800" dirty="0"/>
          </a:p>
          <a:p>
            <a:pPr marL="533400"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ru-RU" sz="1800" dirty="0" smtClean="0"/>
              <a:t>– д</a:t>
            </a:r>
            <a:r>
              <a:rPr lang="ru-RU" sz="1800" b="0" i="0" u="none" strike="noStrike" cap="none" dirty="0" smtClean="0">
                <a:solidFill>
                  <a:srgbClr val="000000"/>
                </a:solidFill>
                <a:sym typeface="Arial"/>
              </a:rPr>
              <a:t>оходов </a:t>
            </a:r>
            <a:r>
              <a:rPr lang="ru-RU" sz="1800" b="0" i="0" u="none" strike="noStrike" cap="none" dirty="0">
                <a:solidFill>
                  <a:srgbClr val="000000"/>
                </a:solidFill>
                <a:sym typeface="Arial"/>
              </a:rPr>
              <a:t>и расходов</a:t>
            </a:r>
            <a:endParaRPr sz="1800" dirty="0"/>
          </a:p>
          <a:p>
            <a:pPr marL="533400"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ru-RU" sz="1800" dirty="0" smtClean="0"/>
              <a:t>– п</a:t>
            </a:r>
            <a:r>
              <a:rPr lang="ru-RU" sz="1800" b="0" i="0" u="none" strike="noStrike" cap="none" dirty="0" smtClean="0">
                <a:solidFill>
                  <a:srgbClr val="000000"/>
                </a:solidFill>
                <a:sym typeface="Arial"/>
              </a:rPr>
              <a:t>родаж</a:t>
            </a:r>
            <a:endParaRPr sz="1800" dirty="0"/>
          </a:p>
          <a:p>
            <a:pPr marL="533400"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ru-RU" sz="1800" dirty="0" smtClean="0"/>
              <a:t>– з</a:t>
            </a:r>
            <a:r>
              <a:rPr lang="ru-RU" sz="1800" b="0" i="0" u="none" strike="noStrike" cap="none" dirty="0" smtClean="0">
                <a:solidFill>
                  <a:srgbClr val="000000"/>
                </a:solidFill>
                <a:sym typeface="Arial"/>
              </a:rPr>
              <a:t>акупок</a:t>
            </a:r>
          </a:p>
          <a:p>
            <a:pPr marL="533400"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endParaRPr sz="1600" dirty="0"/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 pitchFamily="34" charset="0"/>
              <a:buChar char="•"/>
            </a:pPr>
            <a:r>
              <a:rPr lang="ru-RU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Автоматическое заполнение плановых значений бюджетов</a:t>
            </a:r>
            <a:endParaRPr dirty="0"/>
          </a:p>
          <a:p>
            <a:pPr marL="533400"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ru-RU" sz="1800" b="0" i="0" u="none" strike="noStrike" cap="none" dirty="0" smtClean="0">
                <a:solidFill>
                  <a:srgbClr val="000000"/>
                </a:solidFill>
                <a:sym typeface="Arial"/>
              </a:rPr>
              <a:t>– на </a:t>
            </a:r>
            <a:r>
              <a:rPr lang="ru-RU" sz="1800" b="0" i="0" u="none" strike="noStrike" cap="none" dirty="0">
                <a:solidFill>
                  <a:srgbClr val="000000"/>
                </a:solidFill>
                <a:sym typeface="Arial"/>
              </a:rPr>
              <a:t>основании данных предыдущих периодов</a:t>
            </a:r>
            <a:endParaRPr sz="1800" dirty="0"/>
          </a:p>
          <a:p>
            <a:pPr marL="533400"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ru-RU" sz="1800" b="0" i="0" u="none" strike="noStrike" cap="none" dirty="0" smtClean="0">
                <a:solidFill>
                  <a:srgbClr val="000000"/>
                </a:solidFill>
                <a:sym typeface="Arial"/>
              </a:rPr>
              <a:t>– с </a:t>
            </a:r>
            <a:r>
              <a:rPr lang="ru-RU" sz="1800" b="0" i="0" u="none" strike="noStrike" cap="none" dirty="0">
                <a:solidFill>
                  <a:srgbClr val="000000"/>
                </a:solidFill>
                <a:sym typeface="Arial"/>
              </a:rPr>
              <a:t>учетом алгоритмов прогнозирования </a:t>
            </a:r>
            <a:endParaRPr lang="ru-RU" sz="1800" b="0" i="0" u="none" strike="noStrike" cap="none" dirty="0" smtClean="0">
              <a:solidFill>
                <a:srgbClr val="000000"/>
              </a:solidFill>
              <a:sym typeface="Arial"/>
            </a:endParaRPr>
          </a:p>
          <a:p>
            <a:pPr marL="533400"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endParaRPr sz="18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 pitchFamily="34" charset="0"/>
              <a:buChar char="•"/>
            </a:pPr>
            <a:r>
              <a:rPr lang="ru-RU" sz="2400" dirty="0"/>
              <a:t>Анализ сходимости результатов</a:t>
            </a:r>
            <a:endParaRPr sz="24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0" name="Shape 4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84125" y="1111906"/>
            <a:ext cx="3239500" cy="47088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 txBox="1">
            <a:spLocks noGrp="1"/>
          </p:cNvSpPr>
          <p:nvPr>
            <p:ph type="title"/>
          </p:nvPr>
        </p:nvSpPr>
        <p:spPr>
          <a:xfrm>
            <a:off x="379999" y="-41944"/>
            <a:ext cx="10659900" cy="13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dirty="0">
                <a:solidFill>
                  <a:srgbClr val="00719D"/>
                </a:solidFill>
              </a:rPr>
              <a:t>Финансовый отдел</a:t>
            </a:r>
            <a:endParaRPr dirty="0">
              <a:solidFill>
                <a:srgbClr val="00719D"/>
              </a:solidFill>
            </a:endParaRPr>
          </a:p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sz="2800" dirty="0"/>
              <a:t>Бюджетирование</a:t>
            </a:r>
            <a:endParaRPr sz="2800" dirty="0"/>
          </a:p>
        </p:txBody>
      </p:sp>
      <p:pic>
        <p:nvPicPr>
          <p:cNvPr id="456" name="Shape 4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825" y="1164100"/>
            <a:ext cx="9547649" cy="487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 txBox="1">
            <a:spLocks noGrp="1"/>
          </p:cNvSpPr>
          <p:nvPr>
            <p:ph type="title"/>
          </p:nvPr>
        </p:nvSpPr>
        <p:spPr>
          <a:xfrm>
            <a:off x="379999" y="-41944"/>
            <a:ext cx="10659900" cy="13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dirty="0">
                <a:solidFill>
                  <a:srgbClr val="00719D"/>
                </a:solidFill>
              </a:rPr>
              <a:t>Финансовый отдел</a:t>
            </a:r>
            <a:endParaRPr dirty="0">
              <a:solidFill>
                <a:srgbClr val="00719D"/>
              </a:solidFill>
            </a:endParaRPr>
          </a:p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sz="2800" dirty="0"/>
              <a:t>Бюджетирование</a:t>
            </a:r>
            <a:endParaRPr sz="2800" dirty="0"/>
          </a:p>
        </p:txBody>
      </p:sp>
      <p:sp>
        <p:nvSpPr>
          <p:cNvPr id="462" name="Shape 462"/>
          <p:cNvSpPr txBox="1"/>
          <p:nvPr/>
        </p:nvSpPr>
        <p:spPr>
          <a:xfrm>
            <a:off x="351325" y="1073425"/>
            <a:ext cx="10552200" cy="4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3" name="Shape 4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4075" y="1845605"/>
            <a:ext cx="10960275" cy="4166952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Shape 464"/>
          <p:cNvSpPr txBox="1"/>
          <p:nvPr/>
        </p:nvSpPr>
        <p:spPr>
          <a:xfrm>
            <a:off x="373352" y="1191802"/>
            <a:ext cx="10225137" cy="6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/>
              <a:t>Анализ сходимости результатов позволят объективно оценивать результаты финансовой деятельности и оперативно корректировать управление</a:t>
            </a:r>
            <a:endParaRPr sz="16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Shape 469"/>
          <p:cNvSpPr txBox="1">
            <a:spLocks noGrp="1"/>
          </p:cNvSpPr>
          <p:nvPr>
            <p:ph type="title"/>
          </p:nvPr>
        </p:nvSpPr>
        <p:spPr>
          <a:xfrm>
            <a:off x="379999" y="-41944"/>
            <a:ext cx="10659900" cy="13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dirty="0">
                <a:solidFill>
                  <a:srgbClr val="00719D"/>
                </a:solidFill>
              </a:rPr>
              <a:t>Финансовый отдел</a:t>
            </a:r>
            <a:endParaRPr dirty="0">
              <a:solidFill>
                <a:srgbClr val="00719D"/>
              </a:solidFill>
            </a:endParaRPr>
          </a:p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sz="2800" dirty="0"/>
              <a:t>Бюджетирование. Управленческий баланс</a:t>
            </a:r>
            <a:endParaRPr sz="2800" dirty="0"/>
          </a:p>
        </p:txBody>
      </p:sp>
      <p:pic>
        <p:nvPicPr>
          <p:cNvPr id="470" name="Shape 4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50550" y="1260029"/>
            <a:ext cx="5310100" cy="4752528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Shape 471"/>
          <p:cNvSpPr txBox="1"/>
          <p:nvPr/>
        </p:nvSpPr>
        <p:spPr>
          <a:xfrm>
            <a:off x="485627" y="1544349"/>
            <a:ext cx="4746272" cy="203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/>
              <a:t>Комплексная оценка финансового положения компании. Получаемые показатели помогут выполнять </a:t>
            </a:r>
            <a:r>
              <a:rPr lang="ru-RU" sz="1800" dirty="0" smtClean="0"/>
              <a:t>планы     </a:t>
            </a:r>
            <a:r>
              <a:rPr lang="ru-RU" sz="1800" dirty="0"/>
              <a:t>по прибыли, получить </a:t>
            </a:r>
            <a:r>
              <a:rPr lang="ru-RU" sz="1800" dirty="0" smtClean="0"/>
              <a:t>представление       </a:t>
            </a:r>
            <a:r>
              <a:rPr lang="ru-RU" sz="1800" dirty="0"/>
              <a:t>о рентабельности капитала </a:t>
            </a:r>
            <a:r>
              <a:rPr lang="ru-RU" sz="1800" dirty="0" smtClean="0"/>
              <a:t>                       и </a:t>
            </a:r>
            <a:r>
              <a:rPr lang="ru-RU" sz="1800" dirty="0"/>
              <a:t>предотвратить мошенничество </a:t>
            </a:r>
            <a:endParaRPr sz="18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Shape 476"/>
          <p:cNvSpPr txBox="1">
            <a:spLocks noGrp="1"/>
          </p:cNvSpPr>
          <p:nvPr>
            <p:ph type="title"/>
          </p:nvPr>
        </p:nvSpPr>
        <p:spPr>
          <a:xfrm>
            <a:off x="379999" y="-41944"/>
            <a:ext cx="10659900" cy="13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dirty="0">
                <a:solidFill>
                  <a:srgbClr val="00719D"/>
                </a:solidFill>
              </a:rPr>
              <a:t>Интеграция с внешними системами </a:t>
            </a:r>
            <a:endParaRPr dirty="0">
              <a:solidFill>
                <a:srgbClr val="00719D"/>
              </a:solidFill>
            </a:endParaRPr>
          </a:p>
        </p:txBody>
      </p:sp>
      <p:sp>
        <p:nvSpPr>
          <p:cNvPr id="477" name="Shape 477"/>
          <p:cNvSpPr txBox="1"/>
          <p:nvPr/>
        </p:nvSpPr>
        <p:spPr>
          <a:xfrm>
            <a:off x="2499817" y="2858793"/>
            <a:ext cx="7289544" cy="100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 b="1" dirty="0" smtClean="0">
                <a:solidFill>
                  <a:schemeClr val="dk1"/>
                </a:solidFill>
                <a:highlight>
                  <a:srgbClr val="FFFFFF"/>
                </a:highlight>
              </a:rPr>
              <a:t>1С </a:t>
            </a:r>
            <a:endParaRPr sz="1800" b="1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 dirty="0">
                <a:solidFill>
                  <a:schemeClr val="dk1"/>
                </a:solidFill>
                <a:highlight>
                  <a:srgbClr val="FFFFFF"/>
                </a:highlight>
              </a:rPr>
              <a:t>Обмен данными с «1С: Розница 8. Аптека», «1С :Бухгалтерия 8» и «1С: Зарплата и Управление персоналом 8</a:t>
            </a:r>
            <a:r>
              <a:rPr lang="ru-RU" sz="1800" dirty="0" smtClean="0">
                <a:solidFill>
                  <a:schemeClr val="dk1"/>
                </a:solidFill>
                <a:highlight>
                  <a:srgbClr val="FFFFFF"/>
                </a:highlight>
              </a:rPr>
              <a:t>»</a:t>
            </a:r>
            <a:endParaRPr sz="1800" dirty="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4" name="Shape 477"/>
          <p:cNvSpPr txBox="1"/>
          <p:nvPr/>
        </p:nvSpPr>
        <p:spPr>
          <a:xfrm>
            <a:off x="2485115" y="4428381"/>
            <a:ext cx="8352927" cy="1152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 b="1" dirty="0" smtClean="0">
                <a:solidFill>
                  <a:schemeClr val="dk1"/>
                </a:solidFill>
                <a:highlight>
                  <a:srgbClr val="FFFFFF"/>
                </a:highlight>
              </a:rPr>
              <a:t>Интернет-аптека</a:t>
            </a:r>
            <a:endParaRPr sz="1800" b="1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 dirty="0">
                <a:solidFill>
                  <a:schemeClr val="dk1"/>
                </a:solidFill>
                <a:highlight>
                  <a:srgbClr val="FFFFFF"/>
                </a:highlight>
              </a:rPr>
              <a:t>Единая база заказов, актуальная информация на портале и удобный перенос данных между сайтом и центральным </a:t>
            </a:r>
            <a:r>
              <a:rPr lang="ru-RU" sz="1800" dirty="0" smtClean="0">
                <a:solidFill>
                  <a:schemeClr val="dk1"/>
                </a:solidFill>
                <a:highlight>
                  <a:srgbClr val="FFFFFF"/>
                </a:highlight>
              </a:rPr>
              <a:t>офисом </a:t>
            </a:r>
            <a:endParaRPr sz="1800" dirty="0"/>
          </a:p>
        </p:txBody>
      </p:sp>
      <p:sp>
        <p:nvSpPr>
          <p:cNvPr id="5" name="Shape 477"/>
          <p:cNvSpPr txBox="1"/>
          <p:nvPr/>
        </p:nvSpPr>
        <p:spPr>
          <a:xfrm>
            <a:off x="2485115" y="1548061"/>
            <a:ext cx="8352927" cy="756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 b="1" dirty="0">
                <a:solidFill>
                  <a:schemeClr val="dk1"/>
                </a:solidFill>
                <a:highlight>
                  <a:srgbClr val="FFFFFF"/>
                </a:highlight>
              </a:rPr>
              <a:t>Справочники ЛП</a:t>
            </a:r>
            <a:r>
              <a:rPr lang="ru-RU" sz="1800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sz="18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 dirty="0">
                <a:solidFill>
                  <a:schemeClr val="dk1"/>
                </a:solidFill>
                <a:highlight>
                  <a:srgbClr val="FFFFFF"/>
                </a:highlight>
              </a:rPr>
              <a:t>Автоматическое обновление в программе справочников «Видаль» и «РЛС» </a:t>
            </a:r>
            <a:endParaRPr sz="1800" dirty="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pic>
        <p:nvPicPr>
          <p:cNvPr id="1026" name="Picture 2" descr="H:\Управление аптекой - Функциональность\ИКОНКА 1С-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783" y="2861543"/>
            <a:ext cx="1093043" cy="109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Управление аптекой - Функциональность\иконка справочник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916" y="1379636"/>
            <a:ext cx="1093043" cy="109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:\Управление аптекой - Функциональность\иконка интернет аптека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783" y="4343450"/>
            <a:ext cx="1093043" cy="109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379999" y="-41944"/>
            <a:ext cx="4210084" cy="13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dirty="0" smtClean="0">
                <a:solidFill>
                  <a:srgbClr val="00719D"/>
                </a:solidFill>
              </a:rPr>
              <a:t>Закупки</a:t>
            </a:r>
            <a:endParaRPr dirty="0">
              <a:solidFill>
                <a:srgbClr val="00719D"/>
              </a:solidFill>
            </a:endParaRPr>
          </a:p>
        </p:txBody>
      </p:sp>
      <p:sp>
        <p:nvSpPr>
          <p:cNvPr id="215" name="Shape 215"/>
          <p:cNvSpPr txBox="1"/>
          <p:nvPr/>
        </p:nvSpPr>
        <p:spPr>
          <a:xfrm>
            <a:off x="445125" y="1548061"/>
            <a:ext cx="10883100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 dirty="0">
                <a:solidFill>
                  <a:schemeClr val="dk1"/>
                </a:solidFill>
              </a:rPr>
              <a:t>Информация о номенклатуре поставщика поможет проанализировать цены поставщиков и выбрать оптимального, сделать заказ поставщику, загрузить поступление товаров и услуг </a:t>
            </a:r>
            <a:endParaRPr sz="1600" dirty="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</p:txBody>
      </p:sp>
      <p:pic>
        <p:nvPicPr>
          <p:cNvPr id="216" name="Shape 2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79545" y="2650718"/>
            <a:ext cx="6964401" cy="27857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214"/>
          <p:cNvSpPr txBox="1">
            <a:spLocks/>
          </p:cNvSpPr>
          <p:nvPr/>
        </p:nvSpPr>
        <p:spPr>
          <a:xfrm>
            <a:off x="409515" y="941945"/>
            <a:ext cx="6754856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19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800" dirty="0" smtClean="0"/>
              <a:t>Номенклатура поставщика</a:t>
            </a:r>
            <a:endParaRPr lang="ru-RU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557635" y="2716336"/>
            <a:ext cx="316835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ru-RU" b="1" dirty="0">
                <a:solidFill>
                  <a:schemeClr val="dk1"/>
                </a:solidFill>
              </a:rPr>
              <a:t>Создание </a:t>
            </a:r>
            <a:r>
              <a:rPr lang="ru-RU" b="1" dirty="0" smtClean="0">
                <a:solidFill>
                  <a:schemeClr val="dk1"/>
                </a:solidFill>
              </a:rPr>
              <a:t>номенклатуры</a:t>
            </a:r>
            <a:endParaRPr lang="ru-RU" b="1" dirty="0">
              <a:solidFill>
                <a:schemeClr val="dk1"/>
              </a:solidFill>
            </a:endParaRPr>
          </a:p>
          <a:p>
            <a:pPr lvl="0">
              <a:buClr>
                <a:schemeClr val="dk1"/>
              </a:buClr>
              <a:buSzPts val="1100"/>
            </a:pPr>
            <a:r>
              <a:rPr lang="ru-RU" sz="1200" dirty="0" smtClean="0">
                <a:solidFill>
                  <a:schemeClr val="dk1"/>
                </a:solidFill>
              </a:rPr>
              <a:t>Автоматическое </a:t>
            </a:r>
            <a:r>
              <a:rPr lang="ru-RU" sz="1200" dirty="0">
                <a:solidFill>
                  <a:schemeClr val="dk1"/>
                </a:solidFill>
              </a:rPr>
              <a:t>создание при загрузке прайс-листов и накладных поставщика, ручное заведение путем создания новых страниц</a:t>
            </a:r>
            <a:endParaRPr lang="ru-RU" sz="1200" dirty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57635" y="3868464"/>
            <a:ext cx="30963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ru-RU" b="1" dirty="0">
                <a:solidFill>
                  <a:schemeClr val="dk1"/>
                </a:solidFill>
              </a:rPr>
              <a:t>Сопоставление номенклатуры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ru-RU" sz="1200" dirty="0">
                <a:solidFill>
                  <a:schemeClr val="dk1"/>
                </a:solidFill>
              </a:rPr>
              <a:t>Сравнение по заводским штрихкодам, при помощи загрузки из внешнего источника, по данным поставщика другого региона, вручную и с помощью помощника сопоставления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 txBox="1">
            <a:spLocks noGrp="1"/>
          </p:cNvSpPr>
          <p:nvPr>
            <p:ph type="title"/>
          </p:nvPr>
        </p:nvSpPr>
        <p:spPr>
          <a:xfrm>
            <a:off x="379999" y="-41944"/>
            <a:ext cx="10659900" cy="13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dirty="0">
                <a:solidFill>
                  <a:srgbClr val="00719D"/>
                </a:solidFill>
              </a:rPr>
              <a:t>Подключение торгового оборудования</a:t>
            </a:r>
            <a:endParaRPr dirty="0">
              <a:solidFill>
                <a:srgbClr val="00719D"/>
              </a:solidFill>
            </a:endParaRPr>
          </a:p>
        </p:txBody>
      </p:sp>
      <p:sp>
        <p:nvSpPr>
          <p:cNvPr id="483" name="Shape 483"/>
          <p:cNvSpPr txBox="1"/>
          <p:nvPr/>
        </p:nvSpPr>
        <p:spPr>
          <a:xfrm>
            <a:off x="635900" y="1877118"/>
            <a:ext cx="9556800" cy="3185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1625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accent4"/>
              </a:buClr>
              <a:buSzPts val="1150"/>
              <a:buChar char="●"/>
            </a:pPr>
            <a:r>
              <a:rPr lang="ru-RU" sz="1800" dirty="0" smtClean="0">
                <a:solidFill>
                  <a:srgbClr val="333333"/>
                </a:solidFill>
              </a:rPr>
              <a:t>POS-Терминалы </a:t>
            </a:r>
            <a:r>
              <a:rPr lang="ru-RU" sz="1800" dirty="0">
                <a:solidFill>
                  <a:srgbClr val="333333"/>
                </a:solidFill>
              </a:rPr>
              <a:t>(Point of Sale — торговое место);</a:t>
            </a:r>
            <a:endParaRPr sz="1800" dirty="0">
              <a:solidFill>
                <a:srgbClr val="333333"/>
              </a:solidFill>
            </a:endParaRPr>
          </a:p>
          <a:p>
            <a:pPr marL="457200" lvl="0" indent="-30162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50"/>
              <a:buChar char="●"/>
            </a:pPr>
            <a:r>
              <a:rPr lang="ru-RU" sz="1800" dirty="0">
                <a:solidFill>
                  <a:srgbClr val="333333"/>
                </a:solidFill>
              </a:rPr>
              <a:t>фискальные регистраторы (ФР);</a:t>
            </a:r>
            <a:endParaRPr sz="1800" dirty="0">
              <a:solidFill>
                <a:srgbClr val="333333"/>
              </a:solidFill>
            </a:endParaRPr>
          </a:p>
          <a:p>
            <a:pPr marL="457200" lvl="0" indent="-30162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50"/>
              <a:buChar char="●"/>
            </a:pPr>
            <a:r>
              <a:rPr lang="ru-RU" sz="1800" dirty="0">
                <a:solidFill>
                  <a:srgbClr val="333333"/>
                </a:solidFill>
              </a:rPr>
              <a:t>авторизаторы безналичных платежей;</a:t>
            </a:r>
            <a:endParaRPr sz="1800" dirty="0">
              <a:solidFill>
                <a:srgbClr val="333333"/>
              </a:solidFill>
            </a:endParaRPr>
          </a:p>
          <a:p>
            <a:pPr marL="457200" lvl="0" indent="-30162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50"/>
              <a:buChar char="●"/>
            </a:pPr>
            <a:r>
              <a:rPr lang="ru-RU" sz="1800" dirty="0">
                <a:solidFill>
                  <a:srgbClr val="333333"/>
                </a:solidFill>
              </a:rPr>
              <a:t>электронные весы;</a:t>
            </a:r>
            <a:endParaRPr sz="1800" dirty="0">
              <a:solidFill>
                <a:srgbClr val="333333"/>
              </a:solidFill>
            </a:endParaRPr>
          </a:p>
          <a:p>
            <a:pPr marL="457200" lvl="0" indent="-30162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50"/>
              <a:buChar char="●"/>
            </a:pPr>
            <a:r>
              <a:rPr lang="ru-RU" sz="1800" dirty="0">
                <a:solidFill>
                  <a:srgbClr val="333333"/>
                </a:solidFill>
              </a:rPr>
              <a:t>сканеры штрих-кодов и считыватели магнитных карт;</a:t>
            </a:r>
            <a:endParaRPr sz="1800" dirty="0">
              <a:solidFill>
                <a:srgbClr val="333333"/>
              </a:solidFill>
            </a:endParaRPr>
          </a:p>
          <a:p>
            <a:pPr marL="457200" lvl="0" indent="-30162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50"/>
              <a:buChar char="●"/>
            </a:pPr>
            <a:r>
              <a:rPr lang="ru-RU" sz="1800" dirty="0">
                <a:solidFill>
                  <a:srgbClr val="333333"/>
                </a:solidFill>
              </a:rPr>
              <a:t>дисплеи покупателя;</a:t>
            </a:r>
            <a:endParaRPr sz="1800" dirty="0">
              <a:solidFill>
                <a:srgbClr val="333333"/>
              </a:solidFill>
            </a:endParaRPr>
          </a:p>
          <a:p>
            <a:pPr marL="457200" lvl="0" indent="-30162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50"/>
              <a:buChar char="●"/>
            </a:pPr>
            <a:r>
              <a:rPr lang="ru-RU" sz="1800" dirty="0">
                <a:solidFill>
                  <a:srgbClr val="333333"/>
                </a:solidFill>
              </a:rPr>
              <a:t>программируемые клавиатуры;</a:t>
            </a:r>
            <a:endParaRPr sz="1800" dirty="0">
              <a:solidFill>
                <a:srgbClr val="333333"/>
              </a:solidFill>
            </a:endParaRPr>
          </a:p>
          <a:p>
            <a:pPr marL="457200" lvl="0" indent="-30162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50"/>
              <a:buChar char="●"/>
            </a:pPr>
            <a:r>
              <a:rPr lang="ru-RU" sz="1800" dirty="0">
                <a:solidFill>
                  <a:srgbClr val="333333"/>
                </a:solidFill>
              </a:rPr>
              <a:t>принтеры этикеток и ценников;</a:t>
            </a:r>
            <a:endParaRPr sz="1800" dirty="0">
              <a:solidFill>
                <a:srgbClr val="333333"/>
              </a:solidFill>
            </a:endParaRPr>
          </a:p>
          <a:p>
            <a:pPr marL="457200" lvl="0" indent="-30162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50"/>
              <a:buChar char="●"/>
            </a:pPr>
            <a:r>
              <a:rPr lang="ru-RU" sz="1800" dirty="0">
                <a:solidFill>
                  <a:srgbClr val="333333"/>
                </a:solidFill>
              </a:rPr>
              <a:t>терминалы сбора данных (ТСД).</a:t>
            </a:r>
            <a:endParaRPr sz="1800" dirty="0">
              <a:solidFill>
                <a:srgbClr val="333333"/>
              </a:solidFill>
            </a:endParaRPr>
          </a:p>
          <a:p>
            <a:pPr marL="0" lvl="0" indent="0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pic>
        <p:nvPicPr>
          <p:cNvPr id="2050" name="Picture 2" descr="G:\Управление аптекой - Функциональность\торговое оборудование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403" y="1850100"/>
            <a:ext cx="3226353" cy="3226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hape 483"/>
          <p:cNvSpPr txBox="1"/>
          <p:nvPr/>
        </p:nvSpPr>
        <p:spPr>
          <a:xfrm>
            <a:off x="635900" y="1392850"/>
            <a:ext cx="9556800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333333"/>
                </a:solidFill>
              </a:rPr>
              <a:t>Поддерживает работу с огромным перечнем торгового оборудования</a:t>
            </a:r>
            <a:r>
              <a:rPr lang="ru-RU" sz="1800" dirty="0" smtClean="0">
                <a:solidFill>
                  <a:srgbClr val="333333"/>
                </a:solidFill>
              </a:rPr>
              <a:t>:</a:t>
            </a:r>
            <a:endParaRPr sz="1800" dirty="0">
              <a:solidFill>
                <a:srgbClr val="333333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8" name="Shape 4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1628439" cy="6840538"/>
          </a:xfrm>
          <a:prstGeom prst="rect">
            <a:avLst/>
          </a:prstGeom>
          <a:noFill/>
          <a:ln>
            <a:noFill/>
          </a:ln>
        </p:spPr>
      </p:pic>
      <p:sp>
        <p:nvSpPr>
          <p:cNvPr id="489" name="Shape 489"/>
          <p:cNvSpPr txBox="1"/>
          <p:nvPr/>
        </p:nvSpPr>
        <p:spPr>
          <a:xfrm>
            <a:off x="722312" y="5002789"/>
            <a:ext cx="3916363" cy="1643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r>
              <a:rPr lang="ru-RU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Контакты:</a:t>
            </a:r>
            <a:br>
              <a:rPr lang="ru-RU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Телефон: </a:t>
            </a:r>
            <a:r>
              <a:rPr lang="ru-RU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+7 (</a:t>
            </a:r>
            <a:r>
              <a:rPr lang="ru-RU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495</a:t>
            </a:r>
            <a:r>
              <a:rPr lang="ru-RU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223-04-04</a:t>
            </a:r>
            <a:r>
              <a:rPr lang="ru-RU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Электронная почта: </a:t>
            </a:r>
            <a:br>
              <a:rPr lang="ru-RU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u="sng" dirty="0" err="1" smtClean="0">
                <a:solidFill>
                  <a:srgbClr val="F7953B"/>
                </a:solidFill>
                <a:latin typeface="Calibri"/>
                <a:ea typeface="Calibri"/>
                <a:cs typeface="Calibri"/>
                <a:sym typeface="Calibri"/>
              </a:rPr>
              <a:t>apteka</a:t>
            </a:r>
            <a:r>
              <a:rPr lang="ru-RU" sz="1800" b="0" i="0" u="sng" strike="noStrike" cap="none" dirty="0" smtClean="0">
                <a:solidFill>
                  <a:srgbClr val="F7953B"/>
                </a:solidFill>
                <a:latin typeface="Calibri"/>
                <a:ea typeface="Calibri"/>
                <a:cs typeface="Calibri"/>
                <a:sym typeface="Calibri"/>
              </a:rPr>
              <a:t>@rarus.ru</a:t>
            </a:r>
            <a:endParaRPr dirty="0"/>
          </a:p>
        </p:txBody>
      </p:sp>
      <p:sp>
        <p:nvSpPr>
          <p:cNvPr id="490" name="Shape 490"/>
          <p:cNvSpPr txBox="1"/>
          <p:nvPr/>
        </p:nvSpPr>
        <p:spPr>
          <a:xfrm>
            <a:off x="722313" y="325921"/>
            <a:ext cx="3535362" cy="1372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r>
              <a:rPr lang="ru-RU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Используйте передовые технологии, опережая своих конкурентов</a:t>
            </a:r>
            <a:endParaRPr/>
          </a:p>
        </p:txBody>
      </p:sp>
      <p:sp>
        <p:nvSpPr>
          <p:cNvPr id="491" name="Shape 491"/>
          <p:cNvSpPr txBox="1"/>
          <p:nvPr/>
        </p:nvSpPr>
        <p:spPr>
          <a:xfrm>
            <a:off x="722313" y="2024148"/>
            <a:ext cx="3916362" cy="248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r>
              <a:rPr lang="ru-RU"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1С-Рарус:</a:t>
            </a:r>
            <a:br>
              <a:rPr lang="ru-RU"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Управление аптекой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/>
        </p:nvSpPr>
        <p:spPr>
          <a:xfrm>
            <a:off x="380000" y="1569181"/>
            <a:ext cx="9970723" cy="986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</a:pPr>
            <a:endParaRPr sz="1600" dirty="0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r>
              <a:rPr lang="ru-RU" sz="1600" dirty="0"/>
              <a:t>С</a:t>
            </a:r>
            <a:r>
              <a:rPr lang="ru-RU" sz="1600" b="0" i="0" u="none" strike="noStrike" cap="none" dirty="0">
                <a:solidFill>
                  <a:srgbClr val="000000"/>
                </a:solidFill>
                <a:sym typeface="Arial"/>
              </a:rPr>
              <a:t>писок текущих сопоставлений с указанием текущего количество </a:t>
            </a:r>
            <a:r>
              <a:rPr lang="ru-RU" sz="1600" dirty="0"/>
              <a:t>«</a:t>
            </a:r>
            <a:r>
              <a:rPr lang="ru-RU" sz="1600" b="0" i="0" u="none" strike="noStrike" cap="none" dirty="0">
                <a:solidFill>
                  <a:srgbClr val="000000"/>
                </a:solidFill>
                <a:sym typeface="Arial"/>
              </a:rPr>
              <a:t>связок</a:t>
            </a:r>
            <a:r>
              <a:rPr lang="ru-RU" sz="1600" dirty="0"/>
              <a:t>» </a:t>
            </a:r>
            <a:endParaRPr lang="ru-RU" sz="1600" dirty="0" smtClean="0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endParaRPr sz="1600" dirty="0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r>
              <a:rPr lang="ru-RU" sz="1600" dirty="0"/>
              <a:t>О</a:t>
            </a:r>
            <a:r>
              <a:rPr lang="ru-RU" sz="1600" b="0" i="0" u="none" strike="noStrike" cap="none" dirty="0">
                <a:solidFill>
                  <a:srgbClr val="000000"/>
                </a:solidFill>
                <a:sym typeface="Arial"/>
              </a:rPr>
              <a:t>тборы по списку номенклатуры, прайс-листам и сопоставленной номенклатуре</a:t>
            </a:r>
            <a:endParaRPr sz="16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225" name="Shape 225"/>
          <p:cNvSpPr txBox="1"/>
          <p:nvPr/>
        </p:nvSpPr>
        <p:spPr>
          <a:xfrm>
            <a:off x="380000" y="2844205"/>
            <a:ext cx="3994059" cy="2952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r>
              <a:rPr lang="ru-RU" sz="1600" dirty="0">
                <a:solidFill>
                  <a:schemeClr val="dk1"/>
                </a:solidFill>
              </a:rPr>
              <a:t>«Связка» </a:t>
            </a:r>
            <a:r>
              <a:rPr lang="ru-RU" sz="1600" b="0" i="0" u="none" strike="noStrike" cap="none" dirty="0">
                <a:solidFill>
                  <a:schemeClr val="dk1"/>
                </a:solidFill>
                <a:sym typeface="Arial"/>
              </a:rPr>
              <a:t>номенклатур</a:t>
            </a:r>
            <a:r>
              <a:rPr lang="ru-RU" sz="1600" dirty="0">
                <a:solidFill>
                  <a:schemeClr val="dk1"/>
                </a:solidFill>
              </a:rPr>
              <a:t>ы</a:t>
            </a:r>
            <a:r>
              <a:rPr lang="ru-RU" sz="1600" b="0" i="0" u="none" strike="noStrike" cap="none" dirty="0">
                <a:solidFill>
                  <a:schemeClr val="dk1"/>
                </a:solidFill>
                <a:sym typeface="Arial"/>
              </a:rPr>
              <a:t> </a:t>
            </a:r>
            <a:r>
              <a:rPr lang="ru-RU" sz="1600" b="0" i="0" u="none" strike="noStrike" cap="none" dirty="0" smtClean="0">
                <a:solidFill>
                  <a:schemeClr val="dk1"/>
                </a:solidFill>
                <a:sym typeface="Arial"/>
              </a:rPr>
              <a:t>                с </a:t>
            </a:r>
            <a:r>
              <a:rPr lang="ru-RU" sz="1600" b="0" i="0" u="none" strike="noStrike" cap="none" dirty="0">
                <a:solidFill>
                  <a:schemeClr val="dk1"/>
                </a:solidFill>
                <a:sym typeface="Arial"/>
              </a:rPr>
              <a:t>номенклатурой поставщика </a:t>
            </a:r>
            <a:r>
              <a:rPr lang="ru-RU" sz="1600" b="0" i="0" u="none" strike="noStrike" cap="none" dirty="0" smtClean="0">
                <a:solidFill>
                  <a:schemeClr val="dk1"/>
                </a:solidFill>
                <a:sym typeface="Arial"/>
              </a:rPr>
              <a:t>        в </a:t>
            </a:r>
            <a:r>
              <a:rPr lang="ru-RU" sz="1600" b="0" i="0" u="none" strike="noStrike" cap="none" dirty="0">
                <a:solidFill>
                  <a:schemeClr val="dk1"/>
                </a:solidFill>
                <a:sym typeface="Arial"/>
              </a:rPr>
              <a:t>один </a:t>
            </a:r>
            <a:r>
              <a:rPr lang="ru-RU" sz="1600" b="0" i="0" u="none" strike="noStrike" cap="none" dirty="0" smtClean="0">
                <a:solidFill>
                  <a:schemeClr val="dk1"/>
                </a:solidFill>
                <a:sym typeface="Arial"/>
              </a:rPr>
              <a:t>клик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endParaRPr sz="1600" dirty="0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r>
              <a:rPr lang="ru-RU" sz="1600" dirty="0">
                <a:solidFill>
                  <a:schemeClr val="dk1"/>
                </a:solidFill>
              </a:rPr>
              <a:t>Поиск</a:t>
            </a:r>
            <a:r>
              <a:rPr lang="ru-RU" sz="1600" b="0" i="0" u="none" strike="noStrike" cap="none" dirty="0">
                <a:solidFill>
                  <a:schemeClr val="dk1"/>
                </a:solidFill>
                <a:sym typeface="Arial"/>
              </a:rPr>
              <a:t> совпадени</a:t>
            </a:r>
            <a:r>
              <a:rPr lang="ru-RU" sz="1600" dirty="0">
                <a:solidFill>
                  <a:schemeClr val="dk1"/>
                </a:solidFill>
              </a:rPr>
              <a:t>й</a:t>
            </a:r>
            <a:r>
              <a:rPr lang="ru-RU" sz="1600" b="0" i="0" u="none" strike="noStrike" cap="none" dirty="0">
                <a:solidFill>
                  <a:schemeClr val="dk1"/>
                </a:solidFill>
                <a:sym typeface="Arial"/>
              </a:rPr>
              <a:t> по заводским </a:t>
            </a:r>
            <a:r>
              <a:rPr lang="ru-RU" sz="1600" b="0" i="0" u="none" strike="noStrike" cap="none" dirty="0" smtClean="0">
                <a:solidFill>
                  <a:schemeClr val="dk1"/>
                </a:solidFill>
                <a:sym typeface="Arial"/>
              </a:rPr>
              <a:t>штрих-кодам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endParaRPr sz="1600" dirty="0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r>
              <a:rPr lang="ru-RU" sz="1600" dirty="0">
                <a:solidFill>
                  <a:schemeClr val="dk1"/>
                </a:solidFill>
              </a:rPr>
              <a:t>И</a:t>
            </a:r>
            <a:r>
              <a:rPr lang="ru-RU" sz="1600" b="0" i="0" u="none" strike="noStrike" cap="none" dirty="0">
                <a:solidFill>
                  <a:schemeClr val="dk1"/>
                </a:solidFill>
                <a:sym typeface="Arial"/>
              </a:rPr>
              <a:t>ндикаци</a:t>
            </a:r>
            <a:r>
              <a:rPr lang="ru-RU" sz="1600" dirty="0">
                <a:solidFill>
                  <a:schemeClr val="dk1"/>
                </a:solidFill>
              </a:rPr>
              <a:t>я</a:t>
            </a:r>
            <a:r>
              <a:rPr lang="ru-RU" sz="1600" b="0" i="0" u="none" strike="noStrike" cap="none" dirty="0">
                <a:solidFill>
                  <a:schemeClr val="dk1"/>
                </a:solidFill>
                <a:sym typeface="Arial"/>
              </a:rPr>
              <a:t> в списке </a:t>
            </a:r>
            <a:r>
              <a:rPr lang="ru-RU" sz="1600" b="0" i="0" u="none" strike="noStrike" cap="none" dirty="0" smtClean="0">
                <a:solidFill>
                  <a:schemeClr val="dk1"/>
                </a:solidFill>
                <a:sym typeface="Arial"/>
              </a:rPr>
              <a:t>номенклатуры </a:t>
            </a:r>
            <a:endParaRPr sz="1600"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endParaRPr lang="ru-RU" sz="1600" dirty="0" smtClean="0">
              <a:solidFill>
                <a:schemeClr val="dk1"/>
              </a:solidFill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dk1"/>
                </a:solidFill>
              </a:rPr>
              <a:t>Отображение</a:t>
            </a:r>
            <a:r>
              <a:rPr lang="ru-RU" sz="1600" b="0" i="0" u="none" strike="noStrike" cap="none" dirty="0" smtClean="0">
                <a:solidFill>
                  <a:schemeClr val="dk1"/>
                </a:solidFill>
                <a:sym typeface="Arial"/>
              </a:rPr>
              <a:t> </a:t>
            </a:r>
            <a:r>
              <a:rPr lang="ru-RU" sz="1600" b="0" i="0" u="none" strike="noStrike" cap="none" dirty="0">
                <a:solidFill>
                  <a:schemeClr val="dk1"/>
                </a:solidFill>
                <a:sym typeface="Arial"/>
              </a:rPr>
              <a:t>номенклатур</a:t>
            </a:r>
            <a:r>
              <a:rPr lang="ru-RU" sz="1600" dirty="0">
                <a:solidFill>
                  <a:schemeClr val="dk1"/>
                </a:solidFill>
              </a:rPr>
              <a:t>ы</a:t>
            </a:r>
            <a:r>
              <a:rPr lang="ru-RU" sz="1600" b="0" i="0" u="none" strike="noStrike" cap="none" dirty="0" smtClean="0">
                <a:solidFill>
                  <a:schemeClr val="dk1"/>
                </a:solidFill>
                <a:sym typeface="Arial"/>
              </a:rPr>
              <a:t>,         </a:t>
            </a:r>
            <a:r>
              <a:rPr lang="ru-RU" sz="1600" b="0" i="0" u="none" strike="noStrike" cap="none" dirty="0">
                <a:solidFill>
                  <a:schemeClr val="dk1"/>
                </a:solidFill>
                <a:sym typeface="Arial"/>
              </a:rPr>
              <a:t>у которой нет ни одной связки </a:t>
            </a:r>
            <a:endParaRPr sz="16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pic>
        <p:nvPicPr>
          <p:cNvPr id="226" name="Shape 2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02051" y="2688034"/>
            <a:ext cx="6737848" cy="326466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214"/>
          <p:cNvSpPr txBox="1">
            <a:spLocks/>
          </p:cNvSpPr>
          <p:nvPr/>
        </p:nvSpPr>
        <p:spPr>
          <a:xfrm>
            <a:off x="379999" y="0"/>
            <a:ext cx="10659900" cy="128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19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dirty="0" smtClean="0">
                <a:solidFill>
                  <a:srgbClr val="00719D"/>
                </a:solidFill>
              </a:rPr>
              <a:t>Закупки</a:t>
            </a:r>
            <a:endParaRPr lang="ru-RU" dirty="0">
              <a:solidFill>
                <a:srgbClr val="00719D"/>
              </a:solidFill>
            </a:endParaRPr>
          </a:p>
        </p:txBody>
      </p:sp>
      <p:sp>
        <p:nvSpPr>
          <p:cNvPr id="8" name="Shape 214"/>
          <p:cNvSpPr txBox="1">
            <a:spLocks/>
          </p:cNvSpPr>
          <p:nvPr/>
        </p:nvSpPr>
        <p:spPr>
          <a:xfrm>
            <a:off x="449677" y="899989"/>
            <a:ext cx="6538832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19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800" dirty="0"/>
              <a:t>Помощник сопоставления номенклатуры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/>
        </p:nvSpPr>
        <p:spPr>
          <a:xfrm>
            <a:off x="380000" y="1166000"/>
            <a:ext cx="10959300" cy="48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3" name="Shape 2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75326" y="1501175"/>
            <a:ext cx="7122474" cy="4390274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Shape 234"/>
          <p:cNvSpPr txBox="1"/>
          <p:nvPr/>
        </p:nvSpPr>
        <p:spPr>
          <a:xfrm>
            <a:off x="380000" y="1059125"/>
            <a:ext cx="11017800" cy="8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Shape 235"/>
          <p:cNvSpPr txBox="1"/>
          <p:nvPr/>
        </p:nvSpPr>
        <p:spPr>
          <a:xfrm>
            <a:off x="380000" y="1943225"/>
            <a:ext cx="4876800" cy="3218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 b="0" i="0" u="none" strike="noStrike" cap="none" dirty="0">
                <a:solidFill>
                  <a:schemeClr val="dk1"/>
                </a:solidFill>
                <a:sym typeface="Arial"/>
              </a:rPr>
              <a:t>Прайс-листы </a:t>
            </a:r>
            <a:r>
              <a:rPr lang="ru-RU" sz="1600" dirty="0">
                <a:solidFill>
                  <a:schemeClr val="dk1"/>
                </a:solidFill>
              </a:rPr>
              <a:t>загружаются</a:t>
            </a:r>
            <a:r>
              <a:rPr lang="ru-RU" sz="1600" b="0" i="0" u="none" strike="noStrike" cap="none" dirty="0">
                <a:solidFill>
                  <a:schemeClr val="dk1"/>
                </a:solidFill>
                <a:sym typeface="Arial"/>
              </a:rPr>
              <a:t> в систему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b="0" i="0" u="none" strike="noStrike" cap="none" dirty="0">
                <a:solidFill>
                  <a:schemeClr val="dk1"/>
                </a:solidFill>
                <a:sym typeface="Arial"/>
              </a:rPr>
              <a:t>вручную из внешнего файла (txt, dbf, xls) или </a:t>
            </a:r>
            <a:r>
              <a:rPr lang="ru-RU" sz="1600" dirty="0">
                <a:solidFill>
                  <a:schemeClr val="dk1"/>
                </a:solidFill>
              </a:rPr>
              <a:t>а</a:t>
            </a:r>
            <a:r>
              <a:rPr lang="ru-RU" sz="1600" b="0" i="0" u="none" strike="noStrike" cap="none" dirty="0">
                <a:solidFill>
                  <a:schemeClr val="dk1"/>
                </a:solidFill>
                <a:sym typeface="Arial"/>
              </a:rPr>
              <a:t>втоматически по заданному расписанию (с каталога на диске, ftp, почты, http)</a:t>
            </a:r>
            <a:endParaRPr sz="16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 b="0" i="0" u="none" strike="noStrike" cap="none" dirty="0">
                <a:solidFill>
                  <a:schemeClr val="dk1"/>
                </a:solidFill>
                <a:sym typeface="Arial"/>
              </a:rPr>
              <a:t>В прайс-листе фиксируется:</a:t>
            </a:r>
            <a:endParaRPr sz="1600" dirty="0"/>
          </a:p>
          <a:p>
            <a:pPr marL="4000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r>
              <a:rPr lang="ru-RU" sz="1600" b="0" i="0" u="none" strike="noStrike" cap="none" dirty="0">
                <a:solidFill>
                  <a:schemeClr val="dk1"/>
                </a:solidFill>
                <a:sym typeface="Arial"/>
              </a:rPr>
              <a:t>номенклатура поставщика</a:t>
            </a:r>
            <a:endParaRPr sz="1600" dirty="0"/>
          </a:p>
          <a:p>
            <a:pPr marL="4000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r>
              <a:rPr lang="ru-RU" sz="1600" b="0" i="0" u="none" strike="noStrike" cap="none" dirty="0">
                <a:solidFill>
                  <a:schemeClr val="dk1"/>
                </a:solidFill>
                <a:sym typeface="Arial"/>
              </a:rPr>
              <a:t>производитель</a:t>
            </a:r>
            <a:endParaRPr sz="1600" dirty="0"/>
          </a:p>
          <a:p>
            <a:pPr marL="4000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r>
              <a:rPr lang="ru-RU" sz="1600" b="0" i="0" u="none" strike="noStrike" cap="none" dirty="0">
                <a:solidFill>
                  <a:schemeClr val="dk1"/>
                </a:solidFill>
                <a:sym typeface="Arial"/>
              </a:rPr>
              <a:t>срок годности</a:t>
            </a:r>
            <a:endParaRPr sz="1600" dirty="0"/>
          </a:p>
          <a:p>
            <a:pPr marL="4000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r>
              <a:rPr lang="ru-RU" sz="1600" b="0" i="0" u="none" strike="noStrike" cap="none" dirty="0">
                <a:solidFill>
                  <a:schemeClr val="dk1"/>
                </a:solidFill>
                <a:sym typeface="Arial"/>
              </a:rPr>
              <a:t>цена</a:t>
            </a:r>
            <a:endParaRPr sz="1600" dirty="0"/>
          </a:p>
          <a:p>
            <a:pPr marL="4000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r>
              <a:rPr lang="ru-RU" sz="1600" b="0" i="0" u="none" strike="noStrike" cap="none" dirty="0">
                <a:solidFill>
                  <a:schemeClr val="dk1"/>
                </a:solidFill>
                <a:sym typeface="Arial"/>
              </a:rPr>
              <a:t>остаток</a:t>
            </a:r>
            <a:endParaRPr sz="1600" dirty="0"/>
          </a:p>
          <a:p>
            <a:pPr marL="4000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r>
              <a:rPr lang="ru-RU" sz="1600" b="0" i="0" u="none" strike="noStrike" cap="none" dirty="0">
                <a:solidFill>
                  <a:schemeClr val="dk1"/>
                </a:solidFill>
                <a:sym typeface="Arial"/>
              </a:rPr>
              <a:t>минимальный заказ</a:t>
            </a:r>
            <a:endParaRPr sz="16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8" name="Shape 214"/>
          <p:cNvSpPr txBox="1">
            <a:spLocks noGrp="1"/>
          </p:cNvSpPr>
          <p:nvPr>
            <p:ph type="title"/>
          </p:nvPr>
        </p:nvSpPr>
        <p:spPr>
          <a:xfrm>
            <a:off x="379999" y="-41944"/>
            <a:ext cx="8170524" cy="13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dirty="0" smtClean="0">
                <a:solidFill>
                  <a:srgbClr val="00719D"/>
                </a:solidFill>
              </a:rPr>
              <a:t>Закупки</a:t>
            </a:r>
            <a:endParaRPr dirty="0">
              <a:solidFill>
                <a:srgbClr val="00719D"/>
              </a:solidFill>
            </a:endParaRPr>
          </a:p>
        </p:txBody>
      </p:sp>
      <p:sp>
        <p:nvSpPr>
          <p:cNvPr id="9" name="Shape 214"/>
          <p:cNvSpPr txBox="1">
            <a:spLocks/>
          </p:cNvSpPr>
          <p:nvPr/>
        </p:nvSpPr>
        <p:spPr>
          <a:xfrm>
            <a:off x="427514" y="949976"/>
            <a:ext cx="7408313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19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800" dirty="0" smtClean="0"/>
              <a:t>Прайс-листы поставщика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title"/>
          </p:nvPr>
        </p:nvSpPr>
        <p:spPr>
          <a:xfrm>
            <a:off x="379999" y="-41944"/>
            <a:ext cx="10659900" cy="13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1"/>
              <a:buFont typeface="Calibri"/>
              <a:buNone/>
            </a:pPr>
            <a:r>
              <a:rPr lang="ru-RU" sz="3600" b="0" i="0" u="none" strike="noStrike" cap="none" dirty="0">
                <a:solidFill>
                  <a:srgbClr val="00719D"/>
                </a:solidFill>
                <a:sym typeface="Calibri"/>
              </a:rPr>
              <a:t>Настройка загрузки прайс-листов по расписанию</a:t>
            </a:r>
            <a:endParaRPr dirty="0">
              <a:solidFill>
                <a:srgbClr val="00719D"/>
              </a:solidFill>
            </a:endParaRPr>
          </a:p>
        </p:txBody>
      </p:sp>
      <p:sp>
        <p:nvSpPr>
          <p:cNvPr id="241" name="Shape 241"/>
          <p:cNvSpPr txBox="1"/>
          <p:nvPr/>
        </p:nvSpPr>
        <p:spPr>
          <a:xfrm>
            <a:off x="380000" y="1166000"/>
            <a:ext cx="10959300" cy="48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Shape 242"/>
          <p:cNvSpPr txBox="1"/>
          <p:nvPr/>
        </p:nvSpPr>
        <p:spPr>
          <a:xfrm>
            <a:off x="380000" y="1059125"/>
            <a:ext cx="11017800" cy="33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3" name="Shape 2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2875" y="1122725"/>
            <a:ext cx="9818075" cy="474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title"/>
          </p:nvPr>
        </p:nvSpPr>
        <p:spPr>
          <a:xfrm>
            <a:off x="380000" y="486520"/>
            <a:ext cx="10659900" cy="84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sz="4197" b="0" i="0" u="none" strike="noStrike" cap="none" dirty="0">
                <a:solidFill>
                  <a:srgbClr val="00719D"/>
                </a:solidFill>
                <a:sym typeface="Calibri"/>
              </a:rPr>
              <a:t>Анализ и прогнозирование спроса</a:t>
            </a:r>
            <a:endParaRPr dirty="0">
              <a:solidFill>
                <a:srgbClr val="00719D"/>
              </a:solidFill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sz="2800" dirty="0">
                <a:latin typeface="Calibri" panose="020F0502020204030204" pitchFamily="34" charset="0"/>
                <a:ea typeface="Arial"/>
                <a:cs typeface="Arial"/>
                <a:sym typeface="Arial"/>
              </a:rPr>
              <a:t>ABC/XYZ-анализы</a:t>
            </a:r>
            <a:endParaRPr sz="2800" dirty="0">
              <a:latin typeface="Calibri" panose="020F0502020204030204" pitchFamily="34" charset="0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dirty="0"/>
          </a:p>
        </p:txBody>
      </p:sp>
      <p:sp>
        <p:nvSpPr>
          <p:cNvPr id="249" name="Shape 249"/>
          <p:cNvSpPr txBox="1"/>
          <p:nvPr/>
        </p:nvSpPr>
        <p:spPr>
          <a:xfrm>
            <a:off x="413619" y="1260029"/>
            <a:ext cx="10959300" cy="1728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 dirty="0">
                <a:solidFill>
                  <a:srgbClr val="000000"/>
                </a:solidFill>
                <a:sym typeface="Arial"/>
              </a:rPr>
              <a:t>АВС-анализ продаж: </a:t>
            </a:r>
            <a:endParaRPr sz="1600" dirty="0"/>
          </a:p>
          <a:p>
            <a:pPr marL="857250" marR="0" lvl="1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r>
              <a:rPr lang="ru-RU" b="1" dirty="0"/>
              <a:t>п</a:t>
            </a:r>
            <a:r>
              <a:rPr lang="ru-RU" b="1" i="0" u="none" strike="noStrike" cap="none" dirty="0">
                <a:solidFill>
                  <a:srgbClr val="000000"/>
                </a:solidFill>
                <a:sym typeface="Arial"/>
              </a:rPr>
              <a:t>о объему продаж  («сумма выручки» ) </a:t>
            </a:r>
            <a:endParaRPr b="1" dirty="0"/>
          </a:p>
          <a:p>
            <a:pPr marL="1028700"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ru-RU" b="0" i="0" u="none" strike="noStrike" cap="none" dirty="0">
                <a:solidFill>
                  <a:srgbClr val="000000"/>
                </a:solidFill>
                <a:sym typeface="Arial"/>
              </a:rPr>
              <a:t>показывает распределение товаров с точки зрения востребованности (спроса) товара покупателем </a:t>
            </a:r>
            <a:endParaRPr dirty="0"/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r>
              <a:rPr lang="ru-RU" b="1" dirty="0"/>
              <a:t>п</a:t>
            </a:r>
            <a:r>
              <a:rPr lang="ru-RU" b="1" i="0" u="none" strike="noStrike" cap="none" dirty="0">
                <a:solidFill>
                  <a:srgbClr val="000000"/>
                </a:solidFill>
                <a:sym typeface="Arial"/>
              </a:rPr>
              <a:t>о марже (прибыли) ( «сумма прибыли»)</a:t>
            </a:r>
            <a:endParaRPr b="1" dirty="0"/>
          </a:p>
          <a:p>
            <a:pPr marL="1028700"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ru-RU" b="0" i="0" u="none" strike="noStrike" cap="none" dirty="0">
                <a:solidFill>
                  <a:srgbClr val="000000"/>
                </a:solidFill>
                <a:sym typeface="Arial"/>
              </a:rPr>
              <a:t> позволяет разделять товары по степени вклада в общую прибыль предприятия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pic>
        <p:nvPicPr>
          <p:cNvPr id="250" name="Shape 2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61540" y="2628181"/>
            <a:ext cx="8705359" cy="3469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title"/>
          </p:nvPr>
        </p:nvSpPr>
        <p:spPr>
          <a:xfrm>
            <a:off x="379999" y="153953"/>
            <a:ext cx="10659900" cy="13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dirty="0">
                <a:solidFill>
                  <a:srgbClr val="00719D"/>
                </a:solidFill>
              </a:rPr>
              <a:t>Анализ и прогнозирование спроса</a:t>
            </a:r>
            <a:endParaRPr dirty="0">
              <a:solidFill>
                <a:srgbClr val="00719D"/>
              </a:solidFill>
            </a:endParaRPr>
          </a:p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sz="2800" dirty="0">
                <a:latin typeface="Calibri" panose="020F0502020204030204" pitchFamily="34" charset="0"/>
                <a:ea typeface="Arial"/>
                <a:cs typeface="Arial"/>
                <a:sym typeface="Arial"/>
              </a:rPr>
              <a:t>ABC/XYZ-анализы</a:t>
            </a:r>
            <a:endParaRPr sz="2800" dirty="0">
              <a:latin typeface="Calibri" panose="020F0502020204030204" pitchFamily="34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1"/>
              <a:buFont typeface="Calibri"/>
              <a:buNone/>
            </a:pPr>
            <a:endParaRPr sz="3600" dirty="0"/>
          </a:p>
        </p:txBody>
      </p:sp>
      <p:pic>
        <p:nvPicPr>
          <p:cNvPr id="256" name="Shape 2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0920" y="2321945"/>
            <a:ext cx="9466599" cy="3750427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Shape 257"/>
          <p:cNvSpPr txBox="1"/>
          <p:nvPr/>
        </p:nvSpPr>
        <p:spPr>
          <a:xfrm>
            <a:off x="341611" y="1116013"/>
            <a:ext cx="10161534" cy="1205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 dirty="0" smtClean="0">
                <a:solidFill>
                  <a:schemeClr val="dk1"/>
                </a:solidFill>
              </a:rPr>
              <a:t>XYZ-анализ </a:t>
            </a:r>
            <a:r>
              <a:rPr lang="ru-RU" sz="1600" dirty="0">
                <a:solidFill>
                  <a:schemeClr val="dk1"/>
                </a:solidFill>
              </a:rPr>
              <a:t>продаж  позволяет определить стабильность продаж товаров</a:t>
            </a:r>
            <a:endParaRPr sz="1600" dirty="0">
              <a:solidFill>
                <a:schemeClr val="dk1"/>
              </a:solidFill>
            </a:endParaRPr>
          </a:p>
          <a:p>
            <a:pPr marL="1314450" lvl="2" indent="-28575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r>
              <a:rPr lang="ru-RU" dirty="0">
                <a:solidFill>
                  <a:schemeClr val="dk1"/>
                </a:solidFill>
              </a:rPr>
              <a:t>X – стабильное потребление</a:t>
            </a:r>
            <a:endParaRPr dirty="0">
              <a:solidFill>
                <a:schemeClr val="dk1"/>
              </a:solidFill>
            </a:endParaRPr>
          </a:p>
          <a:p>
            <a:pPr marL="1314450" lvl="2" indent="-28575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r>
              <a:rPr lang="ru-RU" dirty="0">
                <a:solidFill>
                  <a:schemeClr val="dk1"/>
                </a:solidFill>
              </a:rPr>
              <a:t>Y – известные тенденции</a:t>
            </a:r>
            <a:endParaRPr dirty="0">
              <a:solidFill>
                <a:schemeClr val="dk1"/>
              </a:solidFill>
            </a:endParaRPr>
          </a:p>
          <a:p>
            <a:pPr marL="1314450" lvl="2" indent="-28575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r>
              <a:rPr lang="ru-RU" dirty="0">
                <a:solidFill>
                  <a:schemeClr val="dk1"/>
                </a:solidFill>
              </a:rPr>
              <a:t>Z – нерегулярное </a:t>
            </a:r>
            <a:r>
              <a:rPr lang="ru-RU" dirty="0" smtClean="0">
                <a:solidFill>
                  <a:schemeClr val="dk1"/>
                </a:solidFill>
              </a:rPr>
              <a:t>потребление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Желтый">
      <a:dk1>
        <a:srgbClr val="000000"/>
      </a:dk1>
      <a:lt1>
        <a:srgbClr val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930</TotalTime>
  <Words>1900</Words>
  <Application>Microsoft Office PowerPoint</Application>
  <PresentationFormat>Произвольный</PresentationFormat>
  <Paragraphs>510</Paragraphs>
  <Slides>41</Slides>
  <Notes>41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Презентация PowerPoint</vt:lpstr>
      <vt:lpstr>1С-Рарус: Управление аптекой</vt:lpstr>
      <vt:lpstr>Функциональные возможности</vt:lpstr>
      <vt:lpstr>Закупки</vt:lpstr>
      <vt:lpstr>Презентация PowerPoint</vt:lpstr>
      <vt:lpstr>Закупки</vt:lpstr>
      <vt:lpstr>Настройка загрузки прайс-листов по расписанию</vt:lpstr>
      <vt:lpstr>Анализ и прогнозирование спроса ABC/XYZ-анализы </vt:lpstr>
      <vt:lpstr>Анализ и прогнозирование спроса ABC/XYZ-анализы </vt:lpstr>
      <vt:lpstr>Анализ и прогнозирование спроса ABC/XYZ-анализы</vt:lpstr>
      <vt:lpstr>Анализ и прогнозирование спроса Источники для анализа</vt:lpstr>
      <vt:lpstr>Анализ и прогнозирование спроса Мастер формирования заказов поставщикам</vt:lpstr>
      <vt:lpstr>Анализ и прогнозирование спроса Мастер формирования заказов поставщикам. Оценка потребности</vt:lpstr>
      <vt:lpstr>Анализ и прогнозирование спроса Мастер формирования заказов поставщикам. Оценка потребности</vt:lpstr>
      <vt:lpstr>Анализ и прогнозирование спроса Мастер формирования заказов поставщикам. Оценка потребности</vt:lpstr>
      <vt:lpstr>Анализ и прогнозирование спроса Мастер формирования заказов поставщикам. Оценка потребности </vt:lpstr>
      <vt:lpstr>Анализ и прогнозирование спроса Мастер формирования заказов поставщикам. Оценка потребности</vt:lpstr>
      <vt:lpstr>Анализ и прогнозирование спроса Мастер формирования заказов поставщикам. Оценка поставщиков</vt:lpstr>
      <vt:lpstr>Анализ и прогнозирование спроса Мастер формирования заказов поставщикам. Оценка поставщиков</vt:lpstr>
      <vt:lpstr>Анализ и прогнозирование спроса Мастер формирования заказов поставщикам. Оценка поставщиков</vt:lpstr>
      <vt:lpstr>Закупки  Заказы поставщикам</vt:lpstr>
      <vt:lpstr>Закупки  Заказы поставщикам</vt:lpstr>
      <vt:lpstr>Закупки  Заказы поставщикам</vt:lpstr>
      <vt:lpstr>Закупки  Работа с поставщиками</vt:lpstr>
      <vt:lpstr>Закупки  Работа с поставщиками</vt:lpstr>
      <vt:lpstr>Закупки  Работа с поставщиками</vt:lpstr>
      <vt:lpstr>Ценообразование Способы задать цены</vt:lpstr>
      <vt:lpstr>Ценообразование Правила расчета</vt:lpstr>
      <vt:lpstr>Ценообразование Цены на ЖНВЛП. Загрузка и контроль</vt:lpstr>
      <vt:lpstr>Ценообразование Цены на ЖНВЛП. Загрузка и контроль</vt:lpstr>
      <vt:lpstr>Ценообразование Фиксированные цены</vt:lpstr>
      <vt:lpstr>Финансовый отдел Учет наличных и безналичных денежных средств </vt:lpstr>
      <vt:lpstr>Финансовый отдел Планирование денежных средств </vt:lpstr>
      <vt:lpstr>Финансовый отдел Взаиморасчеты с контрагентом</vt:lpstr>
      <vt:lpstr>Финансовый отдел Бюджетирование</vt:lpstr>
      <vt:lpstr>Финансовый отдел Бюджетирование</vt:lpstr>
      <vt:lpstr>Финансовый отдел Бюджетирование</vt:lpstr>
      <vt:lpstr>Финансовый отдел Бюджетирование. Управленческий баланс</vt:lpstr>
      <vt:lpstr>Интеграция с внешними системами </vt:lpstr>
      <vt:lpstr>Подключение торгового оборудования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Просвирина Татьяна</dc:creator>
  <cp:lastModifiedBy>Просвирина Татьяна</cp:lastModifiedBy>
  <cp:revision>52</cp:revision>
  <dcterms:modified xsi:type="dcterms:W3CDTF">2018-04-25T07:05:27Z</dcterms:modified>
</cp:coreProperties>
</file>