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5" r:id="rId1"/>
  </p:sldMasterIdLst>
  <p:notesMasterIdLst>
    <p:notesMasterId r:id="rId14"/>
  </p:notesMasterIdLst>
  <p:sldIdLst>
    <p:sldId id="256" r:id="rId2"/>
    <p:sldId id="257" r:id="rId3"/>
    <p:sldId id="263" r:id="rId4"/>
    <p:sldId id="264" r:id="rId5"/>
    <p:sldId id="265" r:id="rId6"/>
    <p:sldId id="269" r:id="rId7"/>
    <p:sldId id="267" r:id="rId8"/>
    <p:sldId id="268" r:id="rId9"/>
    <p:sldId id="258" r:id="rId10"/>
    <p:sldId id="270" r:id="rId11"/>
    <p:sldId id="260" r:id="rId12"/>
    <p:sldId id="262" r:id="rId13"/>
  </p:sldIdLst>
  <p:sldSz cx="9144000" cy="5143500" type="screen16x9"/>
  <p:notesSz cx="6858000" cy="9144000"/>
  <p:embeddedFontLst>
    <p:embeddedFont>
      <p:font typeface="Montserrat SemiBold" panose="020B0604020202020204" charset="-52"/>
      <p:regular r:id="rId15"/>
      <p:bold r:id="rId16"/>
      <p:italic r:id="rId17"/>
      <p:boldItalic r:id="rId18"/>
    </p:embeddedFont>
    <p:embeddedFont>
      <p:font typeface="Montserrat" panose="020B0604020202020204" charset="-52"/>
      <p:regular r:id="rId19"/>
      <p:bold r:id="rId20"/>
      <p:italic r:id="rId21"/>
      <p:boldItalic r:id="rId22"/>
    </p:embeddedFont>
    <p:embeddedFont>
      <p:font typeface="Proxima Nova" panose="020B0604020202020204" charset="0"/>
      <p:regular r:id="rId23"/>
      <p:bold r:id="rId24"/>
      <p:italic r:id="rId25"/>
      <p:boldItalic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576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651" autoAdjust="0"/>
  </p:normalViewPr>
  <p:slideViewPr>
    <p:cSldViewPr snapToGrid="0">
      <p:cViewPr varScale="1">
        <p:scale>
          <a:sx n="103" d="100"/>
          <a:sy n="103" d="100"/>
        </p:scale>
        <p:origin x="1038" y="96"/>
      </p:cViewPr>
      <p:guideLst>
        <p:guide pos="576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63163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eb55875fe3_6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geb55875fe3_6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Добрый день! Спасибо всем, что вы нашли время и посетили наш семинар. Меня зовут Эльдар и я являюсь разработчиком продукта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Сегодня я расскажу Вам о применении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структуре таксономии и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-файла, а также на примере продукта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покажу пример формирования пакета бухгалтерско-финансовой отчетности.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3159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b55875fe3_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b55875fe3_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 дополнительным возможностям программы относятся, вспомогательные функционал, который позволяет быстро получить желаемый результат.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Например, объединение отчетов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может позволить разграничить зону ответственности сотрудников по отчетным формам, а перед отправкой объединить в единый пакет. Или для УК объединить информацию по разным ПИФ после сверки со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спецдепом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Обработка сравнения пакетов отчетности поможет пользователю отловить расхождения отчетных показателей в пакетах за соседние периоды.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Для надзорной отчетности УК стандартные формулы расчета параметров табличного представления таксономии не подходят, в связи с чем Банк России выпустил инструкцию для расчета этих параметров. В программе учтена эта инструкция и пользователю остается лишь переопределить параметры по одной кнопке. 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Набор отчетных форм предопределен в точке входа, однако бывают ситуации, когда та или иная форма не заполняется отчитывающейся организацией. Для того, чтобы она не мешала при работе с пакетом, ее можно скрыть. Кроме того, в ПО предусмотрена пользовательская группировка отчетов, например, по примечаниям в бухгалтерской отчетности, а также переименование отчетных форм.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Под гибкой работой с табличным представлением понимается возможность заполнения отчета из другого пакета. Например, информацию об отчитывающейся организации можно заполнить из отчета за предыдущий период. ПО позволят просмотреть расшифровку отдельного показателя (например, период, контекст и единицу измерения), добавить комментарий к показателю и провести экспресс-проверку формы на правильность заполнения по формулам таксономии. 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Что касаемо механизма замены значений открытых осей, то он может потребоваться в случае некорректных открытых осей в импортируемом файле.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752129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df24e2eac9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df24e2eac9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Если описывать процесс формирования XBRL-отчетности, то он сводится к заполнению отчетных форм. При использовании конфигураций 1С-Рарус: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Некредитная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финансовая организация,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Бэк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-Офис, Депозитарий и Паевые инвестиционные фонды в качестве учетных систем, пользователям остается придерживаться этапов, описанных на текущем слайде.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Рассмотрим детальнее каждый из этапов формирования пакета отчетности, на примере бухгалтерской в конфигурации 1С-Рарус НФО: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Этап 1 - создание отчета. Для того чтобы создать отчет нужно выбрать тип отчета и версию нормативного акта, по которому необходимо сформировать данные. Версия нормативного акта по- умолчанию ставится актуальной на текущий период. В форме отчета нужно указать отчитывающуюся организацию и отчетный период.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Этап 2 – это заполнение отчета в 1С-Рарус НФО. При корректном ведении информационной базы, пользователю остается нажать «Заполнить» и дождаться заполнения. При необходимости пользователь может посмотреть расшифровку заполнения.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Этап 3 – это сохранение отчета. Аналогичные действия, т.е. первые три этапа, требуется провести для остальных отчетов точки входа. Для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бухотчетности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это отчет о финансовых результатах, об изменениях собственного капитала, о потоках денежных средств, счета плана счетов и символы счетов дохода и расхода. 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Последующие этапы формирования пакета отчетности исполняются в программе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Этап 4. Импорт отчетов. Для того чтобы произвести импорт ранее созданных бухгалтерских отчетов, нужно указать параметры подключения к базе НФО, Версию таксономии, точку входа и период. Программа автоматически отберет подходящие точке входа и периоду отчеты НФО, которые можно импортировать. Пользователю остается подтвердить выбор и создать пакет.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Этап 5 необязательный, но при необходимости пользователь может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дозаполнить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или исправить значения отчетных показателей. К примеру, если забыли что-то заполнить в исходной базе, или выявились ошибки при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пакета по формулам таксономии.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Следующим и обязательным этапом формирования пакета отчетности является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 формулам таксономии. Для этого нужно встать на проверяемый отчет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нажать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валидировать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Обработка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производится в фоновом режиме с выводом процента выполнения. Пользователь может поставить несколько отчетов на проверку одновременно. В случае отсутствия ошибок, будет выведено соответствующее сообщение и предложено поставить статуса «Редактирование завершено», что запретит дальнейшее редактирование отчетных показателей.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После успешной проверки отчета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остается перейти к завершающему этапу – формирование пакета. Для этого необходимо встать на подготовленный отчет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и нажать «Выгрузить пакет отчетности». Параметры выгрузки определятся автоматически из отчета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Остается указать каталог выгрузки и нажать на «Сформировать пакет». Выгруженный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ZIP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-архив пакета отчетности необходимо подписать электронной подписью и через личный кабинет Банка России отправить регулятору.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Итого на создание пакета бухгалтерской отчетности в конфигурации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потребовалось 10 минут.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заполнение всех бухгалтерских отчетов на Демонстрационной базе 1С-Рарус: НФО ушло4 минуты.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импорт в базу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2 минуты;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 проверку по формулам чуть менее 4 минут;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А формирование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ZIP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-архива заняло менее 10 секунд.</a:t>
            </a:r>
          </a:p>
        </p:txBody>
      </p:sp>
    </p:spTree>
    <p:extLst>
      <p:ext uri="{BB962C8B-B14F-4D97-AF65-F5344CB8AC3E}">
        <p14:creationId xmlns:p14="http://schemas.microsoft.com/office/powerpoint/2010/main" val="4249297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b55875fe3_6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b55875fe3_6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заключение хотелось сказать, что мы заинтересованы в развитии продукта и готовы реализовывать ваши идеи. К примеру,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некоторые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доработки, такие как объединение отчетов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переопределение параметров табличного представления, скрытие пустых строк, были реализованы по просьбе наших клиентов. Продукт не требует каких-либо настроек со стороны пользователя и партнера и может быть использован как есть из коробки.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Спасибо за внимание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2374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 – широко используемый в мире открытый стандарт обмена деловой информацией. XBRL позволяет выражать общие для участников рынка и регулирующих органов требования к представлению бизнес-отчетности. Стандарт основан на расширяемом языке разметки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XML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Одной из главных задач XBRL является регламентация обмена финансовой информацией, такой как финансовые отчеты. Спецификация языка XBRL разрабатывается и публикуется независимой международной организацией XBRL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International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Среди преимуществ XBRL выделяются: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высокое качество данных за счет снижения числа ошибок в отчетности и повышение ее достоверности;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прозрачность требований к отчетности, благодаря расширенным возможностям её анализа;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расширяемость: возможность отраслевых доработок, а также доработок для нужд организаций помимо стандартных регуляторных элементов таксономий. 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Кроме того, формат XBRL на основе единства подхода позволяет организациям привлекать сторонних специалистов, интегрировать учет и отчетность и производить автоматическую проверку последней. Формат приводит к снижению избыточности и дублирования отчетности, а также влияет на скорость обмена информацией, исключая бумажные отчеты.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Начало XBRL было положено Чарльзом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Хоффманом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– сертифицированным бухгалтером из штата Вашингтон. Первоначально пользователями XBRL были регулирующие органы, такие как Федеральная корпорация по страхованию вкладов США и Комитет европейских органов банковского надзора. В настоящее время XBRL используется во многих странах регуляторами фондовых бирж и рынка ценных бумаг, банковскими регуляторами, регистраторами, налоговыми органами и национальными статистическими агентствами.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2267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 2015 году Советом директоров Банка России одобрена реализация проекта перехода 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Некредитных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финансовых организаций на электронный формат представления отчетных данных на базе спецификаций XBRL, которая является первым шагом на пути перехода на единый электронный формат всех участников финансового рынка. </a:t>
            </a:r>
          </a:p>
          <a:p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Одной из проблем внедрения формата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для НФО на территории Российской Федерации являлось отсутствие программного обеспечения. Для применения формата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в 2017 году совместно с регулятором было разработано ПО Конвертер и ПО Анкета-редактор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Однако их техническая поддержка планируется до конца 2022 года.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3437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Начиная с 2018 года формат представления отчетности XBRL стал обязательным для страховщиков, профессиональных участников рынка ценных бумаг, акционерных инвестиционных фондов, управляющих компаний инвестиционных фондов, ПИФ и НПФ, а с 1 апреля 2021 года — для страховых брокеров и кредитных рейтинговых агентств. С 1 октября 2021 года запланирован переход специализированных депозитариев на формат XBRL, с 2022 года — бюро кредитных историй.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081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 апреля 2020 года по инициативе рынка стартовала система добровольной сертификации программного обеспечения по работе с XBRL. Данная система направлена на объективное оценивание соответствия программного обеспечения, требованиям, установленным международными спецификациями XBRL и Правилами формирования отчетности в формате XBRL и ее представления в Банк России, согласно Порядку добровольной сертификации программных продуктов разработчиков ИТ-решений по XBRL.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 результатам опросов в начале 2020 года о заинтересованности в прохождении сертификации заявили 11 ИТ-разработчиков. Процесс сертификации стартовал в апреле 2020 года, после завершения всестороннего технического тестирования и согласования нюансов процесса с компаниями-участниками.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 декабря 2020 года на сайте Центра XBRL опубликованы первые положительные результаты тестирования ИТ-решений по XBRL в рамках процесса добровольной сертификации ПО. Сертификат соответствия на тот момент получили 4 программных продукта, при этом Решение 1С-Рарус XBRL первым получило сертификат Центра XBRL.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791615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Перед тем как приступить к просмотру функционала программного продукта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хотелось бы рассказать о том, что же такое таксономия и какой отчет хочет от нас Регулятор.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Таксономия</a:t>
            </a:r>
            <a:r>
              <a:rPr lang="ru-RU" sz="1100" b="1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описывает, что должно или может содержаться в отчете. Она определяет отчетные показатели, по которым формируется отчетность. Помимо этого, таксономия определяет табличное представление отчетов, точки входа и правила проверки, как для отчитывающейся организации, так и для регулятора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Таким образом таксономия содержит в себе: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список используемых точек входа, то есть сценарии представления отчетных данных, имеющих одинаковую периодичность представления, срок представления, а также иные общие ключевые параметры.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Отчетные формы, которые используются в точках входа;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Показатели отчетных форм;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Предопределенные справочники;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Формулы для проверки точек входа перед отправкой в Центральный банк РФ.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Файлы описывающие табличное представление отчетных форм, для удобства просмотра и редактирования отчетных данных.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83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Формализованные требования стандарта XBRL были закреплены в спецификациях XBRL. Спецификации обеспечивают единообразное использование стандарта таким образом, чтобы при выполнении заложенных в них требований, обеспечивалась автоматизация обмена отчетностью. В спецификациях отражаются функциональные возможности языка XBRL, а также правила построения таксономии и отчета. На текущий момент есть более десятка спецификаций XBRL. Рассмотрим основные из них.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 2.1 – это главная спецификация, регламентирующая принципы построения основных блоков таксономии и базы ссылок.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Спецификация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Dimensions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регламентирует построение многомерных моделей данных. Использование таких моделей позволяет раскрывать показатели по большому набору осей (например, регион, период и т.д.).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Спецификация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Formula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отвечает за функционал, связанный с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валидацией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данных. Она позволяет авторам таксономии XBRL выражать бизнес-правила, действующие в рамках таксономии и проверять отчеты XBRL на соответствие сформулированным правилам. 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Спецификация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Table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Linkbase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предоставляет авторам таксономии возможность определения табличного представления отчетных форм.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 разработке продукта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учитывались требования спецификаций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что позволяет использовать продукт всеми типами НФО, для всех версий таксономий.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1298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b55875fe3_6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eb55875fe3_6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Основной функцией программных продуктов по работе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форматом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должно быть формирование пакета отчетности для Регулятора, в виде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ZIP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–архив с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-файлом, сервисным файлом и дополнительными поясняющими документами.</a:t>
            </a: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 </a:t>
            </a:r>
          </a:p>
          <a:p>
            <a:pPr marL="158750" indent="0">
              <a:buNone/>
            </a:pP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-файл содержит в себе факты о деятельности организации, соответствующие концептам, определенным в таксономии XBRL.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файл состоит из: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Пространства имен - это ссылок на нормативные схемы и словари таксономии;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Контексты содержат в себе ссылку на отчитывающуюся организацию, в виде ОГРН. Период: на дату или интервал, аналитические разрезы в виде открытых осей (Например: Идентификатор контрагента или ценной бумаги) и закрытых осей (Например как на текущем слайде: Тип стоимости). Помимо вышеперечисленного контекст содержит уникальный относительно файла идентификатор, на который ссылается каждый показатель.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Числовые и суммовые показатели ссылаются на единицу измерения.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-файлы для Банка России имеют 2 типа единиц измерения: Количественный и Валютный.</a:t>
            </a:r>
          </a:p>
          <a:p>
            <a:pPr lvl="0"/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Показатели аккумулируют в себе значение фактов. Они имеют ссылку на контекст, единицу измерения и могут иметь ссылку на комментарий.</a:t>
            </a:r>
          </a:p>
          <a:p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К необязательным элементам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инстанс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-файла относятся комментарии к отчетным фактам. Они могут содержать дополнительную информацию, для пояснения значения отчетного показателя.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7819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eb55875fe3_6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eb55875fe3_6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Теперь, после того как мы разобрались с тем что такое таксономия и какой файл требует регулятор, мы переходим к просмотру функционала ПО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Изначально ПО поставляется пустым, т.е. без загруженных таксономий банка России. Для начала работы с конфигурацией надо загрузить необходимые точки входа таксономии.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Для ускорения повседневной работы конфигурация работает не с архивом таксономии, а с данными таксономии загруженными в информационную базу. Кроме того, ПО предупредит о выходе новой таксономии.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Для работы с пакетом отчетности в программе реализован механизм работы со слоем табличного представления таксономии. Данный механизм позволяет не только просматривать отчетные формы, но и редактировать показатели отчета. Для удобства пользователей проработан ввод данных для каждого типа значений, будь то строка, число, валютная сумма, дата или выбор из предопределенного справочника. Для форм с динамическим расширением строк, колонок или осей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предусмотрено их добавление.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 ПО реализован модуль проверки по формулам таксономии. Для тестирования этого модуля для каждой таксономии пишется более тысячи авто-тестов, что позволяет исключить возможность некорректной работы модуля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Результат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валидации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можно выгрузить виде протокола проверки в формате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EXCEL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Результаты проверки сгруппированы по виду формулы (Предупреждения, стоп-контроли и обязательность заполнения).</a:t>
            </a:r>
            <a:r>
              <a:rPr lang="ru-RU" sz="1100" b="0" i="0" u="none" strike="noStrike" cap="none" baseline="0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 наличии ошибок пользователю необходимо поочередно исправить ошибки, или прикрепить к пакету отчетности поясняющую записку. Найденные ошибки можно поправить напрямую из обработки, провалившись в табличное представление дважды кликнув по параметру формулы. Использованные в формуле показатели будут подсвечены красным цветом.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При использовании продуктов 1С-Рарус: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Некредитная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финансовая организация,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Бэк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-Офис, Депозитарий и Паевые инвестиционные фонды в качестве учетных систем, пользователям предоставляется возможность заполнить пакет отчетности напрямую из базы учета. Для этого достаточно указать версию таксономии, точку входа и период. Программа автоматически подберет подходящие отчеты, пользователю остается только выбрать необходимые и загрузить их.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Стоит отметить, что программа 1с-Рарус: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является самостоятельной и может работать с учетными системами других разработчиков, посредством обработки импорта файлов в форматах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CSV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ANK 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ZIP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. Версия таксономии, точка входа, период и организация пакета отчетности автоматически определяются из файла, остается только выбрать импортируемый файл. Для случаев, когда нужно объединить несколько файлов в один пакет отчетности, существует режим консолидации файлов из каталога.</a:t>
            </a:r>
          </a:p>
          <a:p>
            <a:pPr marL="158750" indent="0">
              <a:buNone/>
            </a:pPr>
            <a:endParaRPr lang="ru-RU" sz="1100" b="0" i="0" u="none" strike="noStrike" cap="none" dirty="0" smtClean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Использование ПО </a:t>
            </a:r>
            <a:r>
              <a:rPr lang="ru-RU" sz="1100" b="0" i="0" u="none" strike="noStrike" cap="none" dirty="0" err="1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Рарус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XBRL</a:t>
            </a:r>
            <a:r>
              <a:rPr lang="ru-RU" sz="1100" b="0" i="0" u="none" strike="noStrike" cap="none" dirty="0" smtClean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позволяет хранить как пакеты отчетности, так и дополнительные файлы. Это удобно, когда нужно посмотреть отчеты за предыдущие периоды. Либо заполнить текущий отчет из ранее созданного. Для удобства работы, стандартными механизмами платформы 1С можно установить отборы и группировки.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3505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Титульный слайд">
  <p:cSld name="TITLE_1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6915150" y="4533900"/>
            <a:ext cx="2085900" cy="476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r="51874"/>
          <a:stretch/>
        </p:blipFill>
        <p:spPr>
          <a:xfrm>
            <a:off x="1320753" y="0"/>
            <a:ext cx="7823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246250" y="1447550"/>
            <a:ext cx="49449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title" idx="2"/>
          </p:nvPr>
        </p:nvSpPr>
        <p:spPr>
          <a:xfrm>
            <a:off x="246250" y="2771750"/>
            <a:ext cx="3373200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Заголовок в несколько строк">
  <p:cSld name="SECTION_HEADER_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 userDrawn="1"/>
        </p:nvPicPr>
        <p:blipFill rotWithShape="1">
          <a:blip r:embed="rId2">
            <a:alphaModFix amt="19000"/>
          </a:blip>
          <a:srcRect r="51874"/>
          <a:stretch/>
        </p:blipFill>
        <p:spPr>
          <a:xfrm>
            <a:off x="1320753" y="0"/>
            <a:ext cx="7823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246250" y="1447550"/>
            <a:ext cx="49449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Буллиты 1 вар">
  <p:cSld name="SECTION_HEADER_1_2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4"/>
          <p:cNvPicPr preferRelativeResize="0"/>
          <p:nvPr/>
        </p:nvPicPr>
        <p:blipFill rotWithShape="1">
          <a:blip r:embed="rId2">
            <a:alphaModFix amt="19000"/>
          </a:blip>
          <a:srcRect r="51874"/>
          <a:stretch/>
        </p:blipFill>
        <p:spPr>
          <a:xfrm>
            <a:off x="1320753" y="0"/>
            <a:ext cx="7823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246250" y="6760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-9525" y="743825"/>
            <a:ext cx="54600" cy="75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/>
          <p:nvPr/>
        </p:nvSpPr>
        <p:spPr>
          <a:xfrm>
            <a:off x="370475" y="1967050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1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370475" y="2643113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2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4" name="Google Shape;24;p4"/>
          <p:cNvSpPr/>
          <p:nvPr/>
        </p:nvSpPr>
        <p:spPr>
          <a:xfrm>
            <a:off x="370475" y="3319175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3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5" name="Google Shape;25;p4"/>
          <p:cNvSpPr/>
          <p:nvPr/>
        </p:nvSpPr>
        <p:spPr>
          <a:xfrm>
            <a:off x="4572000" y="1967063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4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6" name="Google Shape;26;p4"/>
          <p:cNvSpPr/>
          <p:nvPr/>
        </p:nvSpPr>
        <p:spPr>
          <a:xfrm>
            <a:off x="4572000" y="2643125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5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4572000" y="3319188"/>
            <a:ext cx="474000" cy="474000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>
                <a:solidFill>
                  <a:srgbClr val="434343"/>
                </a:solidFill>
                <a:latin typeface="Proxima Nova"/>
                <a:ea typeface="Proxima Nova"/>
                <a:cs typeface="Proxima Nova"/>
                <a:sym typeface="Proxima Nova"/>
              </a:rPr>
              <a:t>6</a:t>
            </a:r>
            <a:endParaRPr sz="1800" b="1">
              <a:solidFill>
                <a:srgbClr val="434343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28" name="Google Shape;28;p4"/>
          <p:cNvSpPr txBox="1"/>
          <p:nvPr/>
        </p:nvSpPr>
        <p:spPr>
          <a:xfrm>
            <a:off x="1066800" y="1988525"/>
            <a:ext cx="19146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9" name="Google Shape;29;p4"/>
          <p:cNvCxnSpPr/>
          <p:nvPr/>
        </p:nvCxnSpPr>
        <p:spPr>
          <a:xfrm>
            <a:off x="1512550" y="220675"/>
            <a:ext cx="0" cy="276000"/>
          </a:xfrm>
          <a:prstGeom prst="straightConnector1">
            <a:avLst/>
          </a:prstGeom>
          <a:noFill/>
          <a:ln w="9525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047750" y="1981200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ubTitle" idx="2"/>
          </p:nvPr>
        </p:nvSpPr>
        <p:spPr>
          <a:xfrm>
            <a:off x="1047750" y="2647950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ubTitle" idx="3"/>
          </p:nvPr>
        </p:nvSpPr>
        <p:spPr>
          <a:xfrm>
            <a:off x="1047750" y="3333750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ubTitle" idx="4"/>
          </p:nvPr>
        </p:nvSpPr>
        <p:spPr>
          <a:xfrm>
            <a:off x="5267325" y="1990725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subTitle" idx="5"/>
          </p:nvPr>
        </p:nvSpPr>
        <p:spPr>
          <a:xfrm>
            <a:off x="5267325" y="2657475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ubTitle" idx="6"/>
          </p:nvPr>
        </p:nvSpPr>
        <p:spPr>
          <a:xfrm>
            <a:off x="5267325" y="3343275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subTitle" idx="7"/>
          </p:nvPr>
        </p:nvSpPr>
        <p:spPr>
          <a:xfrm>
            <a:off x="1600200" y="200025"/>
            <a:ext cx="2895600" cy="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000"/>
              <a:buFont typeface="Montserrat SemiBold"/>
              <a:buNone/>
              <a:defRPr sz="1000">
                <a:solidFill>
                  <a:srgbClr val="0066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Заголовок + текст">
  <p:cSld name="SECTION_HEADER_1_2_1_1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6"/>
          <p:cNvSpPr txBox="1">
            <a:spLocks noGrp="1"/>
          </p:cNvSpPr>
          <p:nvPr>
            <p:ph type="title"/>
          </p:nvPr>
        </p:nvSpPr>
        <p:spPr>
          <a:xfrm>
            <a:off x="246250" y="6760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"/>
          <p:cNvSpPr/>
          <p:nvPr/>
        </p:nvSpPr>
        <p:spPr>
          <a:xfrm>
            <a:off x="-9525" y="743825"/>
            <a:ext cx="54600" cy="75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5" name="Google Shape;65;p6"/>
          <p:cNvCxnSpPr/>
          <p:nvPr/>
        </p:nvCxnSpPr>
        <p:spPr>
          <a:xfrm>
            <a:off x="1512550" y="220675"/>
            <a:ext cx="0" cy="276000"/>
          </a:xfrm>
          <a:prstGeom prst="straightConnector1">
            <a:avLst/>
          </a:prstGeom>
          <a:noFill/>
          <a:ln w="9525" cap="flat" cmpd="sng">
            <a:solidFill>
              <a:srgbClr val="00669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6" name="Google Shape;66;p6"/>
          <p:cNvSpPr txBox="1">
            <a:spLocks noGrp="1"/>
          </p:cNvSpPr>
          <p:nvPr>
            <p:ph type="subTitle" idx="1"/>
          </p:nvPr>
        </p:nvSpPr>
        <p:spPr>
          <a:xfrm>
            <a:off x="1600200" y="200025"/>
            <a:ext cx="2895600" cy="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000"/>
              <a:buFont typeface="Montserrat SemiBold"/>
              <a:buNone/>
              <a:defRPr sz="1000">
                <a:solidFill>
                  <a:srgbClr val="006699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subTitle" idx="2"/>
          </p:nvPr>
        </p:nvSpPr>
        <p:spPr>
          <a:xfrm>
            <a:off x="238125" y="1857375"/>
            <a:ext cx="8372400" cy="232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 Контакты">
  <p:cSld name="SECTION_HEADER_1_2_1_1_1_1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/>
          <p:cNvPicPr preferRelativeResize="0"/>
          <p:nvPr/>
        </p:nvPicPr>
        <p:blipFill rotWithShape="1">
          <a:blip r:embed="rId2">
            <a:alphaModFix amt="19000"/>
          </a:blip>
          <a:srcRect r="51874"/>
          <a:stretch/>
        </p:blipFill>
        <p:spPr>
          <a:xfrm>
            <a:off x="1320753" y="0"/>
            <a:ext cx="7823252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8"/>
          <p:cNvSpPr txBox="1">
            <a:spLocks noGrp="1"/>
          </p:cNvSpPr>
          <p:nvPr>
            <p:ph type="subTitle" idx="1"/>
          </p:nvPr>
        </p:nvSpPr>
        <p:spPr>
          <a:xfrm>
            <a:off x="1657350" y="2384888"/>
            <a:ext cx="6145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2pPr>
            <a:lvl3pPr lvl="2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3pPr>
            <a:lvl4pPr lvl="3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4pPr>
            <a:lvl5pPr lvl="4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5pPr>
            <a:lvl6pPr lvl="5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6pPr>
            <a:lvl7pPr lvl="6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7pPr>
            <a:lvl8pPr lvl="7" rtl="0">
              <a:spcBef>
                <a:spcPts val="1600"/>
              </a:spcBef>
              <a:spcAft>
                <a:spcPts val="0"/>
              </a:spcAft>
              <a:buSzPts val="1600"/>
              <a:buNone/>
              <a:defRPr sz="1600" b="1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6" name="Google Shape;76;p8"/>
          <p:cNvSpPr txBox="1">
            <a:spLocks noGrp="1"/>
          </p:cNvSpPr>
          <p:nvPr>
            <p:ph type="subTitle" idx="2"/>
          </p:nvPr>
        </p:nvSpPr>
        <p:spPr>
          <a:xfrm>
            <a:off x="1657350" y="2682638"/>
            <a:ext cx="2105100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7" name="Google Shape;77;p8"/>
          <p:cNvSpPr txBox="1">
            <a:spLocks noGrp="1"/>
          </p:cNvSpPr>
          <p:nvPr>
            <p:ph type="subTitle" idx="3"/>
          </p:nvPr>
        </p:nvSpPr>
        <p:spPr>
          <a:xfrm>
            <a:off x="935400" y="3516975"/>
            <a:ext cx="61455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78" name="Google Shape;78;p8"/>
          <p:cNvSpPr txBox="1"/>
          <p:nvPr/>
        </p:nvSpPr>
        <p:spPr>
          <a:xfrm>
            <a:off x="266700" y="3516975"/>
            <a:ext cx="57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Тел:</a:t>
            </a:r>
            <a:endParaRPr sz="1200"/>
          </a:p>
        </p:txBody>
      </p:sp>
      <p:sp>
        <p:nvSpPr>
          <p:cNvPr id="79" name="Google Shape;79;p8"/>
          <p:cNvSpPr txBox="1"/>
          <p:nvPr/>
        </p:nvSpPr>
        <p:spPr>
          <a:xfrm>
            <a:off x="266700" y="3764775"/>
            <a:ext cx="859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Email:</a:t>
            </a:r>
            <a:r>
              <a:rPr lang="ru-RU" sz="1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sz="1200"/>
          </a:p>
        </p:txBody>
      </p:sp>
      <p:sp>
        <p:nvSpPr>
          <p:cNvPr id="80" name="Google Shape;80;p8"/>
          <p:cNvSpPr txBox="1">
            <a:spLocks noGrp="1"/>
          </p:cNvSpPr>
          <p:nvPr>
            <p:ph type="subTitle" idx="4"/>
          </p:nvPr>
        </p:nvSpPr>
        <p:spPr>
          <a:xfrm>
            <a:off x="935400" y="3774375"/>
            <a:ext cx="61455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6699"/>
              </a:buClr>
              <a:buSzPts val="1200"/>
              <a:buNone/>
              <a:defRPr sz="1200">
                <a:solidFill>
                  <a:srgbClr val="006699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spcBef>
                <a:spcPts val="160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spcBef>
                <a:spcPts val="1600"/>
              </a:spcBef>
              <a:spcAft>
                <a:spcPts val="160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81" name="Google Shape;81;p8"/>
          <p:cNvSpPr>
            <a:spLocks noGrp="1"/>
          </p:cNvSpPr>
          <p:nvPr>
            <p:ph type="pic" idx="5"/>
          </p:nvPr>
        </p:nvSpPr>
        <p:spPr>
          <a:xfrm>
            <a:off x="360000" y="2287200"/>
            <a:ext cx="1114500" cy="11145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>
            <a:off x="246250" y="10476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08750" y="597425"/>
            <a:ext cx="8623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93750"/>
            <a:ext cx="8520600" cy="32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ntserrat"/>
              <a:buChar char="●"/>
              <a:defRPr sz="18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■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●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Montserrat"/>
              <a:buChar char="○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Montserrat"/>
              <a:buChar char="■"/>
              <a:defRPr sz="1400" i="0" u="none" strike="noStrike" cap="none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8" name="Google Shape;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11700" y="253075"/>
            <a:ext cx="1085331" cy="23025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static/publ/xbrl/longread/01_2016.htm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br.ru/projects_xbrl/project_xbrl_nfo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 txBox="1">
            <a:spLocks noGrp="1"/>
          </p:cNvSpPr>
          <p:nvPr>
            <p:ph type="title"/>
          </p:nvPr>
        </p:nvSpPr>
        <p:spPr>
          <a:xfrm>
            <a:off x="246250" y="1447550"/>
            <a:ext cx="4944900" cy="147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dirty="0">
                <a:latin typeface="+mj-lt"/>
              </a:rPr>
              <a:t>Как сдать XBRL-отчетность за 10 минут </a:t>
            </a:r>
            <a:endParaRPr dirty="0">
              <a:latin typeface="+mj-lt"/>
            </a:endParaRPr>
          </a:p>
        </p:txBody>
      </p:sp>
      <p:sp>
        <p:nvSpPr>
          <p:cNvPr id="88" name="Google Shape;88;p9"/>
          <p:cNvSpPr txBox="1">
            <a:spLocks noGrp="1"/>
          </p:cNvSpPr>
          <p:nvPr>
            <p:ph type="title" idx="2"/>
          </p:nvPr>
        </p:nvSpPr>
        <p:spPr>
          <a:xfrm>
            <a:off x="246250" y="2771750"/>
            <a:ext cx="4703437" cy="89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>
                <a:latin typeface="+mn-lt"/>
              </a:rPr>
              <a:t>Эльдар Таутинов</a:t>
            </a:r>
            <a:br>
              <a:rPr lang="ru-RU" dirty="0">
                <a:latin typeface="+mn-lt"/>
              </a:rPr>
            </a:br>
            <a:r>
              <a:rPr lang="ru-RU" dirty="0">
                <a:latin typeface="+mn-lt"/>
              </a:rPr>
              <a:t>Ведущий специалист по внедрению</a:t>
            </a:r>
            <a:endParaRPr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46250" y="6760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Дополнительные возможности</a:t>
            </a:r>
            <a:endParaRPr sz="2000" dirty="0">
              <a:latin typeface="+mj-lt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1047749" y="1981200"/>
            <a:ext cx="3317082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Объединение пакетов отчетности</a:t>
            </a:r>
            <a:endParaRPr sz="1400" dirty="0">
              <a:latin typeface="+mn-lt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2"/>
          </p:nvPr>
        </p:nvSpPr>
        <p:spPr>
          <a:xfrm>
            <a:off x="1047749" y="2647950"/>
            <a:ext cx="3317081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Сравнение пакетов отчетности</a:t>
            </a:r>
            <a:endParaRPr sz="1400" dirty="0">
              <a:latin typeface="+mn-lt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3"/>
          </p:nvPr>
        </p:nvSpPr>
        <p:spPr>
          <a:xfrm>
            <a:off x="1047750" y="3333750"/>
            <a:ext cx="331708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sz="1400" dirty="0">
                <a:latin typeface="+mn-lt"/>
              </a:rPr>
              <a:t>Автоматическое переопределение параметров табличного представления</a:t>
            </a:r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4"/>
          </p:nvPr>
        </p:nvSpPr>
        <p:spPr>
          <a:xfrm>
            <a:off x="5267324" y="1990725"/>
            <a:ext cx="3605213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Скрытие, группировка и редактирование форм точек входа</a:t>
            </a:r>
            <a:endParaRPr sz="1400" dirty="0">
              <a:latin typeface="+mn-lt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5"/>
          </p:nvPr>
        </p:nvSpPr>
        <p:spPr>
          <a:xfrm>
            <a:off x="5267325" y="2657475"/>
            <a:ext cx="3605212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Гибкий режим работы с табличным представлением отчетной формы</a:t>
            </a:r>
            <a:endParaRPr sz="1400" dirty="0">
              <a:latin typeface="+mn-lt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6"/>
          </p:nvPr>
        </p:nvSpPr>
        <p:spPr>
          <a:xfrm>
            <a:off x="5267325" y="3343275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Механизм замены значений открытых осей</a:t>
            </a:r>
            <a:endParaRPr sz="1400" dirty="0">
              <a:latin typeface="+mn-lt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7"/>
          </p:nvPr>
        </p:nvSpPr>
        <p:spPr>
          <a:xfrm>
            <a:off x="1600200" y="200025"/>
            <a:ext cx="2895600" cy="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+mn-lt"/>
              </a:rPr>
              <a:t>1С-Рарус: </a:t>
            </a:r>
            <a:r>
              <a:rPr lang="en-US" dirty="0">
                <a:latin typeface="+mn-lt"/>
              </a:rPr>
              <a:t>XBRL 1.0</a:t>
            </a:r>
            <a:endParaRPr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046" y="1704974"/>
            <a:ext cx="7214710" cy="3257551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16" y="1990725"/>
            <a:ext cx="7280369" cy="18300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79460" y="1784746"/>
            <a:ext cx="5899879" cy="3098006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2949" y="1696687"/>
            <a:ext cx="5812900" cy="3283838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55023" y="1784746"/>
            <a:ext cx="6148752" cy="295943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27785" y="1714624"/>
            <a:ext cx="5258888" cy="328869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854745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42900" y="1243013"/>
            <a:ext cx="8251032" cy="133588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</a:rPr>
              <a:t>С-</a:t>
            </a:r>
            <a:r>
              <a:rPr lang="ru-RU" sz="1200" dirty="0" err="1" smtClean="0">
                <a:solidFill>
                  <a:schemeClr val="tx1"/>
                </a:solidFill>
              </a:rPr>
              <a:t>Рарус</a:t>
            </a:r>
            <a:r>
              <a:rPr lang="ru-RU" sz="1200" dirty="0" smtClean="0">
                <a:solidFill>
                  <a:schemeClr val="tx1"/>
                </a:solidFill>
              </a:rPr>
              <a:t>: НФО (БО, Депо, ПИФ)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26" name="Google Shape;126;p13"/>
          <p:cNvSpPr txBox="1">
            <a:spLocks noGrp="1"/>
          </p:cNvSpPr>
          <p:nvPr>
            <p:ph type="title"/>
          </p:nvPr>
        </p:nvSpPr>
        <p:spPr>
          <a:xfrm>
            <a:off x="246250" y="676025"/>
            <a:ext cx="5725926" cy="4598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Этапы формирования отчетности </a:t>
            </a:r>
            <a:r>
              <a:rPr lang="en-US" sz="2000" dirty="0" smtClean="0">
                <a:latin typeface="+mj-lt"/>
              </a:rPr>
              <a:t>XBRL</a:t>
            </a:r>
            <a:endParaRPr sz="2000" dirty="0">
              <a:latin typeface="+mj-lt"/>
            </a:endParaRPr>
          </a:p>
        </p:txBody>
      </p:sp>
      <p:sp>
        <p:nvSpPr>
          <p:cNvPr id="127" name="Google Shape;127;p13"/>
          <p:cNvSpPr txBox="1">
            <a:spLocks noGrp="1"/>
          </p:cNvSpPr>
          <p:nvPr>
            <p:ph type="subTitle" idx="1"/>
          </p:nvPr>
        </p:nvSpPr>
        <p:spPr>
          <a:xfrm>
            <a:off x="1600200" y="200025"/>
            <a:ext cx="2895600" cy="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>
                <a:latin typeface="+mn-lt"/>
              </a:rPr>
              <a:t>1С-Рарус: </a:t>
            </a:r>
            <a:r>
              <a:rPr lang="en-US" dirty="0" smtClean="0">
                <a:latin typeface="+mn-lt"/>
              </a:rPr>
              <a:t>XBRL 1.0</a:t>
            </a:r>
            <a:endParaRPr dirty="0">
              <a:latin typeface="+mn-lt"/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5721875" y="1335856"/>
            <a:ext cx="692944" cy="457200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Данные учета</a:t>
            </a:r>
            <a:endParaRPr lang="ru-RU" sz="1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42913" y="1925241"/>
            <a:ext cx="2114550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1. Создание отчета (Выбор отчетной формы, периода и организации)</a:t>
            </a:r>
            <a:endParaRPr lang="ru-RU" sz="10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769396" y="1925241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2. Заполнение созданного отчета</a:t>
            </a:r>
            <a:endParaRPr lang="ru-RU" sz="1000" dirty="0"/>
          </a:p>
        </p:txBody>
      </p:sp>
      <p:cxnSp>
        <p:nvCxnSpPr>
          <p:cNvPr id="9" name="Прямая со стрелкой 8"/>
          <p:cNvCxnSpPr>
            <a:stCxn id="7" idx="3"/>
            <a:endCxn id="12" idx="1"/>
          </p:cNvCxnSpPr>
          <p:nvPr/>
        </p:nvCxnSpPr>
        <p:spPr>
          <a:xfrm>
            <a:off x="2557463" y="2164557"/>
            <a:ext cx="21193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Соединительная линия уступом 13"/>
          <p:cNvCxnSpPr>
            <a:stCxn id="3" idx="2"/>
            <a:endCxn id="12" idx="0"/>
          </p:cNvCxnSpPr>
          <p:nvPr/>
        </p:nvCxnSpPr>
        <p:spPr>
          <a:xfrm rot="10800000" flipV="1">
            <a:off x="3536159" y="1564455"/>
            <a:ext cx="2185717" cy="36078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4514854" y="1925241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3. Сохранение</a:t>
            </a:r>
            <a:endParaRPr lang="ru-RU" sz="1000" dirty="0"/>
          </a:p>
        </p:txBody>
      </p:sp>
      <p:cxnSp>
        <p:nvCxnSpPr>
          <p:cNvPr id="20" name="Прямая со стрелкой 19"/>
          <p:cNvCxnSpPr>
            <a:stCxn id="12" idx="3"/>
            <a:endCxn id="19" idx="1"/>
          </p:cNvCxnSpPr>
          <p:nvPr/>
        </p:nvCxnSpPr>
        <p:spPr>
          <a:xfrm>
            <a:off x="4302920" y="2164557"/>
            <a:ext cx="2119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Блок-схема: процесс 21"/>
          <p:cNvSpPr/>
          <p:nvPr/>
        </p:nvSpPr>
        <p:spPr>
          <a:xfrm>
            <a:off x="6260312" y="1978819"/>
            <a:ext cx="2143124" cy="371474"/>
          </a:xfrm>
          <a:prstGeom prst="flowChart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ЭД 0420002 (532-п) за 3 квартал</a:t>
            </a:r>
            <a:endParaRPr lang="ru-RU" sz="1000" dirty="0"/>
          </a:p>
        </p:txBody>
      </p:sp>
      <p:cxnSp>
        <p:nvCxnSpPr>
          <p:cNvPr id="24" name="Прямая со стрелкой 23"/>
          <p:cNvCxnSpPr>
            <a:stCxn id="19" idx="3"/>
            <a:endCxn id="22" idx="1"/>
          </p:cNvCxnSpPr>
          <p:nvPr/>
        </p:nvCxnSpPr>
        <p:spPr>
          <a:xfrm flipV="1">
            <a:off x="6048378" y="2164556"/>
            <a:ext cx="21193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Скругленный прямоугольник 31"/>
          <p:cNvSpPr/>
          <p:nvPr/>
        </p:nvSpPr>
        <p:spPr>
          <a:xfrm>
            <a:off x="342900" y="2775372"/>
            <a:ext cx="8251032" cy="1060822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1200" dirty="0" smtClean="0">
                <a:solidFill>
                  <a:schemeClr val="tx1"/>
                </a:solidFill>
              </a:rPr>
              <a:t>1</a:t>
            </a:r>
            <a:r>
              <a:rPr lang="ru-RU" sz="1200" dirty="0" smtClean="0">
                <a:solidFill>
                  <a:schemeClr val="tx1"/>
                </a:solidFill>
              </a:rPr>
              <a:t>С-</a:t>
            </a:r>
            <a:r>
              <a:rPr lang="ru-RU" sz="1200" dirty="0" err="1" smtClean="0">
                <a:solidFill>
                  <a:schemeClr val="tx1"/>
                </a:solidFill>
              </a:rPr>
              <a:t>Рарус</a:t>
            </a:r>
            <a:r>
              <a:rPr lang="ru-RU" sz="1200" dirty="0" smtClean="0">
                <a:solidFill>
                  <a:schemeClr val="tx1"/>
                </a:solidFill>
              </a:rPr>
              <a:t>: </a:t>
            </a:r>
            <a:r>
              <a:rPr lang="en-US" sz="1200" dirty="0" smtClean="0">
                <a:solidFill>
                  <a:schemeClr val="tx1"/>
                </a:solidFill>
              </a:rPr>
              <a:t>XBRL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485777" y="3156675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</a:t>
            </a:r>
            <a:r>
              <a:rPr lang="en-US" sz="1000" dirty="0" smtClean="0"/>
              <a:t>4</a:t>
            </a:r>
            <a:r>
              <a:rPr lang="ru-RU" sz="1000" dirty="0" smtClean="0"/>
              <a:t>. Импорт отчетов</a:t>
            </a:r>
            <a:endParaRPr lang="ru-RU" sz="1000" dirty="0"/>
          </a:p>
        </p:txBody>
      </p:sp>
      <p:cxnSp>
        <p:nvCxnSpPr>
          <p:cNvPr id="29" name="Соединительная линия уступом 28"/>
          <p:cNvCxnSpPr>
            <a:stCxn id="22" idx="3"/>
            <a:endCxn id="33" idx="1"/>
          </p:cNvCxnSpPr>
          <p:nvPr/>
        </p:nvCxnSpPr>
        <p:spPr>
          <a:xfrm flipH="1">
            <a:off x="485777" y="2164556"/>
            <a:ext cx="7917659" cy="1231435"/>
          </a:xfrm>
          <a:prstGeom prst="bentConnector5">
            <a:avLst>
              <a:gd name="adj1" fmla="val -3428"/>
              <a:gd name="adj2" fmla="val 42024"/>
              <a:gd name="adj3" fmla="val 102887"/>
            </a:avLst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Скругленный прямоугольник 36"/>
          <p:cNvSpPr/>
          <p:nvPr/>
        </p:nvSpPr>
        <p:spPr>
          <a:xfrm>
            <a:off x="2155036" y="3156675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</a:t>
            </a:r>
            <a:r>
              <a:rPr lang="ru-RU" sz="1000" dirty="0"/>
              <a:t>5</a:t>
            </a:r>
            <a:r>
              <a:rPr lang="ru-RU" sz="1000" dirty="0" smtClean="0"/>
              <a:t>. Редактирование</a:t>
            </a:r>
            <a:endParaRPr lang="ru-RU" sz="1000" dirty="0"/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840960" y="3156674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6. Проверка</a:t>
            </a:r>
            <a:endParaRPr lang="ru-RU" sz="1000" dirty="0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10473" y="3156674"/>
            <a:ext cx="1533524" cy="47863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/>
              <a:t>Этап 7. Формирование пакета отчетности</a:t>
            </a:r>
            <a:endParaRPr lang="ru-RU" sz="1000" dirty="0"/>
          </a:p>
        </p:txBody>
      </p:sp>
      <p:cxnSp>
        <p:nvCxnSpPr>
          <p:cNvPr id="39" name="Соединительная линия уступом 38"/>
          <p:cNvCxnSpPr>
            <a:stCxn id="38" idx="0"/>
            <a:endCxn id="37" idx="0"/>
          </p:cNvCxnSpPr>
          <p:nvPr/>
        </p:nvCxnSpPr>
        <p:spPr>
          <a:xfrm rot="16200000" flipH="1" flipV="1">
            <a:off x="3764759" y="2313712"/>
            <a:ext cx="1" cy="1685924"/>
          </a:xfrm>
          <a:prstGeom prst="bentConnector3">
            <a:avLst>
              <a:gd name="adj1" fmla="val -228600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3182722" y="2757463"/>
            <a:ext cx="12618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При наличии ошибок</a:t>
            </a:r>
            <a:endParaRPr lang="ru-RU" sz="800" b="1" dirty="0"/>
          </a:p>
        </p:txBody>
      </p:sp>
      <p:cxnSp>
        <p:nvCxnSpPr>
          <p:cNvPr id="43" name="Прямая со стрелкой 42"/>
          <p:cNvCxnSpPr>
            <a:stCxn id="37" idx="3"/>
            <a:endCxn id="38" idx="1"/>
          </p:cNvCxnSpPr>
          <p:nvPr/>
        </p:nvCxnSpPr>
        <p:spPr>
          <a:xfrm flipV="1">
            <a:off x="3688560" y="3395990"/>
            <a:ext cx="152400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>
            <a:stCxn id="33" idx="3"/>
            <a:endCxn id="37" idx="1"/>
          </p:cNvCxnSpPr>
          <p:nvPr/>
        </p:nvCxnSpPr>
        <p:spPr>
          <a:xfrm>
            <a:off x="2019301" y="3395991"/>
            <a:ext cx="1357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stCxn id="38" idx="3"/>
            <a:endCxn id="42" idx="1"/>
          </p:cNvCxnSpPr>
          <p:nvPr/>
        </p:nvCxnSpPr>
        <p:spPr>
          <a:xfrm>
            <a:off x="5374484" y="3395990"/>
            <a:ext cx="12359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5374484" y="3192482"/>
            <a:ext cx="126188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00" b="1" dirty="0" smtClean="0"/>
              <a:t>Ошибки отсутствуют</a:t>
            </a:r>
            <a:endParaRPr lang="ru-RU" sz="800" b="1" dirty="0"/>
          </a:p>
        </p:txBody>
      </p:sp>
      <p:pic>
        <p:nvPicPr>
          <p:cNvPr id="50" name="Рисунок 4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297" y="4210125"/>
            <a:ext cx="2476500" cy="266700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52" name="Соединительная линия уступом 51"/>
          <p:cNvCxnSpPr>
            <a:stCxn id="42" idx="3"/>
            <a:endCxn id="50" idx="1"/>
          </p:cNvCxnSpPr>
          <p:nvPr/>
        </p:nvCxnSpPr>
        <p:spPr>
          <a:xfrm flipH="1">
            <a:off x="445297" y="3395990"/>
            <a:ext cx="7698700" cy="947485"/>
          </a:xfrm>
          <a:prstGeom prst="bentConnector5">
            <a:avLst>
              <a:gd name="adj1" fmla="val -2969"/>
              <a:gd name="adj2" fmla="val 55592"/>
              <a:gd name="adj3" fmla="val 102969"/>
            </a:avLst>
          </a:prstGeom>
          <a:ln w="222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Группа 61"/>
          <p:cNvGrpSpPr/>
          <p:nvPr/>
        </p:nvGrpSpPr>
        <p:grpSpPr>
          <a:xfrm>
            <a:off x="3109213" y="4178933"/>
            <a:ext cx="1739322" cy="329085"/>
            <a:chOff x="3550446" y="4122575"/>
            <a:chExt cx="2378867" cy="356556"/>
          </a:xfrm>
        </p:grpSpPr>
        <p:sp>
          <p:nvSpPr>
            <p:cNvPr id="60" name="Блок-схема: процесс 59"/>
            <p:cNvSpPr/>
            <p:nvPr/>
          </p:nvSpPr>
          <p:spPr>
            <a:xfrm>
              <a:off x="3550446" y="4122575"/>
              <a:ext cx="2378867" cy="356556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000" dirty="0" smtClean="0"/>
                <a:t>Электронная подпись</a:t>
              </a:r>
              <a:endParaRPr lang="ru-RU" sz="1000" dirty="0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71878" y="4133734"/>
              <a:ext cx="342152" cy="334237"/>
            </a:xfrm>
            <a:prstGeom prst="rect">
              <a:avLst/>
            </a:prstGeom>
          </p:spPr>
        </p:pic>
      </p:grpSp>
      <p:cxnSp>
        <p:nvCxnSpPr>
          <p:cNvPr id="64" name="Прямая со стрелкой 63"/>
          <p:cNvCxnSpPr>
            <a:stCxn id="50" idx="3"/>
            <a:endCxn id="61" idx="1"/>
          </p:cNvCxnSpPr>
          <p:nvPr/>
        </p:nvCxnSpPr>
        <p:spPr>
          <a:xfrm>
            <a:off x="2921797" y="4343475"/>
            <a:ext cx="20308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Рисунок 6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5373" y="4088761"/>
            <a:ext cx="1575100" cy="509429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cxnSp>
        <p:nvCxnSpPr>
          <p:cNvPr id="67" name="Прямая со стрелкой 66"/>
          <p:cNvCxnSpPr>
            <a:stCxn id="60" idx="3"/>
            <a:endCxn id="65" idx="1"/>
          </p:cNvCxnSpPr>
          <p:nvPr/>
        </p:nvCxnSpPr>
        <p:spPr>
          <a:xfrm>
            <a:off x="4848535" y="4343476"/>
            <a:ext cx="1868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1" name="Группа 80"/>
          <p:cNvGrpSpPr/>
          <p:nvPr/>
        </p:nvGrpSpPr>
        <p:grpSpPr>
          <a:xfrm>
            <a:off x="628771" y="1569296"/>
            <a:ext cx="7555706" cy="2640828"/>
            <a:chOff x="442913" y="1925241"/>
            <a:chExt cx="7555706" cy="2640828"/>
          </a:xfrm>
        </p:grpSpPr>
        <p:grpSp>
          <p:nvGrpSpPr>
            <p:cNvPr id="82" name="Группа 81"/>
            <p:cNvGrpSpPr/>
            <p:nvPr/>
          </p:nvGrpSpPr>
          <p:grpSpPr>
            <a:xfrm>
              <a:off x="442913" y="1925241"/>
              <a:ext cx="7555706" cy="2640828"/>
              <a:chOff x="807244" y="1462224"/>
              <a:chExt cx="7555706" cy="2640828"/>
            </a:xfrm>
          </p:grpSpPr>
          <p:pic>
            <p:nvPicPr>
              <p:cNvPr id="85" name="Рисунок 8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244" y="1462224"/>
                <a:ext cx="5657850" cy="1285875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86" name="Рисунок 8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07244" y="2764993"/>
                <a:ext cx="7555706" cy="1338059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83" name="Прямоугольник 82"/>
            <p:cNvSpPr/>
            <p:nvPr/>
          </p:nvSpPr>
          <p:spPr>
            <a:xfrm>
              <a:off x="526260" y="1985442"/>
              <a:ext cx="820589" cy="2705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4" name="Прямоугольник 83"/>
            <p:cNvSpPr/>
            <p:nvPr/>
          </p:nvSpPr>
          <p:spPr>
            <a:xfrm>
              <a:off x="483189" y="3745546"/>
              <a:ext cx="6403259" cy="37298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/>
        </p:nvGrpSpPr>
        <p:grpSpPr>
          <a:xfrm>
            <a:off x="880399" y="1647693"/>
            <a:ext cx="6828495" cy="2988985"/>
            <a:chOff x="241543" y="1539043"/>
            <a:chExt cx="6828495" cy="2988985"/>
          </a:xfrm>
        </p:grpSpPr>
        <p:pic>
          <p:nvPicPr>
            <p:cNvPr id="88" name="Рисунок 8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41543" y="1539043"/>
              <a:ext cx="6828495" cy="2988985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89" name="Прямоугольник 88"/>
            <p:cNvSpPr/>
            <p:nvPr/>
          </p:nvSpPr>
          <p:spPr>
            <a:xfrm>
              <a:off x="1847148" y="1772318"/>
              <a:ext cx="609750" cy="1410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0" name="Группа 89"/>
          <p:cNvGrpSpPr/>
          <p:nvPr/>
        </p:nvGrpSpPr>
        <p:grpSpPr>
          <a:xfrm>
            <a:off x="1122412" y="1864831"/>
            <a:ext cx="6340078" cy="2554708"/>
            <a:chOff x="670920" y="1953310"/>
            <a:chExt cx="6340078" cy="2554708"/>
          </a:xfrm>
        </p:grpSpPr>
        <p:grpSp>
          <p:nvGrpSpPr>
            <p:cNvPr id="91" name="Группа 90"/>
            <p:cNvGrpSpPr/>
            <p:nvPr/>
          </p:nvGrpSpPr>
          <p:grpSpPr>
            <a:xfrm>
              <a:off x="670920" y="1953310"/>
              <a:ext cx="6340078" cy="2554708"/>
              <a:chOff x="555537" y="1135856"/>
              <a:chExt cx="6340078" cy="2554708"/>
            </a:xfrm>
          </p:grpSpPr>
          <p:pic>
            <p:nvPicPr>
              <p:cNvPr id="93" name="Рисунок 92"/>
              <p:cNvPicPr>
                <a:picLocks noChangeAspect="1"/>
              </p:cNvPicPr>
              <p:nvPr/>
            </p:nvPicPr>
            <p:blipFill rotWithShape="1">
              <a:blip r:embed="rId9"/>
              <a:srcRect b="34044"/>
              <a:stretch/>
            </p:blipFill>
            <p:spPr>
              <a:xfrm>
                <a:off x="797278" y="1135856"/>
                <a:ext cx="5856597" cy="2268983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94" name="Рисунок 93"/>
              <p:cNvPicPr>
                <a:picLocks noChangeAspect="1"/>
              </p:cNvPicPr>
              <p:nvPr/>
            </p:nvPicPr>
            <p:blipFill rotWithShape="1">
              <a:blip r:embed="rId10"/>
              <a:srcRect r="16562" b="5439"/>
              <a:stretch/>
            </p:blipFill>
            <p:spPr>
              <a:xfrm>
                <a:off x="555537" y="3431008"/>
                <a:ext cx="6340078" cy="259556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92" name="Прямоугольник 91"/>
            <p:cNvSpPr/>
            <p:nvPr/>
          </p:nvSpPr>
          <p:spPr>
            <a:xfrm>
              <a:off x="911205" y="2121247"/>
              <a:ext cx="721974" cy="1318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5" name="Группа 94"/>
          <p:cNvGrpSpPr/>
          <p:nvPr/>
        </p:nvGrpSpPr>
        <p:grpSpPr>
          <a:xfrm>
            <a:off x="722701" y="1294682"/>
            <a:ext cx="7214689" cy="3557485"/>
            <a:chOff x="786144" y="1082688"/>
            <a:chExt cx="7214689" cy="3557485"/>
          </a:xfrm>
        </p:grpSpPr>
        <p:pic>
          <p:nvPicPr>
            <p:cNvPr id="96" name="Рисунок 9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786144" y="3524327"/>
              <a:ext cx="3873581" cy="1115846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97" name="Рисунок 9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786144" y="1082688"/>
              <a:ext cx="4164475" cy="1936548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336007" y="2029613"/>
              <a:ext cx="5664826" cy="1582668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sp>
          <p:nvSpPr>
            <p:cNvPr id="99" name="Блок-схема: процесс 98"/>
            <p:cNvSpPr/>
            <p:nvPr/>
          </p:nvSpPr>
          <p:spPr>
            <a:xfrm>
              <a:off x="821564" y="1271550"/>
              <a:ext cx="1057242" cy="121482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0" name="Блок-схема: процесс 99"/>
            <p:cNvSpPr/>
            <p:nvPr/>
          </p:nvSpPr>
          <p:spPr>
            <a:xfrm>
              <a:off x="2352912" y="2096602"/>
              <a:ext cx="215814" cy="1465610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Блок-схема: процесс 100"/>
            <p:cNvSpPr/>
            <p:nvPr/>
          </p:nvSpPr>
          <p:spPr>
            <a:xfrm>
              <a:off x="2071688" y="3679270"/>
              <a:ext cx="528638" cy="153845"/>
            </a:xfrm>
            <a:prstGeom prst="flowChartProcess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802355" y="1388423"/>
            <a:ext cx="7250965" cy="3197320"/>
            <a:chOff x="874140" y="1135856"/>
            <a:chExt cx="7655498" cy="3410146"/>
          </a:xfrm>
        </p:grpSpPr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74140" y="1135856"/>
              <a:ext cx="5591395" cy="2507457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3636170" y="1889900"/>
              <a:ext cx="4893468" cy="2656102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</p:grpSp>
      <p:grpSp>
        <p:nvGrpSpPr>
          <p:cNvPr id="109" name="Группа 108"/>
          <p:cNvGrpSpPr/>
          <p:nvPr/>
        </p:nvGrpSpPr>
        <p:grpSpPr>
          <a:xfrm>
            <a:off x="1008201" y="1716087"/>
            <a:ext cx="6872810" cy="2889907"/>
            <a:chOff x="1008201" y="1716087"/>
            <a:chExt cx="6872810" cy="2889907"/>
          </a:xfrm>
        </p:grpSpPr>
        <p:grpSp>
          <p:nvGrpSpPr>
            <p:cNvPr id="110" name="Группа 109"/>
            <p:cNvGrpSpPr/>
            <p:nvPr/>
          </p:nvGrpSpPr>
          <p:grpSpPr>
            <a:xfrm>
              <a:off x="1008201" y="1728022"/>
              <a:ext cx="6872810" cy="2877972"/>
              <a:chOff x="784792" y="1096222"/>
              <a:chExt cx="7981949" cy="3420706"/>
            </a:xfrm>
          </p:grpSpPr>
          <p:pic>
            <p:nvPicPr>
              <p:cNvPr id="113" name="Рисунок 11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792" y="1096222"/>
                <a:ext cx="7981949" cy="1053455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14" name="Рисунок 1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84792" y="2167646"/>
                <a:ext cx="6800849" cy="111513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15" name="Рисунок 114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4792" y="3316314"/>
                <a:ext cx="4210049" cy="1200614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111" name="Прямоугольник 110"/>
            <p:cNvSpPr/>
            <p:nvPr/>
          </p:nvSpPr>
          <p:spPr>
            <a:xfrm>
              <a:off x="2824976" y="1716087"/>
              <a:ext cx="1070517" cy="18395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2557463" y="4343476"/>
              <a:ext cx="978696" cy="21651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6" name="Группа 115"/>
          <p:cNvGrpSpPr/>
          <p:nvPr/>
        </p:nvGrpSpPr>
        <p:grpSpPr>
          <a:xfrm>
            <a:off x="951822" y="1775192"/>
            <a:ext cx="6650509" cy="2609793"/>
            <a:chOff x="2468113" y="2420333"/>
            <a:chExt cx="6650509" cy="2609793"/>
          </a:xfrm>
        </p:grpSpPr>
        <p:grpSp>
          <p:nvGrpSpPr>
            <p:cNvPr id="117" name="Группа 116"/>
            <p:cNvGrpSpPr/>
            <p:nvPr/>
          </p:nvGrpSpPr>
          <p:grpSpPr>
            <a:xfrm>
              <a:off x="2468113" y="2420333"/>
              <a:ext cx="6650509" cy="2609793"/>
              <a:chOff x="784792" y="1226401"/>
              <a:chExt cx="7981949" cy="3438469"/>
            </a:xfrm>
          </p:grpSpPr>
          <p:pic>
            <p:nvPicPr>
              <p:cNvPr id="120" name="Рисунок 119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4792" y="1226401"/>
                <a:ext cx="7981949" cy="1053455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21" name="Рисунок 120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84792" y="2319338"/>
                <a:ext cx="4483888" cy="2345532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  <p:pic>
            <p:nvPicPr>
              <p:cNvPr id="122" name="Рисунок 121"/>
              <p:cNvPicPr>
                <a:picLocks noChangeAspect="1"/>
              </p:cNvPicPr>
              <p:nvPr/>
            </p:nvPicPr>
            <p:blipFill rotWithShape="1">
              <a:blip r:embed="rId20"/>
              <a:srcRect r="7425"/>
              <a:stretch/>
            </p:blipFill>
            <p:spPr>
              <a:xfrm>
                <a:off x="5724299" y="2778919"/>
                <a:ext cx="2670735" cy="1524725"/>
              </a:xfrm>
              <a:prstGeom prst="rect">
                <a:avLst/>
              </a:prstGeom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p:spPr>
          </p:pic>
        </p:grpSp>
        <p:sp>
          <p:nvSpPr>
            <p:cNvPr id="118" name="Прямоугольник 117"/>
            <p:cNvSpPr/>
            <p:nvPr/>
          </p:nvSpPr>
          <p:spPr>
            <a:xfrm>
              <a:off x="6328265" y="2438800"/>
              <a:ext cx="1003609" cy="14580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Прямоугольник 118"/>
            <p:cNvSpPr/>
            <p:nvPr/>
          </p:nvSpPr>
          <p:spPr>
            <a:xfrm>
              <a:off x="2468113" y="3435256"/>
              <a:ext cx="1157861" cy="14647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5"/>
          <p:cNvSpPr txBox="1">
            <a:spLocks noGrp="1"/>
          </p:cNvSpPr>
          <p:nvPr>
            <p:ph type="subTitle" idx="1"/>
          </p:nvPr>
        </p:nvSpPr>
        <p:spPr>
          <a:xfrm>
            <a:off x="1657350" y="2384888"/>
            <a:ext cx="6145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+mn-lt"/>
              </a:rPr>
              <a:t>Эльдар Таутинов</a:t>
            </a:r>
            <a:endParaRPr dirty="0">
              <a:latin typeface="+mn-lt"/>
            </a:endParaRPr>
          </a:p>
        </p:txBody>
      </p:sp>
      <p:sp>
        <p:nvSpPr>
          <p:cNvPr id="142" name="Google Shape;142;p15"/>
          <p:cNvSpPr txBox="1">
            <a:spLocks noGrp="1"/>
          </p:cNvSpPr>
          <p:nvPr>
            <p:ph type="subTitle" idx="2"/>
          </p:nvPr>
        </p:nvSpPr>
        <p:spPr>
          <a:xfrm>
            <a:off x="1657349" y="2682638"/>
            <a:ext cx="2729121" cy="52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+mn-lt"/>
              </a:rPr>
              <a:t>Ведущий специалист по внедрению</a:t>
            </a:r>
            <a:endParaRPr dirty="0">
              <a:latin typeface="+mn-lt"/>
            </a:endParaRPr>
          </a:p>
        </p:txBody>
      </p:sp>
      <p:sp>
        <p:nvSpPr>
          <p:cNvPr id="143" name="Google Shape;143;p15"/>
          <p:cNvSpPr txBox="1">
            <a:spLocks noGrp="1"/>
          </p:cNvSpPr>
          <p:nvPr>
            <p:ph type="subTitle" idx="3"/>
          </p:nvPr>
        </p:nvSpPr>
        <p:spPr>
          <a:xfrm>
            <a:off x="935400" y="3516975"/>
            <a:ext cx="61455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latin typeface="+mn-lt"/>
              </a:rPr>
              <a:t>+7 </a:t>
            </a:r>
            <a:r>
              <a:rPr lang="ru-RU" dirty="0" smtClean="0">
                <a:latin typeface="+mn-lt"/>
              </a:rPr>
              <a:t>(495) 231-20-02</a:t>
            </a:r>
            <a:endParaRPr dirty="0">
              <a:latin typeface="+mn-lt"/>
            </a:endParaRPr>
          </a:p>
        </p:txBody>
      </p:sp>
      <p:sp>
        <p:nvSpPr>
          <p:cNvPr id="144" name="Google Shape;144;p15"/>
          <p:cNvSpPr txBox="1">
            <a:spLocks noGrp="1"/>
          </p:cNvSpPr>
          <p:nvPr>
            <p:ph type="subTitle" idx="4"/>
          </p:nvPr>
        </p:nvSpPr>
        <p:spPr>
          <a:xfrm>
            <a:off x="935400" y="3774375"/>
            <a:ext cx="6145500" cy="3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latin typeface="+mn-lt"/>
              </a:rPr>
              <a:t>tautel@rarus.ru</a:t>
            </a:r>
            <a:endParaRPr dirty="0">
              <a:latin typeface="+mn-lt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" r="1993"/>
          <a:stretch>
            <a:fillRect/>
          </a:stretch>
        </p:blipFill>
        <p:spPr>
          <a:xfrm>
            <a:off x="360363" y="2287588"/>
            <a:ext cx="1114425" cy="1114425"/>
          </a:xfrm>
          <a:prstGeom prst="roundRect">
            <a:avLst>
              <a:gd name="adj" fmla="val 16667"/>
            </a:avLst>
          </a:prstGeom>
        </p:spPr>
      </p:pic>
      <p:sp>
        <p:nvSpPr>
          <p:cNvPr id="146" name="Google Shape;146;p15"/>
          <p:cNvSpPr txBox="1">
            <a:spLocks noGrp="1"/>
          </p:cNvSpPr>
          <p:nvPr>
            <p:ph type="title"/>
          </p:nvPr>
        </p:nvSpPr>
        <p:spPr>
          <a:xfrm>
            <a:off x="246250" y="10476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 smtClean="0">
                <a:latin typeface="+mj-lt"/>
              </a:rPr>
              <a:t>Спасибо за внимание!</a:t>
            </a:r>
            <a:endParaRPr sz="26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latin typeface="+mj-lt"/>
              </a:rPr>
              <a:t>Применение </a:t>
            </a:r>
            <a:r>
              <a:rPr lang="en-US" sz="2000" dirty="0" smtClean="0">
                <a:latin typeface="+mj-lt"/>
              </a:rPr>
              <a:t>XBRL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-</a:t>
            </a:r>
            <a:r>
              <a:rPr lang="ru-RU" sz="2000" dirty="0" smtClean="0">
                <a:latin typeface="+mj-lt"/>
              </a:rPr>
              <a:t> отчетности</a:t>
            </a:r>
            <a:endParaRPr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14"/>
          <a:stretch/>
        </p:blipFill>
        <p:spPr>
          <a:xfrm>
            <a:off x="252877" y="1046046"/>
            <a:ext cx="5746798" cy="34955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93167" y="4700447"/>
            <a:ext cx="1866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172755"/>
                </a:solidFill>
              </a:rPr>
              <a:t>Источник: </a:t>
            </a:r>
            <a:r>
              <a:rPr lang="en-US" sz="1000" dirty="0" smtClean="0">
                <a:solidFill>
                  <a:srgbClr val="1727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https://www.cbr.ru/</a:t>
            </a:r>
            <a:endParaRPr lang="ru-RU" sz="1000" dirty="0">
              <a:solidFill>
                <a:srgbClr val="172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86475" y="1685925"/>
            <a:ext cx="2907400" cy="2677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ru-RU" sz="1200" b="1" dirty="0" smtClean="0"/>
              <a:t>Спецификация </a:t>
            </a:r>
            <a:r>
              <a:rPr lang="ru-RU" sz="1200" dirty="0" smtClean="0"/>
              <a:t>языка </a:t>
            </a:r>
            <a:r>
              <a:rPr lang="en-US" sz="1200" dirty="0" smtClean="0"/>
              <a:t>XBRL </a:t>
            </a:r>
            <a:r>
              <a:rPr lang="ru-RU" sz="1200" dirty="0" smtClean="0"/>
              <a:t>разрабатывается и публикуется независимой международной организацией </a:t>
            </a:r>
            <a:r>
              <a:rPr lang="en-US" sz="1200" b="1" dirty="0" smtClean="0"/>
              <a:t>XBRL International</a:t>
            </a:r>
            <a:r>
              <a:rPr lang="ru-RU" sz="1200" dirty="0" smtClean="0"/>
              <a:t>, в которой насчитывается более 600 участников из 35 стран.</a:t>
            </a:r>
          </a:p>
          <a:p>
            <a:endParaRPr lang="ru-RU" sz="1200" b="1" dirty="0"/>
          </a:p>
          <a:p>
            <a:r>
              <a:rPr lang="ru-RU" sz="1200" dirty="0" smtClean="0"/>
              <a:t>Целью </a:t>
            </a:r>
            <a:r>
              <a:rPr lang="en-US" sz="1200" dirty="0" smtClean="0"/>
              <a:t>XBRL International </a:t>
            </a:r>
            <a:r>
              <a:rPr lang="ru-RU" sz="1200" dirty="0" smtClean="0"/>
              <a:t>является улучшение процесса представления финансовой информации и повышение прозрачности ведения бизнеса во всем мире путем предоставления открытого стандарта по обмену финансовыми данными.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>
                <a:latin typeface="+mj-lt"/>
              </a:rPr>
              <a:t>Применение </a:t>
            </a:r>
            <a:r>
              <a:rPr lang="en-US" sz="2000" dirty="0" smtClean="0">
                <a:latin typeface="+mj-lt"/>
              </a:rPr>
              <a:t>XBRL</a:t>
            </a:r>
            <a:r>
              <a:rPr lang="ru-RU" sz="2000" dirty="0" smtClean="0">
                <a:latin typeface="+mj-lt"/>
              </a:rPr>
              <a:t> </a:t>
            </a:r>
            <a:r>
              <a:rPr lang="en-US" sz="2000" dirty="0" smtClean="0">
                <a:latin typeface="+mj-lt"/>
              </a:rPr>
              <a:t>-</a:t>
            </a:r>
            <a:r>
              <a:rPr lang="ru-RU" sz="2000" dirty="0" smtClean="0">
                <a:latin typeface="+mj-lt"/>
              </a:rPr>
              <a:t> отчетности</a:t>
            </a:r>
            <a:endParaRPr sz="2000" dirty="0"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7" y="950532"/>
            <a:ext cx="5538162" cy="373214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88849" y="4777287"/>
            <a:ext cx="18662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172755"/>
                </a:solidFill>
              </a:rPr>
              <a:t>Источник: </a:t>
            </a:r>
            <a:r>
              <a:rPr lang="en-US" sz="1000" dirty="0" smtClean="0">
                <a:solidFill>
                  <a:srgbClr val="172755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https://www.cbr.ru/</a:t>
            </a:r>
            <a:endParaRPr lang="ru-RU" sz="1000" dirty="0">
              <a:solidFill>
                <a:srgbClr val="17275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65019" y="1708065"/>
            <a:ext cx="3174269" cy="2891561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Основными целями внедрения единого электронного формата для отчетности НФО являются: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Устранение избыточности и дублирования отчетных данных путем построения регулятором единой системы сбора и обработки отчетности для НФО на основе МСФО;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достоверности и качества отчетных данных путем унификации и автоматизации процессов;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Повышение прозрачности и открытости финансовой информации для всех участников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рынка;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Унификация </a:t>
            </a: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форматов межведомственного и международного электронного обмена данными.</a:t>
            </a:r>
            <a:endParaRPr lang="ru-RU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072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en-US" sz="2000" dirty="0" smtClean="0">
                <a:latin typeface="+mj-lt"/>
              </a:rPr>
              <a:t>XBRL </a:t>
            </a:r>
            <a:r>
              <a:rPr lang="ru-RU" sz="2000" dirty="0" smtClean="0">
                <a:latin typeface="+mj-lt"/>
              </a:rPr>
              <a:t>по сегментам рынка</a:t>
            </a:r>
            <a:endParaRPr sz="2000" dirty="0">
              <a:latin typeface="+mj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9287424"/>
              </p:ext>
            </p:extLst>
          </p:nvPr>
        </p:nvGraphicFramePr>
        <p:xfrm>
          <a:off x="311956" y="1012287"/>
          <a:ext cx="6128047" cy="1559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883">
                  <a:extLst>
                    <a:ext uri="{9D8B030D-6E8A-4147-A177-3AD203B41FA5}">
                      <a16:colId xmlns:a16="http://schemas.microsoft.com/office/drawing/2014/main" xmlns="" val="4054709168"/>
                    </a:ext>
                  </a:extLst>
                </a:gridCol>
                <a:gridCol w="1152939">
                  <a:extLst>
                    <a:ext uri="{9D8B030D-6E8A-4147-A177-3AD203B41FA5}">
                      <a16:colId xmlns:a16="http://schemas.microsoft.com/office/drawing/2014/main" xmlns="" val="3567588854"/>
                    </a:ext>
                  </a:extLst>
                </a:gridCol>
                <a:gridCol w="1305339">
                  <a:extLst>
                    <a:ext uri="{9D8B030D-6E8A-4147-A177-3AD203B41FA5}">
                      <a16:colId xmlns:a16="http://schemas.microsoft.com/office/drawing/2014/main" xmlns="" val="2825165485"/>
                    </a:ext>
                  </a:extLst>
                </a:gridCol>
                <a:gridCol w="1192695">
                  <a:extLst>
                    <a:ext uri="{9D8B030D-6E8A-4147-A177-3AD203B41FA5}">
                      <a16:colId xmlns:a16="http://schemas.microsoft.com/office/drawing/2014/main" xmlns="" val="486216703"/>
                    </a:ext>
                  </a:extLst>
                </a:gridCol>
                <a:gridCol w="1166191">
                  <a:extLst>
                    <a:ext uri="{9D8B030D-6E8A-4147-A177-3AD203B41FA5}">
                      <a16:colId xmlns:a16="http://schemas.microsoft.com/office/drawing/2014/main" xmlns="" val="3105729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2018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01.04.2021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01.10.2021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2022 г.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2023 г.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3589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ССД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НПФ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ПУРЦБ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АИФ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УК ИФ, ПИФ, НПФ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КРА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СБ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СД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БКИ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200" dirty="0" smtClean="0"/>
                        <a:t>Прочие</a:t>
                      </a:r>
                      <a:endParaRPr lang="ru-RU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5543687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1956" y="2798488"/>
            <a:ext cx="8070044" cy="193899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</a:gradFill>
        </p:spPr>
        <p:txBody>
          <a:bodyPr wrap="square">
            <a:spAutoFit/>
          </a:bodyPr>
          <a:lstStyle/>
          <a:p>
            <a:r>
              <a:rPr lang="ru-RU" sz="1200" dirty="0">
                <a:latin typeface="+mn-lt"/>
              </a:rPr>
              <a:t>С целью повышения эффективности и ускорения процесса внедрения </a:t>
            </a:r>
            <a:r>
              <a:rPr lang="ru-RU" sz="1200" b="1" dirty="0">
                <a:solidFill>
                  <a:schemeClr val="tx1"/>
                </a:solidFill>
                <a:latin typeface="+mn-lt"/>
              </a:rPr>
              <a:t>XBRL</a:t>
            </a:r>
            <a:r>
              <a:rPr lang="ru-RU" sz="1200" dirty="0">
                <a:latin typeface="+mn-lt"/>
              </a:rPr>
              <a:t> в России на базе Центра </a:t>
            </a:r>
            <a:r>
              <a:rPr lang="ru-RU" sz="1200" dirty="0">
                <a:solidFill>
                  <a:schemeClr val="tx1"/>
                </a:solidFill>
                <a:latin typeface="+mn-lt"/>
              </a:rPr>
              <a:t>XBRL</a:t>
            </a:r>
            <a:r>
              <a:rPr lang="ru-RU" sz="1200" dirty="0">
                <a:latin typeface="+mn-lt"/>
              </a:rPr>
              <a:t> функционируют рабочие </a:t>
            </a:r>
            <a:r>
              <a:rPr lang="ru-RU" sz="1200" dirty="0" smtClean="0">
                <a:latin typeface="+mn-lt"/>
              </a:rPr>
              <a:t>группы: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+mn-lt"/>
              </a:rPr>
              <a:t>Технологическая. </a:t>
            </a:r>
            <a:r>
              <a:rPr lang="ru-RU" sz="1200" dirty="0" smtClean="0">
                <a:latin typeface="+mn-lt"/>
              </a:rPr>
              <a:t>Приоритетные </a:t>
            </a:r>
            <a:r>
              <a:rPr lang="ru-RU" sz="1200" dirty="0">
                <a:latin typeface="+mn-lt"/>
              </a:rPr>
              <a:t>направления деятельности: аутсорсинг подготовки отчётности в формате XBRL и сертификация ПО </a:t>
            </a:r>
            <a:r>
              <a:rPr lang="ru-RU" sz="1200" dirty="0" smtClean="0">
                <a:latin typeface="+mn-lt"/>
              </a:rPr>
              <a:t>IT-компаний.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+mn-lt"/>
              </a:rPr>
              <a:t>Методологическая. </a:t>
            </a:r>
            <a:r>
              <a:rPr lang="ru-RU" sz="1200" dirty="0" smtClean="0">
                <a:latin typeface="+mn-lt"/>
              </a:rPr>
              <a:t>Приоритетные </a:t>
            </a:r>
            <a:r>
              <a:rPr lang="ru-RU" sz="1200" dirty="0">
                <a:latin typeface="+mn-lt"/>
              </a:rPr>
              <a:t>направления деятельности: разработка и поддержка моделей данных для последующей реализации таксономий XBRL и нормативное регулирование сбора XBRL-отчетности. Вопросы взаимодействия с федеральными органами исполнительной власти, и регулирующими органами в </a:t>
            </a:r>
            <a:r>
              <a:rPr lang="ru-RU" sz="1200" dirty="0" smtClean="0">
                <a:latin typeface="+mn-lt"/>
              </a:rPr>
              <a:t>России.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 smtClean="0">
                <a:latin typeface="+mn-lt"/>
              </a:rPr>
              <a:t>Рабочая </a:t>
            </a:r>
            <a:r>
              <a:rPr lang="ru-RU" sz="1200" b="1" dirty="0">
                <a:latin typeface="+mn-lt"/>
              </a:rPr>
              <a:t>группа по коммуникациям и образовательной </a:t>
            </a:r>
            <a:r>
              <a:rPr lang="ru-RU" sz="1200" b="1" dirty="0" smtClean="0">
                <a:latin typeface="+mn-lt"/>
              </a:rPr>
              <a:t>деятельности.</a:t>
            </a:r>
            <a:r>
              <a:rPr lang="ru-RU" sz="1200" dirty="0">
                <a:latin typeface="+mn-lt"/>
              </a:rPr>
              <a:t/>
            </a:r>
            <a:br>
              <a:rPr lang="ru-RU" sz="1200" dirty="0">
                <a:latin typeface="+mn-lt"/>
              </a:rPr>
            </a:br>
            <a:r>
              <a:rPr lang="ru-RU" sz="1200" dirty="0">
                <a:latin typeface="+mn-lt"/>
              </a:rPr>
              <a:t>Приоритетные направления деятельности: сертификация и обучение специалистов формату XBRL.</a:t>
            </a:r>
          </a:p>
        </p:txBody>
      </p:sp>
    </p:spTree>
    <p:extLst>
      <p:ext uri="{BB962C8B-B14F-4D97-AF65-F5344CB8AC3E}">
        <p14:creationId xmlns:p14="http://schemas.microsoft.com/office/powerpoint/2010/main" val="393700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300324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 smtClean="0">
                <a:latin typeface="+mj-lt"/>
              </a:rPr>
              <a:t>Сертификация 1С-Рарус: </a:t>
            </a:r>
            <a:r>
              <a:rPr lang="en-US" sz="2000" dirty="0" smtClean="0">
                <a:latin typeface="+mj-lt"/>
              </a:rPr>
              <a:t>XBRL1.0</a:t>
            </a:r>
            <a:endParaRPr sz="2000" dirty="0"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21" y="1207020"/>
            <a:ext cx="2654129" cy="374895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17" y="1207019"/>
            <a:ext cx="2654129" cy="3748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88151" y="1743102"/>
            <a:ext cx="3005724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F16C4D"/>
                </a:solidFill>
                <a:latin typeface="+mn-lt"/>
              </a:rPr>
              <a:t>Категория </a:t>
            </a:r>
            <a:r>
              <a:rPr lang="ru-RU" sz="1200" b="1" dirty="0" smtClean="0">
                <a:solidFill>
                  <a:srgbClr val="F16C4D"/>
                </a:solidFill>
                <a:latin typeface="+mn-lt"/>
              </a:rPr>
              <a:t>B1</a:t>
            </a:r>
            <a:r>
              <a:rPr lang="ru-RU" sz="1200" dirty="0">
                <a:latin typeface="+mn-lt"/>
              </a:rPr>
              <a:t> - программное обеспечение, конвертирующее отчётные данные, либо используемое в качестве платформы агрегации и ввода отчётных данных на основе исходных файлов XBRL или файлов отличных от XBRL форматов</a:t>
            </a:r>
            <a:r>
              <a:rPr lang="ru-RU" sz="1200" dirty="0" smtClean="0">
                <a:latin typeface="+mn-lt"/>
              </a:rPr>
              <a:t>.</a:t>
            </a:r>
          </a:p>
          <a:p>
            <a:endParaRPr lang="ru-RU" sz="1200" dirty="0">
              <a:latin typeface="+mn-lt"/>
            </a:endParaRPr>
          </a:p>
          <a:p>
            <a:r>
              <a:rPr lang="ru-RU" sz="1200" dirty="0">
                <a:latin typeface="+mn-lt"/>
              </a:rPr>
              <a:t>М</a:t>
            </a:r>
            <a:r>
              <a:rPr lang="ru-RU" sz="1200" dirty="0" smtClean="0">
                <a:latin typeface="+mn-lt"/>
              </a:rPr>
              <a:t>одули, </a:t>
            </a:r>
            <a:r>
              <a:rPr lang="ru-RU" sz="1200" dirty="0">
                <a:latin typeface="+mn-lt"/>
              </a:rPr>
              <a:t>которые поддерживает программный </a:t>
            </a:r>
            <a:r>
              <a:rPr lang="ru-RU" sz="1200" dirty="0" smtClean="0">
                <a:latin typeface="+mn-lt"/>
              </a:rPr>
              <a:t>продукт: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</a:t>
            </a:r>
            <a:r>
              <a:rPr lang="ru-RU" sz="1200" dirty="0"/>
              <a:t>отчета </a:t>
            </a:r>
            <a:r>
              <a:rPr lang="ru-RU" sz="1200" dirty="0" smtClean="0"/>
              <a:t>XBRL;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просмотр отчета;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бизнес-</a:t>
            </a:r>
            <a:r>
              <a:rPr lang="ru-RU" sz="1200" dirty="0" err="1" smtClean="0"/>
              <a:t>валидация</a:t>
            </a:r>
            <a:r>
              <a:rPr lang="ru-RU" sz="1200" dirty="0" smtClean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dirty="0" smtClean="0"/>
              <a:t>формирование </a:t>
            </a:r>
            <a:r>
              <a:rPr lang="ru-RU" sz="1200" dirty="0"/>
              <a:t>архива с отчетом </a:t>
            </a:r>
            <a:r>
              <a:rPr lang="ru-RU" sz="1200" dirty="0" smtClean="0"/>
              <a:t>XBRL.</a:t>
            </a:r>
            <a:endParaRPr lang="ru-RU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64126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 smtClean="0">
                <a:latin typeface="+mj-lt"/>
              </a:rPr>
              <a:t>Структура таксономии </a:t>
            </a:r>
            <a:r>
              <a:rPr lang="en-US" sz="2000" dirty="0" smtClean="0">
                <a:latin typeface="+mj-lt"/>
              </a:rPr>
              <a:t>XBRL</a:t>
            </a:r>
            <a:endParaRPr sz="2000" dirty="0">
              <a:latin typeface="+mj-lt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328613" y="1207020"/>
            <a:ext cx="6138449" cy="3707880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1000" dirty="0" smtClean="0">
                <a:solidFill>
                  <a:schemeClr val="tx1"/>
                </a:solidFill>
              </a:rPr>
              <a:t>Таксономия</a:t>
            </a:r>
            <a:r>
              <a:rPr lang="ru-RU" sz="1000" dirty="0" smtClean="0"/>
              <a:t> </a:t>
            </a:r>
            <a:r>
              <a:rPr lang="en-US" sz="1000" dirty="0" smtClean="0">
                <a:solidFill>
                  <a:schemeClr val="tx1"/>
                </a:solidFill>
              </a:rPr>
              <a:t>XBRL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3" name="Цилиндр 2"/>
          <p:cNvSpPr/>
          <p:nvPr/>
        </p:nvSpPr>
        <p:spPr>
          <a:xfrm>
            <a:off x="637172" y="1738296"/>
            <a:ext cx="1664494" cy="74295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Показатели (</a:t>
            </a:r>
            <a:r>
              <a:rPr lang="en-US" sz="800" b="1" dirty="0" smtClean="0">
                <a:solidFill>
                  <a:schemeClr val="tx1"/>
                </a:solidFill>
              </a:rPr>
              <a:t>Concept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Ид = </a:t>
            </a:r>
            <a:r>
              <a:rPr lang="en-US" sz="800" dirty="0" err="1" smtClean="0"/>
              <a:t>ifrs-ru:DenezhnyeSredstva</a:t>
            </a:r>
            <a:endParaRPr lang="en-US" sz="800" dirty="0"/>
          </a:p>
          <a:p>
            <a:pPr algn="ctr"/>
            <a:r>
              <a:rPr lang="ru-RU" sz="800" dirty="0" smtClean="0"/>
              <a:t>Тип = </a:t>
            </a:r>
            <a:r>
              <a:rPr lang="en-US" sz="800" dirty="0" err="1" smtClean="0"/>
              <a:t>MonetaryItemType</a:t>
            </a:r>
            <a:endParaRPr lang="ru-RU" sz="800" dirty="0" smtClean="0"/>
          </a:p>
          <a:p>
            <a:pPr algn="ctr"/>
            <a:r>
              <a:rPr lang="ru-RU" sz="800" dirty="0" smtClean="0"/>
              <a:t>Периодичность = На дату</a:t>
            </a:r>
            <a:endParaRPr lang="ru-RU" sz="800" dirty="0"/>
          </a:p>
        </p:txBody>
      </p:sp>
      <p:sp>
        <p:nvSpPr>
          <p:cNvPr id="4" name="Цилиндр 3"/>
          <p:cNvSpPr/>
          <p:nvPr/>
        </p:nvSpPr>
        <p:spPr>
          <a:xfrm>
            <a:off x="2714614" y="1400160"/>
            <a:ext cx="1193007" cy="6000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Ссылки (</a:t>
            </a:r>
            <a:r>
              <a:rPr lang="en-US" sz="800" b="1" dirty="0" smtClean="0">
                <a:solidFill>
                  <a:schemeClr val="tx1"/>
                </a:solidFill>
              </a:rPr>
              <a:t>Reference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Ссылки на нормативный акт</a:t>
            </a:r>
            <a:endParaRPr lang="ru-RU" sz="800" dirty="0"/>
          </a:p>
        </p:txBody>
      </p:sp>
      <p:sp>
        <p:nvSpPr>
          <p:cNvPr id="8" name="Цилиндр 7"/>
          <p:cNvSpPr/>
          <p:nvPr/>
        </p:nvSpPr>
        <p:spPr>
          <a:xfrm>
            <a:off x="2714614" y="2181210"/>
            <a:ext cx="1193007" cy="60007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Ярлыки (</a:t>
            </a:r>
            <a:r>
              <a:rPr lang="en-US" sz="800" b="1" dirty="0" smtClean="0">
                <a:solidFill>
                  <a:schemeClr val="tx1"/>
                </a:solidFill>
              </a:rPr>
              <a:t>Label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Пример</a:t>
            </a:r>
            <a:r>
              <a:rPr lang="en-US" sz="800" dirty="0" smtClean="0"/>
              <a:t> (</a:t>
            </a:r>
            <a:r>
              <a:rPr lang="en-US" sz="800" dirty="0" err="1" smtClean="0"/>
              <a:t>ru</a:t>
            </a:r>
            <a:r>
              <a:rPr lang="en-US" sz="800" dirty="0" smtClean="0"/>
              <a:t>)</a:t>
            </a:r>
            <a:r>
              <a:rPr lang="ru-RU" sz="800" dirty="0" smtClean="0"/>
              <a:t>: Денежные средства</a:t>
            </a:r>
            <a:endParaRPr lang="ru-RU" sz="800" dirty="0"/>
          </a:p>
        </p:txBody>
      </p:sp>
      <p:cxnSp>
        <p:nvCxnSpPr>
          <p:cNvPr id="6" name="Соединительная линия уступом 5"/>
          <p:cNvCxnSpPr>
            <a:stCxn id="3" idx="4"/>
            <a:endCxn id="4" idx="2"/>
          </p:cNvCxnSpPr>
          <p:nvPr/>
        </p:nvCxnSpPr>
        <p:spPr>
          <a:xfrm flipV="1">
            <a:off x="2301666" y="1700198"/>
            <a:ext cx="412948" cy="409574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ная линия уступом 9"/>
          <p:cNvCxnSpPr>
            <a:stCxn id="3" idx="4"/>
            <a:endCxn id="8" idx="2"/>
          </p:cNvCxnSpPr>
          <p:nvPr/>
        </p:nvCxnSpPr>
        <p:spPr>
          <a:xfrm>
            <a:off x="2301666" y="2109772"/>
            <a:ext cx="412948" cy="371476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Цилиндр 12"/>
          <p:cNvSpPr/>
          <p:nvPr/>
        </p:nvSpPr>
        <p:spPr>
          <a:xfrm>
            <a:off x="4482669" y="1400160"/>
            <a:ext cx="1664494" cy="74295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Точки входа (</a:t>
            </a:r>
            <a:r>
              <a:rPr lang="en-US" sz="800" b="1" dirty="0">
                <a:solidFill>
                  <a:schemeClr val="tx1"/>
                </a:solidFill>
              </a:rPr>
              <a:t>E</a:t>
            </a:r>
            <a:r>
              <a:rPr lang="en-US" sz="800" b="1" dirty="0" smtClean="0">
                <a:solidFill>
                  <a:schemeClr val="tx1"/>
                </a:solidFill>
              </a:rPr>
              <a:t>ntry point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532-п (Квартал)</a:t>
            </a:r>
          </a:p>
          <a:p>
            <a:pPr algn="ctr"/>
            <a:r>
              <a:rPr lang="ru-RU" sz="800" dirty="0" smtClean="0"/>
              <a:t>532-п (Год)</a:t>
            </a:r>
            <a:endParaRPr lang="ru-RU" sz="800" dirty="0"/>
          </a:p>
        </p:txBody>
      </p:sp>
      <p:sp>
        <p:nvSpPr>
          <p:cNvPr id="15" name="Цилиндр 14"/>
          <p:cNvSpPr/>
          <p:nvPr/>
        </p:nvSpPr>
        <p:spPr>
          <a:xfrm>
            <a:off x="4482669" y="2336251"/>
            <a:ext cx="1664494" cy="742951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Отчетные формы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0420002</a:t>
            </a:r>
          </a:p>
          <a:p>
            <a:pPr algn="ctr"/>
            <a:r>
              <a:rPr lang="ru-RU" sz="800" dirty="0" smtClean="0"/>
              <a:t>0420003 …</a:t>
            </a:r>
          </a:p>
        </p:txBody>
      </p:sp>
      <p:cxnSp>
        <p:nvCxnSpPr>
          <p:cNvPr id="21" name="Соединительная линия уступом 20"/>
          <p:cNvCxnSpPr>
            <a:stCxn id="13" idx="3"/>
            <a:endCxn id="15" idx="1"/>
          </p:cNvCxnSpPr>
          <p:nvPr/>
        </p:nvCxnSpPr>
        <p:spPr>
          <a:xfrm rot="5400000">
            <a:off x="5218346" y="2239681"/>
            <a:ext cx="193140" cy="1270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Цилиндр 25"/>
          <p:cNvSpPr/>
          <p:nvPr/>
        </p:nvSpPr>
        <p:spPr>
          <a:xfrm>
            <a:off x="553430" y="3364706"/>
            <a:ext cx="1377531" cy="1084315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Определения (</a:t>
            </a:r>
            <a:r>
              <a:rPr lang="en-US" sz="800" b="1" dirty="0" smtClean="0">
                <a:solidFill>
                  <a:schemeClr val="tx1"/>
                </a:solidFill>
              </a:rPr>
              <a:t>Definition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Показатели и их аналитические разрезы</a:t>
            </a:r>
            <a:endParaRPr lang="ru-RU" sz="800" dirty="0"/>
          </a:p>
        </p:txBody>
      </p:sp>
      <p:sp>
        <p:nvSpPr>
          <p:cNvPr id="34" name="Цилиндр 33"/>
          <p:cNvSpPr/>
          <p:nvPr/>
        </p:nvSpPr>
        <p:spPr>
          <a:xfrm>
            <a:off x="1968829" y="3364707"/>
            <a:ext cx="1456008" cy="10843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Табличное представление (</a:t>
            </a:r>
            <a:r>
              <a:rPr lang="en-US" sz="800" b="1" dirty="0">
                <a:solidFill>
                  <a:schemeClr val="tx1"/>
                </a:solidFill>
              </a:rPr>
              <a:t>T</a:t>
            </a:r>
            <a:r>
              <a:rPr lang="en-US" sz="800" b="1" dirty="0" smtClean="0">
                <a:solidFill>
                  <a:schemeClr val="tx1"/>
                </a:solidFill>
              </a:rPr>
              <a:t>able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Табличное представление данных</a:t>
            </a:r>
            <a:endParaRPr lang="ru-RU" sz="800" dirty="0"/>
          </a:p>
        </p:txBody>
      </p:sp>
      <p:sp>
        <p:nvSpPr>
          <p:cNvPr id="35" name="Цилиндр 34"/>
          <p:cNvSpPr/>
          <p:nvPr/>
        </p:nvSpPr>
        <p:spPr>
          <a:xfrm>
            <a:off x="3462705" y="3364706"/>
            <a:ext cx="1380156" cy="1084314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Презентации (</a:t>
            </a:r>
            <a:r>
              <a:rPr lang="en-US" sz="800" b="1" dirty="0" smtClean="0">
                <a:solidFill>
                  <a:schemeClr val="tx1"/>
                </a:solidFill>
              </a:rPr>
              <a:t>Presentation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marL="171450" indent="-171450" algn="ctr">
              <a:buFontTx/>
              <a:buChar char="-"/>
            </a:pPr>
            <a:r>
              <a:rPr lang="ru-RU" sz="800" dirty="0" smtClean="0"/>
              <a:t>На начало периода</a:t>
            </a:r>
          </a:p>
          <a:p>
            <a:pPr marL="171450" indent="-171450" algn="ctr">
              <a:buFontTx/>
              <a:buChar char="-"/>
            </a:pPr>
            <a:r>
              <a:rPr lang="ru-RU" sz="800" dirty="0" smtClean="0"/>
              <a:t>На конец периода</a:t>
            </a:r>
            <a:endParaRPr lang="ru-RU" sz="800" dirty="0"/>
          </a:p>
        </p:txBody>
      </p:sp>
      <p:sp>
        <p:nvSpPr>
          <p:cNvPr id="36" name="Цилиндр 35"/>
          <p:cNvSpPr/>
          <p:nvPr/>
        </p:nvSpPr>
        <p:spPr>
          <a:xfrm>
            <a:off x="4880729" y="3364706"/>
            <a:ext cx="1350589" cy="1084313"/>
          </a:xfrm>
          <a:prstGeom prst="ca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 smtClean="0">
                <a:solidFill>
                  <a:schemeClr val="tx1"/>
                </a:solidFill>
              </a:rPr>
              <a:t>Формулы (</a:t>
            </a:r>
            <a:r>
              <a:rPr lang="en-US" sz="800" b="1" dirty="0" smtClean="0">
                <a:solidFill>
                  <a:schemeClr val="tx1"/>
                </a:solidFill>
              </a:rPr>
              <a:t>Formula</a:t>
            </a:r>
            <a:r>
              <a:rPr lang="ru-RU" sz="800" b="1" dirty="0" smtClean="0">
                <a:solidFill>
                  <a:schemeClr val="tx1"/>
                </a:solidFill>
              </a:rPr>
              <a:t>)</a:t>
            </a:r>
            <a:endParaRPr lang="en-US" sz="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800" dirty="0"/>
              <a:t>( $</a:t>
            </a:r>
            <a:r>
              <a:rPr lang="en-US" sz="800" dirty="0" err="1"/>
              <a:t>Assets_PeriodStart</a:t>
            </a:r>
            <a:r>
              <a:rPr lang="en-US" sz="800" dirty="0"/>
              <a:t>  </a:t>
            </a:r>
            <a:r>
              <a:rPr lang="en-US" sz="800" dirty="0" smtClean="0"/>
              <a:t>&gt; </a:t>
            </a:r>
            <a:r>
              <a:rPr lang="en-US" sz="800" dirty="0"/>
              <a:t>0) </a:t>
            </a:r>
            <a:r>
              <a:rPr lang="en-US" sz="800" dirty="0" smtClean="0"/>
              <a:t> </a:t>
            </a:r>
            <a:r>
              <a:rPr lang="ru-RU" sz="800" dirty="0" smtClean="0"/>
              <a:t>И </a:t>
            </a:r>
            <a:r>
              <a:rPr lang="en-US" sz="800" dirty="0" smtClean="0"/>
              <a:t>( </a:t>
            </a:r>
            <a:r>
              <a:rPr lang="en-US" sz="800" dirty="0"/>
              <a:t>$</a:t>
            </a:r>
            <a:r>
              <a:rPr lang="en-US" sz="800" dirty="0" err="1"/>
              <a:t>Assets_PeriodEnd</a:t>
            </a:r>
            <a:r>
              <a:rPr lang="en-US" sz="800" dirty="0"/>
              <a:t>  &gt;</a:t>
            </a:r>
            <a:r>
              <a:rPr lang="en-US" sz="800" dirty="0" smtClean="0"/>
              <a:t> </a:t>
            </a:r>
            <a:r>
              <a:rPr lang="en-US" sz="800" dirty="0"/>
              <a:t>0)</a:t>
            </a:r>
            <a:endParaRPr lang="ru-RU" sz="800" dirty="0"/>
          </a:p>
        </p:txBody>
      </p:sp>
      <p:cxnSp>
        <p:nvCxnSpPr>
          <p:cNvPr id="38" name="Соединительная линия уступом 37"/>
          <p:cNvCxnSpPr>
            <a:endCxn id="26" idx="1"/>
          </p:cNvCxnSpPr>
          <p:nvPr/>
        </p:nvCxnSpPr>
        <p:spPr>
          <a:xfrm rot="5400000">
            <a:off x="911604" y="2811840"/>
            <a:ext cx="883459" cy="22227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Соединительная линия уступом 39"/>
          <p:cNvCxnSpPr>
            <a:stCxn id="15" idx="3"/>
            <a:endCxn id="26" idx="1"/>
          </p:cNvCxnSpPr>
          <p:nvPr/>
        </p:nvCxnSpPr>
        <p:spPr>
          <a:xfrm rot="5400000">
            <a:off x="3135804" y="1185594"/>
            <a:ext cx="285504" cy="4072720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оединительная линия уступом 41"/>
          <p:cNvCxnSpPr>
            <a:stCxn id="15" idx="3"/>
            <a:endCxn id="34" idx="1"/>
          </p:cNvCxnSpPr>
          <p:nvPr/>
        </p:nvCxnSpPr>
        <p:spPr>
          <a:xfrm rot="5400000">
            <a:off x="3863123" y="1912913"/>
            <a:ext cx="285505" cy="261808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stCxn id="15" idx="3"/>
            <a:endCxn id="35" idx="1"/>
          </p:cNvCxnSpPr>
          <p:nvPr/>
        </p:nvCxnSpPr>
        <p:spPr>
          <a:xfrm rot="5400000">
            <a:off x="4591098" y="2640888"/>
            <a:ext cx="285504" cy="1162133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Соединительная линия уступом 45"/>
          <p:cNvCxnSpPr>
            <a:endCxn id="36" idx="1"/>
          </p:cNvCxnSpPr>
          <p:nvPr/>
        </p:nvCxnSpPr>
        <p:spPr>
          <a:xfrm rot="16200000" flipH="1">
            <a:off x="5289543" y="3098225"/>
            <a:ext cx="285504" cy="247458"/>
          </a:xfrm>
          <a:prstGeom prst="bentConnector3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6609815" y="1672941"/>
            <a:ext cx="2384060" cy="19365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2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Таксономия содержит:</a:t>
            </a:r>
            <a:endParaRPr lang="ru-RU" sz="12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Список </a:t>
            </a: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используемых точек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входа; </a:t>
            </a:r>
            <a:endParaRPr lang="ru-R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Отчетные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формы;</a:t>
            </a:r>
            <a:endParaRPr lang="ru-R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Показатели отчетных форм;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Предопределенные справочники;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Формулы.</a:t>
            </a:r>
            <a:endParaRPr lang="ru-R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ru-RU" sz="10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Файлы описывающие табличное представление отчетных </a:t>
            </a:r>
            <a:r>
              <a:rPr lang="ru-RU" sz="1000" dirty="0" smtClean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форм.</a:t>
            </a:r>
            <a:endParaRPr lang="ru-RU" sz="10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51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 smtClean="0">
                <a:latin typeface="+mj-lt"/>
              </a:rPr>
              <a:t>Основные спецификации </a:t>
            </a:r>
            <a:r>
              <a:rPr lang="en-US" sz="2000" dirty="0" smtClean="0">
                <a:latin typeface="+mj-lt"/>
              </a:rPr>
              <a:t>XBRL</a:t>
            </a:r>
            <a:endParaRPr sz="2000" dirty="0">
              <a:latin typeface="+mj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2876" y="1026602"/>
            <a:ext cx="5840743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XBRL 2.1 </a:t>
            </a:r>
            <a:r>
              <a:rPr lang="en-US" sz="1000" dirty="0" smtClean="0">
                <a:solidFill>
                  <a:srgbClr val="2B2E33"/>
                </a:solidFill>
                <a:latin typeface="+mn-lt"/>
              </a:rPr>
              <a:t>– </a:t>
            </a:r>
            <a:r>
              <a:rPr lang="ru-RU" sz="1000" dirty="0" smtClean="0">
                <a:solidFill>
                  <a:srgbClr val="2B2E33"/>
                </a:solidFill>
                <a:latin typeface="+mn-lt"/>
              </a:rPr>
              <a:t>регламентирует принципы построения основных блоков таксономии и базы ссылок</a:t>
            </a:r>
            <a:endParaRPr lang="ru-RU" sz="1000" b="1" dirty="0">
              <a:solidFill>
                <a:srgbClr val="2B2E33"/>
              </a:solidFill>
              <a:latin typeface="+mn-lt"/>
            </a:endParaRPr>
          </a:p>
          <a:p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Definition </a:t>
            </a:r>
            <a:r>
              <a:rPr lang="en-US" sz="1000" b="1" dirty="0" err="1" smtClean="0">
                <a:solidFill>
                  <a:srgbClr val="2B2E33"/>
                </a:solidFill>
                <a:latin typeface="+mn-lt"/>
              </a:rPr>
              <a:t>Linkbase</a:t>
            </a:r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rgbClr val="2B2E33"/>
                </a:solidFill>
                <a:latin typeface="+mn-lt"/>
              </a:rPr>
              <a:t>– </a:t>
            </a:r>
            <a:r>
              <a:rPr lang="ru-RU" sz="1000" dirty="0" smtClean="0">
                <a:solidFill>
                  <a:srgbClr val="2B2E33"/>
                </a:solidFill>
                <a:latin typeface="+mn-lt"/>
              </a:rPr>
              <a:t>описывает состав и структура модели собираемых отчетных данных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/>
          <a:srcRect b="23345"/>
          <a:stretch/>
        </p:blipFill>
        <p:spPr>
          <a:xfrm>
            <a:off x="252875" y="1426712"/>
            <a:ext cx="4717774" cy="1657524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17" name="Прямоугольник 16"/>
          <p:cNvSpPr/>
          <p:nvPr/>
        </p:nvSpPr>
        <p:spPr>
          <a:xfrm>
            <a:off x="317932" y="3360695"/>
            <a:ext cx="4651513" cy="40011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Formula </a:t>
            </a:r>
            <a:r>
              <a:rPr lang="en-US" sz="1000" b="1" dirty="0" err="1" smtClean="0">
                <a:latin typeface="+mn-lt"/>
              </a:rPr>
              <a:t>Linkbase</a:t>
            </a:r>
            <a:r>
              <a:rPr lang="en-US" sz="1000" dirty="0" smtClean="0">
                <a:latin typeface="+mn-lt"/>
              </a:rPr>
              <a:t> – </a:t>
            </a:r>
            <a:r>
              <a:rPr lang="ru-RU" sz="1000" dirty="0" smtClean="0">
                <a:latin typeface="+mn-lt"/>
              </a:rPr>
              <a:t>предназначен для описания бизнес-правил (Контрольных соотношений) в виде Стоп-Контролей и Предупреждений</a:t>
            </a:r>
            <a:endParaRPr lang="ru-RU" sz="1000" b="1" dirty="0" smtClean="0">
              <a:latin typeface="+mn-lt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048337" y="1730561"/>
            <a:ext cx="4095663" cy="55399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Table </a:t>
            </a:r>
            <a:r>
              <a:rPr lang="en-US" sz="1000" b="1" dirty="0" err="1" smtClean="0">
                <a:solidFill>
                  <a:srgbClr val="2B2E33"/>
                </a:solidFill>
                <a:latin typeface="+mn-lt"/>
              </a:rPr>
              <a:t>Linkbase</a:t>
            </a:r>
            <a:r>
              <a:rPr lang="en-US" sz="1000" b="1" dirty="0" smtClean="0">
                <a:solidFill>
                  <a:srgbClr val="2B2E33"/>
                </a:solidFill>
                <a:latin typeface="+mn-lt"/>
              </a:rPr>
              <a:t> </a:t>
            </a:r>
            <a:r>
              <a:rPr lang="en-US" sz="1000" dirty="0" smtClean="0">
                <a:solidFill>
                  <a:srgbClr val="2B2E33"/>
                </a:solidFill>
                <a:latin typeface="+mn-lt"/>
              </a:rPr>
              <a:t>– </a:t>
            </a:r>
            <a:r>
              <a:rPr lang="ru-RU" sz="1000" dirty="0" smtClean="0">
                <a:solidFill>
                  <a:srgbClr val="2B2E33"/>
                </a:solidFill>
                <a:latin typeface="+mn-lt"/>
              </a:rPr>
              <a:t>предназначен для визуализации требуемых структурой данных </a:t>
            </a:r>
            <a:r>
              <a:rPr lang="en-US" sz="1000" dirty="0" smtClean="0">
                <a:solidFill>
                  <a:srgbClr val="2B2E33"/>
                </a:solidFill>
                <a:latin typeface="+mn-lt"/>
              </a:rPr>
              <a:t>Definition</a:t>
            </a:r>
            <a:r>
              <a:rPr lang="ru-RU" sz="1000" dirty="0" smtClean="0">
                <a:solidFill>
                  <a:srgbClr val="2B2E33"/>
                </a:solidFill>
                <a:latin typeface="+mn-lt"/>
              </a:rPr>
              <a:t> слоя в удобном для пользователя табличном виде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/>
          <a:srcRect b="8200"/>
          <a:stretch/>
        </p:blipFill>
        <p:spPr>
          <a:xfrm>
            <a:off x="5048337" y="2252559"/>
            <a:ext cx="4016771" cy="1526962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2875" y="3872124"/>
            <a:ext cx="8812233" cy="7431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479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35" y="1166228"/>
            <a:ext cx="8513903" cy="3446216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252877" y="573979"/>
            <a:ext cx="6214185" cy="6330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100"/>
            </a:pPr>
            <a:r>
              <a:rPr lang="ru-RU" sz="2000" dirty="0" smtClean="0">
                <a:latin typeface="+mj-lt"/>
              </a:rPr>
              <a:t>Структура </a:t>
            </a:r>
            <a:r>
              <a:rPr lang="en-US" sz="2000" dirty="0" smtClean="0">
                <a:latin typeface="+mj-lt"/>
              </a:rPr>
              <a:t>Instance </a:t>
            </a:r>
            <a:r>
              <a:rPr lang="ru-RU" sz="2000" dirty="0" smtClean="0">
                <a:latin typeface="+mj-lt"/>
              </a:rPr>
              <a:t>файла</a:t>
            </a:r>
            <a:endParaRPr sz="2000" dirty="0">
              <a:latin typeface="+mj-lt"/>
            </a:endParaRPr>
          </a:p>
        </p:txBody>
      </p:sp>
      <p:sp>
        <p:nvSpPr>
          <p:cNvPr id="31" name="Левая фигурная скобка 30"/>
          <p:cNvSpPr/>
          <p:nvPr/>
        </p:nvSpPr>
        <p:spPr>
          <a:xfrm>
            <a:off x="457200" y="3387750"/>
            <a:ext cx="64294" cy="305566"/>
          </a:xfrm>
          <a:prstGeom prst="leftBrace">
            <a:avLst/>
          </a:prstGeom>
          <a:ln w="127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Левая фигурная скобка 32"/>
          <p:cNvSpPr/>
          <p:nvPr/>
        </p:nvSpPr>
        <p:spPr>
          <a:xfrm>
            <a:off x="455105" y="4114118"/>
            <a:ext cx="48890" cy="242887"/>
          </a:xfrm>
          <a:prstGeom prst="leftBrac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3582589" y="1221580"/>
            <a:ext cx="1793084" cy="857250"/>
            <a:chOff x="3582589" y="1221580"/>
            <a:chExt cx="1793084" cy="857250"/>
          </a:xfrm>
        </p:grpSpPr>
        <p:sp>
          <p:nvSpPr>
            <p:cNvPr id="32" name="Правая фигурная скобка 31"/>
            <p:cNvSpPr/>
            <p:nvPr/>
          </p:nvSpPr>
          <p:spPr>
            <a:xfrm>
              <a:off x="3582589" y="1221580"/>
              <a:ext cx="103198" cy="857250"/>
            </a:xfrm>
            <a:prstGeom prst="rightBrac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85787" y="1453993"/>
              <a:ext cx="168988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solidFill>
                    <a:schemeClr val="accent1"/>
                  </a:solidFill>
                </a:rPr>
                <a:t>Ссылки на нормативные </a:t>
              </a:r>
            </a:p>
            <a:p>
              <a:r>
                <a:rPr lang="ru-RU" sz="1000" dirty="0" smtClean="0">
                  <a:solidFill>
                    <a:schemeClr val="accent1"/>
                  </a:solidFill>
                </a:rPr>
                <a:t>схемы и словари</a:t>
              </a:r>
              <a:endParaRPr lang="ru-RU" sz="1000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189358" y="2174426"/>
            <a:ext cx="7570224" cy="2025417"/>
            <a:chOff x="189358" y="2174426"/>
            <a:chExt cx="7570224" cy="2025417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384282" y="2329067"/>
              <a:ext cx="1855304" cy="112644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32472" y="4114118"/>
              <a:ext cx="1864519" cy="85725"/>
            </a:xfrm>
            <a:prstGeom prst="rect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Соединительная линия уступом 11"/>
            <p:cNvCxnSpPr>
              <a:stCxn id="3" idx="3"/>
              <a:endCxn id="4" idx="2"/>
            </p:cNvCxnSpPr>
            <p:nvPr/>
          </p:nvCxnSpPr>
          <p:spPr>
            <a:xfrm>
              <a:off x="3239586" y="2385389"/>
              <a:ext cx="325146" cy="1814454"/>
            </a:xfrm>
            <a:prstGeom prst="bentConnector4">
              <a:avLst>
                <a:gd name="adj1" fmla="val 1610499"/>
                <a:gd name="adj2" fmla="val 112599"/>
              </a:avLst>
            </a:prstGeom>
            <a:ln w="127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6016797" y="2174426"/>
              <a:ext cx="174278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FF0000"/>
                  </a:solidFill>
                </a:rPr>
                <a:t>Идентификатор контекста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  <p:sp>
          <p:nvSpPr>
            <p:cNvPr id="30" name="Левая фигурная скобка 29"/>
            <p:cNvSpPr/>
            <p:nvPr/>
          </p:nvSpPr>
          <p:spPr>
            <a:xfrm>
              <a:off x="442187" y="2297537"/>
              <a:ext cx="85725" cy="1007890"/>
            </a:xfrm>
            <a:prstGeom prst="leftBrace">
              <a:avLst/>
            </a:prstGeom>
            <a:ln w="127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189358" y="2505391"/>
              <a:ext cx="338554" cy="618118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FF0000"/>
                  </a:solidFill>
                </a:rPr>
                <a:t>Контекст</a:t>
              </a:r>
              <a:endParaRPr lang="ru-RU" sz="10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00694" y="3242193"/>
            <a:ext cx="5522329" cy="978398"/>
            <a:chOff x="200694" y="3242193"/>
            <a:chExt cx="5522329" cy="978398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269982" y="3404594"/>
              <a:ext cx="228600" cy="92869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5472992" y="4134866"/>
              <a:ext cx="250031" cy="85725"/>
            </a:xfrm>
            <a:prstGeom prst="rect">
              <a:avLst/>
            </a:prstGeom>
            <a:noFill/>
            <a:ln w="127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7" name="Соединительная линия уступом 26"/>
            <p:cNvCxnSpPr>
              <a:stCxn id="24" idx="3"/>
              <a:endCxn id="25" idx="0"/>
            </p:cNvCxnSpPr>
            <p:nvPr/>
          </p:nvCxnSpPr>
          <p:spPr>
            <a:xfrm>
              <a:off x="1498582" y="3451029"/>
              <a:ext cx="4099426" cy="683837"/>
            </a:xfrm>
            <a:prstGeom prst="bentConnector2">
              <a:avLst/>
            </a:prstGeom>
            <a:ln w="12700">
              <a:solidFill>
                <a:srgbClr val="00B05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2571645" y="3242193"/>
              <a:ext cx="237116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00B050"/>
                  </a:solidFill>
                </a:rPr>
                <a:t>Идентификатор единицы измерения</a:t>
              </a:r>
              <a:endParaRPr lang="ru-RU" sz="1000" dirty="0">
                <a:solidFill>
                  <a:srgbClr val="00B050"/>
                </a:solidFill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00694" y="3404594"/>
              <a:ext cx="338554" cy="270267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00B050"/>
                  </a:solidFill>
                </a:rPr>
                <a:t>ЕИ</a:t>
              </a:r>
              <a:endParaRPr lang="ru-RU" sz="1000" dirty="0">
                <a:solidFill>
                  <a:srgbClr val="00B05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189358" y="3387750"/>
            <a:ext cx="7178006" cy="1050828"/>
            <a:chOff x="189358" y="3387750"/>
            <a:chExt cx="7178006" cy="1050828"/>
          </a:xfrm>
        </p:grpSpPr>
        <p:sp>
          <p:nvSpPr>
            <p:cNvPr id="39" name="TextBox 38"/>
            <p:cNvSpPr txBox="1"/>
            <p:nvPr/>
          </p:nvSpPr>
          <p:spPr>
            <a:xfrm>
              <a:off x="189358" y="3648938"/>
              <a:ext cx="338554" cy="789640"/>
            </a:xfrm>
            <a:prstGeom prst="rect">
              <a:avLst/>
            </a:prstGeom>
            <a:noFill/>
          </p:spPr>
          <p:txBody>
            <a:bodyPr vert="vert270"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0070C0"/>
                  </a:solidFill>
                </a:rPr>
                <a:t>Показатели</a:t>
              </a:r>
              <a:endParaRPr lang="ru-RU" sz="1000" dirty="0">
                <a:solidFill>
                  <a:srgbClr val="0070C0"/>
                </a:solidFill>
              </a:endParaRPr>
            </a:p>
          </p:txBody>
        </p:sp>
        <p:sp>
          <p:nvSpPr>
            <p:cNvPr id="44" name="Блок-схема: процесс 43"/>
            <p:cNvSpPr/>
            <p:nvPr/>
          </p:nvSpPr>
          <p:spPr>
            <a:xfrm>
              <a:off x="5793581" y="4114118"/>
              <a:ext cx="223216" cy="106473"/>
            </a:xfrm>
            <a:prstGeom prst="flowChartProcess">
              <a:avLst/>
            </a:prstGeom>
            <a:noFill/>
            <a:ln w="1270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6" name="Соединительная линия уступом 45"/>
            <p:cNvCxnSpPr/>
            <p:nvPr/>
          </p:nvCxnSpPr>
          <p:spPr>
            <a:xfrm flipV="1">
              <a:off x="6016797" y="3593306"/>
              <a:ext cx="1269828" cy="520812"/>
            </a:xfrm>
            <a:prstGeom prst="bentConnector3">
              <a:avLst>
                <a:gd name="adj1" fmla="val -69"/>
              </a:avLst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5908310" y="3387750"/>
              <a:ext cx="1459054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0" dirty="0" smtClean="0">
                  <a:solidFill>
                    <a:srgbClr val="0070C0"/>
                  </a:solidFill>
                </a:rPr>
                <a:t>Значение показателя</a:t>
              </a:r>
              <a:endParaRPr lang="ru-RU" sz="10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74830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1"/>
          <p:cNvSpPr txBox="1">
            <a:spLocks noGrp="1"/>
          </p:cNvSpPr>
          <p:nvPr>
            <p:ph type="title"/>
          </p:nvPr>
        </p:nvSpPr>
        <p:spPr>
          <a:xfrm>
            <a:off x="246250" y="676025"/>
            <a:ext cx="5659200" cy="9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>
                <a:latin typeface="+mj-lt"/>
              </a:rPr>
              <a:t>Основные возможности</a:t>
            </a:r>
            <a:endParaRPr sz="2000" dirty="0">
              <a:latin typeface="+mj-lt"/>
            </a:endParaRPr>
          </a:p>
        </p:txBody>
      </p:sp>
      <p:sp>
        <p:nvSpPr>
          <p:cNvPr id="100" name="Google Shape;100;p11"/>
          <p:cNvSpPr txBox="1">
            <a:spLocks noGrp="1"/>
          </p:cNvSpPr>
          <p:nvPr>
            <p:ph type="subTitle" idx="1"/>
          </p:nvPr>
        </p:nvSpPr>
        <p:spPr>
          <a:xfrm>
            <a:off x="1047749" y="1981200"/>
            <a:ext cx="3317082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Импорт Таксономий </a:t>
            </a:r>
            <a:r>
              <a:rPr lang="en-US" sz="1400" dirty="0" smtClean="0">
                <a:latin typeface="+mn-lt"/>
              </a:rPr>
              <a:t>XBRL </a:t>
            </a:r>
            <a:r>
              <a:rPr lang="ru-RU" sz="1400" dirty="0" smtClean="0">
                <a:latin typeface="+mn-lt"/>
              </a:rPr>
              <a:t>ЦБ РФ</a:t>
            </a:r>
            <a:endParaRPr sz="1400" dirty="0">
              <a:latin typeface="+mn-lt"/>
            </a:endParaRPr>
          </a:p>
        </p:txBody>
      </p:sp>
      <p:sp>
        <p:nvSpPr>
          <p:cNvPr id="101" name="Google Shape;101;p11"/>
          <p:cNvSpPr txBox="1">
            <a:spLocks noGrp="1"/>
          </p:cNvSpPr>
          <p:nvPr>
            <p:ph type="subTitle" idx="2"/>
          </p:nvPr>
        </p:nvSpPr>
        <p:spPr>
          <a:xfrm>
            <a:off x="1047749" y="2647950"/>
            <a:ext cx="3317081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Отображение и редактирование отчетных форм</a:t>
            </a:r>
            <a:endParaRPr sz="1400" dirty="0">
              <a:latin typeface="+mn-lt"/>
            </a:endParaRPr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3"/>
          </p:nvPr>
        </p:nvSpPr>
        <p:spPr>
          <a:xfrm>
            <a:off x="1047750" y="3333750"/>
            <a:ext cx="331708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Проверка по формулам Таксономии</a:t>
            </a:r>
            <a:endParaRPr sz="1400" dirty="0">
              <a:latin typeface="+mn-lt"/>
            </a:endParaRPr>
          </a:p>
        </p:txBody>
      </p:sp>
      <p:sp>
        <p:nvSpPr>
          <p:cNvPr id="103" name="Google Shape;103;p11"/>
          <p:cNvSpPr txBox="1">
            <a:spLocks noGrp="1"/>
          </p:cNvSpPr>
          <p:nvPr>
            <p:ph type="subTitle" idx="4"/>
          </p:nvPr>
        </p:nvSpPr>
        <p:spPr>
          <a:xfrm>
            <a:off x="5267324" y="1990725"/>
            <a:ext cx="3605213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Импорт данных из ИБ 1С-Рарус: НФО, БО, ПИФ, Депо</a:t>
            </a:r>
            <a:endParaRPr sz="1400" dirty="0">
              <a:latin typeface="+mn-lt"/>
            </a:endParaRP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5"/>
          </p:nvPr>
        </p:nvSpPr>
        <p:spPr>
          <a:xfrm>
            <a:off x="5267325" y="2657475"/>
            <a:ext cx="3605212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Импорт данных из файлов </a:t>
            </a:r>
            <a:r>
              <a:rPr lang="en-US" sz="1400" dirty="0" smtClean="0">
                <a:latin typeface="+mn-lt"/>
              </a:rPr>
              <a:t>XBRL, CSV, ANK, ZIP</a:t>
            </a:r>
            <a:endParaRPr sz="1400" dirty="0">
              <a:latin typeface="+mn-lt"/>
            </a:endParaRPr>
          </a:p>
        </p:txBody>
      </p:sp>
      <p:sp>
        <p:nvSpPr>
          <p:cNvPr id="105" name="Google Shape;105;p11"/>
          <p:cNvSpPr txBox="1">
            <a:spLocks noGrp="1"/>
          </p:cNvSpPr>
          <p:nvPr>
            <p:ph type="subTitle" idx="6"/>
          </p:nvPr>
        </p:nvSpPr>
        <p:spPr>
          <a:xfrm>
            <a:off x="5267325" y="3343275"/>
            <a:ext cx="29529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 dirty="0" smtClean="0">
                <a:latin typeface="+mn-lt"/>
              </a:rPr>
              <a:t>Хранение пакетов отчетности, с возможностью отборов и группировок.</a:t>
            </a:r>
            <a:endParaRPr sz="1400" dirty="0">
              <a:latin typeface="+mn-lt"/>
            </a:endParaRP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7"/>
          </p:nvPr>
        </p:nvSpPr>
        <p:spPr>
          <a:xfrm>
            <a:off x="1600200" y="200025"/>
            <a:ext cx="2895600" cy="27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ru-RU" dirty="0">
                <a:latin typeface="+mn-lt"/>
              </a:rPr>
              <a:t>1С-Рарус: </a:t>
            </a:r>
            <a:r>
              <a:rPr lang="en-US" dirty="0">
                <a:latin typeface="+mn-lt"/>
              </a:rPr>
              <a:t>XBRL 1.0</a:t>
            </a:r>
            <a:endParaRPr dirty="0">
              <a:latin typeface="+mn-l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93" y="1743246"/>
            <a:ext cx="7368988" cy="3233961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5182" y="1790725"/>
            <a:ext cx="5637011" cy="3139005"/>
          </a:xfrm>
          <a:prstGeom prst="rect">
            <a:avLst/>
          </a:prstGeom>
        </p:spPr>
      </p:pic>
      <p:grpSp>
        <p:nvGrpSpPr>
          <p:cNvPr id="4" name="Группа 3"/>
          <p:cNvGrpSpPr/>
          <p:nvPr/>
        </p:nvGrpSpPr>
        <p:grpSpPr>
          <a:xfrm>
            <a:off x="1114425" y="1711021"/>
            <a:ext cx="7246302" cy="3171383"/>
            <a:chOff x="760281" y="1135856"/>
            <a:chExt cx="7631243" cy="347196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281" y="1135856"/>
              <a:ext cx="6829424" cy="3358961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786312" y="2665627"/>
              <a:ext cx="3605212" cy="1942192"/>
            </a:xfrm>
            <a:prstGeom prst="rect">
              <a:avLst/>
            </a:prstGeom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9638" y="1711021"/>
            <a:ext cx="6022976" cy="3118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5919" y="1720642"/>
            <a:ext cx="6475535" cy="2743200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03381" y="1730291"/>
            <a:ext cx="5989632" cy="3232693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11368</TotalTime>
  <Words>2286</Words>
  <Application>Microsoft Office PowerPoint</Application>
  <PresentationFormat>Экран (16:9)</PresentationFormat>
  <Paragraphs>223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Symbol</vt:lpstr>
      <vt:lpstr>Montserrat SemiBold</vt:lpstr>
      <vt:lpstr>Montserrat</vt:lpstr>
      <vt:lpstr>Proxima Nova</vt:lpstr>
      <vt:lpstr>Calibri</vt:lpstr>
      <vt:lpstr>Times New Roman</vt:lpstr>
      <vt:lpstr>Simple Light</vt:lpstr>
      <vt:lpstr>Как сдать XBRL-отчетность за 10 минут </vt:lpstr>
      <vt:lpstr>Применение XBRL - отчетности</vt:lpstr>
      <vt:lpstr>Применение XBRL - отчетности</vt:lpstr>
      <vt:lpstr>XBRL по сегментам рынка</vt:lpstr>
      <vt:lpstr>Сертификация 1С-Рарус: XBRL1.0</vt:lpstr>
      <vt:lpstr>Структура таксономии XBRL</vt:lpstr>
      <vt:lpstr>Основные спецификации XBRL</vt:lpstr>
      <vt:lpstr>Структура Instance файла</vt:lpstr>
      <vt:lpstr>Основные возможности</vt:lpstr>
      <vt:lpstr>Дополнительные возможности</vt:lpstr>
      <vt:lpstr>Этапы формирования отчетности XBRL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сдать XBRL-отчетность за 10 минут</dc:title>
  <dc:creator>Savchenko Vladimir</dc:creator>
  <cp:lastModifiedBy>Savchenko Vladimir</cp:lastModifiedBy>
  <cp:revision>94</cp:revision>
  <dcterms:modified xsi:type="dcterms:W3CDTF">2021-10-18T10:45:41Z</dcterms:modified>
</cp:coreProperties>
</file>