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1"/>
  </p:notesMasterIdLst>
  <p:handoutMasterIdLst>
    <p:handoutMasterId r:id="rId62"/>
  </p:handoutMasterIdLst>
  <p:sldIdLst>
    <p:sldId id="256" r:id="rId3"/>
    <p:sldId id="273" r:id="rId4"/>
    <p:sldId id="257" r:id="rId5"/>
    <p:sldId id="267" r:id="rId6"/>
    <p:sldId id="270" r:id="rId7"/>
    <p:sldId id="268" r:id="rId8"/>
    <p:sldId id="265" r:id="rId9"/>
    <p:sldId id="339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309" r:id="rId21"/>
    <p:sldId id="310" r:id="rId22"/>
    <p:sldId id="327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8" r:id="rId35"/>
    <p:sldId id="322" r:id="rId36"/>
    <p:sldId id="324" r:id="rId37"/>
    <p:sldId id="325" r:id="rId38"/>
    <p:sldId id="329" r:id="rId39"/>
    <p:sldId id="330" r:id="rId40"/>
    <p:sldId id="331" r:id="rId41"/>
    <p:sldId id="326" r:id="rId42"/>
    <p:sldId id="303" r:id="rId43"/>
    <p:sldId id="304" r:id="rId44"/>
    <p:sldId id="307" r:id="rId45"/>
    <p:sldId id="305" r:id="rId46"/>
    <p:sldId id="308" r:id="rId47"/>
    <p:sldId id="338" r:id="rId48"/>
    <p:sldId id="332" r:id="rId49"/>
    <p:sldId id="333" r:id="rId50"/>
    <p:sldId id="334" r:id="rId51"/>
    <p:sldId id="335" r:id="rId52"/>
    <p:sldId id="336" r:id="rId53"/>
    <p:sldId id="337" r:id="rId54"/>
    <p:sldId id="301" r:id="rId55"/>
    <p:sldId id="297" r:id="rId56"/>
    <p:sldId id="300" r:id="rId57"/>
    <p:sldId id="298" r:id="rId58"/>
    <p:sldId id="299" r:id="rId59"/>
    <p:sldId id="302" r:id="rId60"/>
  </p:sldIdLst>
  <p:sldSz cx="9144000" cy="6858000" type="screen4x3"/>
  <p:notesSz cx="6858000" cy="9144000"/>
  <p:custDataLst>
    <p:tags r:id="rId6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3605"/>
    <a:srgbClr val="FAE186"/>
    <a:srgbClr val="FEDD8C"/>
    <a:srgbClr val="FAC84C"/>
    <a:srgbClr val="F7D03F"/>
    <a:srgbClr val="B38105"/>
    <a:srgbClr val="EABA0A"/>
    <a:srgbClr val="CC9202"/>
    <a:srgbClr val="F0EBD1"/>
    <a:srgbClr val="DED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1" autoAdjust="0"/>
    <p:restoredTop sz="99657" autoAdjust="0"/>
  </p:normalViewPr>
  <p:slideViewPr>
    <p:cSldViewPr>
      <p:cViewPr>
        <p:scale>
          <a:sx n="50" d="100"/>
          <a:sy n="50" d="100"/>
        </p:scale>
        <p:origin x="-222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5795-73ED-4FC4-8C67-378E8A35EC49}" type="datetimeFigureOut">
              <a:rPr lang="ru-RU" smtClean="0"/>
              <a:t>28.04.2014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D7491-1694-4CB4-92FB-1FC60239ED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31882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1147-98FD-435B-AFE5-20D64FFC80EC}" type="datetimeFigureOut">
              <a:rPr lang="ru-RU" smtClean="0"/>
              <a:t>28.04.2014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1280-FB6E-462E-B6D7-C53CB93DC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61925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1280-FB6E-462E-B6D7-C53CB93DC0E4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74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781-013A-4526-8533-E456B98F3CF7}" type="datetime6">
              <a:rPr lang="ru-RU" smtClean="0"/>
              <a:t>апрель 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392570"/>
            <a:ext cx="93610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Bauhaus 93" pitchFamily="82" charset="0"/>
              </a:rPr>
              <a:t>RestArt</a:t>
            </a:r>
            <a:endParaRPr lang="ru-RU" sz="1600" cap="none" spc="0" dirty="0">
              <a:ln w="10541" cmpd="sng">
                <a:noFill/>
                <a:prstDash val="solid"/>
              </a:ln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effectLst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C:\Users\Apple\Desktop\рестартФронт1111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00" y="234000"/>
            <a:ext cx="414000" cy="4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96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364400" y="234000"/>
            <a:ext cx="1191374" cy="497124"/>
            <a:chOff x="1364400" y="234000"/>
            <a:chExt cx="1191374" cy="4971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619672" y="39257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chemeClr val="tx2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tx2">
                          <a:shade val="67500"/>
                          <a:satMod val="115000"/>
                          <a:lumMod val="98000"/>
                          <a:lumOff val="2000"/>
                        </a:schemeClr>
                      </a:gs>
                      <a:gs pos="100000">
                        <a:schemeClr val="tx2">
                          <a:shade val="100000"/>
                          <a:satMod val="115000"/>
                          <a:lumMod val="88000"/>
                          <a:lumOff val="12000"/>
                        </a:schemeClr>
                      </a:gs>
                    </a:gsLst>
                    <a:lin ang="189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chemeClr val="tx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  <a:lumMod val="98000"/>
                        <a:lumOff val="2000"/>
                      </a:schemeClr>
                    </a:gs>
                    <a:gs pos="100000">
                      <a:schemeClr val="tx2">
                        <a:shade val="100000"/>
                        <a:satMod val="115000"/>
                        <a:lumMod val="88000"/>
                        <a:lumOff val="12000"/>
                      </a:schemeClr>
                    </a:gs>
                  </a:gsLst>
                  <a:lin ang="18900000" scaled="1"/>
                  <a:tileRect/>
                </a:gradFill>
                <a:effectLst/>
              </a:endParaRPr>
            </a:p>
          </p:txBody>
        </p:sp>
        <p:pic>
          <p:nvPicPr>
            <p:cNvPr id="5122" name="Picture 2" descr="C:\Users\Apple\Desktop\рестартФронт1111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00" y="234000"/>
              <a:ext cx="414000" cy="408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78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E8527"/>
                </a:solidFill>
              </a:rPr>
              <a:t>food@rarus.ru </a:t>
            </a:r>
            <a:r>
              <a:rPr lang="ru-RU" dirty="0" smtClean="0">
                <a:solidFill>
                  <a:srgbClr val="2E8527"/>
                </a:solidFill>
              </a:rPr>
              <a:t>тел.:  +7(495) 231-20-02</a:t>
            </a:r>
            <a:endParaRPr lang="ru-RU" dirty="0">
              <a:solidFill>
                <a:srgbClr val="2E8527"/>
              </a:solidFill>
            </a:endParaRP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1364400" y="235386"/>
            <a:ext cx="1191374" cy="495738"/>
            <a:chOff x="1364400" y="235386"/>
            <a:chExt cx="1191374" cy="49573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619672" y="39257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rgbClr val="2E8527">
                          <a:shade val="30000"/>
                          <a:satMod val="115000"/>
                        </a:srgbClr>
                      </a:gs>
                      <a:gs pos="50000">
                        <a:srgbClr val="2E8527">
                          <a:shade val="67500"/>
                          <a:satMod val="115000"/>
                        </a:srgbClr>
                      </a:gs>
                      <a:gs pos="100000">
                        <a:srgbClr val="2E8527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2E8527">
                        <a:shade val="30000"/>
                        <a:satMod val="115000"/>
                      </a:srgbClr>
                    </a:gs>
                    <a:gs pos="50000">
                      <a:srgbClr val="2E8527">
                        <a:shade val="67500"/>
                        <a:satMod val="115000"/>
                      </a:srgbClr>
                    </a:gs>
                    <a:gs pos="100000">
                      <a:srgbClr val="2E8527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/>
              </a:endParaRPr>
            </a:p>
          </p:txBody>
        </p:sp>
        <p:pic>
          <p:nvPicPr>
            <p:cNvPr id="4098" name="Picture 2" descr="C:\Users\Apple\Desktop\рестартФронт112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00" y="235386"/>
              <a:ext cx="414000" cy="40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12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1363927" y="235387"/>
            <a:ext cx="1191847" cy="495737"/>
            <a:chOff x="1363927" y="235387"/>
            <a:chExt cx="1191847" cy="495737"/>
          </a:xfrm>
        </p:grpSpPr>
        <p:pic>
          <p:nvPicPr>
            <p:cNvPr id="1029" name="Picture 5" descr="C:\Users\Apple\Desktop\рестартФронт2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927" y="235387"/>
              <a:ext cx="414000" cy="40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619672" y="39257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rgbClr val="3399FF">
                          <a:shade val="30000"/>
                          <a:satMod val="115000"/>
                        </a:srgbClr>
                      </a:gs>
                      <a:gs pos="50000">
                        <a:srgbClr val="3399FF">
                          <a:shade val="67500"/>
                          <a:satMod val="115000"/>
                        </a:srgbClr>
                      </a:gs>
                      <a:gs pos="100000">
                        <a:srgbClr val="3399FF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3399FF">
                        <a:shade val="30000"/>
                        <a:satMod val="115000"/>
                      </a:srgbClr>
                    </a:gs>
                    <a:gs pos="50000">
                      <a:srgbClr val="3399FF">
                        <a:shade val="67500"/>
                        <a:satMod val="115000"/>
                      </a:srgbClr>
                    </a:gs>
                    <a:gs pos="100000">
                      <a:srgbClr val="3399FF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/>
              </a:endParaRPr>
            </a:p>
          </p:txBody>
        </p:sp>
      </p:grp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9AD9"/>
                </a:solidFill>
              </a:rPr>
              <a:t>food@rarus.ru </a:t>
            </a:r>
            <a:r>
              <a:rPr lang="ru-RU" dirty="0" smtClean="0">
                <a:solidFill>
                  <a:srgbClr val="009AD9"/>
                </a:solidFill>
              </a:rPr>
              <a:t>тел.:  +7(495) 231-20-02</a:t>
            </a:r>
            <a:endParaRPr lang="ru-RU" dirty="0">
              <a:solidFill>
                <a:srgbClr val="009A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1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364400" y="234000"/>
            <a:ext cx="1191374" cy="497124"/>
            <a:chOff x="1364400" y="234000"/>
            <a:chExt cx="1191374" cy="4971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619672" y="39257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chemeClr val="accent4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4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4">
                          <a:shade val="100000"/>
                          <a:satMod val="115000"/>
                          <a:lumMod val="83000"/>
                          <a:lumOff val="17000"/>
                        </a:schemeClr>
                      </a:gs>
                    </a:gsLst>
                    <a:lin ang="189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  <a:lumMod val="83000"/>
                        <a:lumOff val="17000"/>
                      </a:schemeClr>
                    </a:gs>
                  </a:gsLst>
                  <a:lin ang="18900000" scaled="1"/>
                  <a:tileRect/>
                </a:gradFill>
                <a:effectLst/>
              </a:endParaRPr>
            </a:p>
          </p:txBody>
        </p:sp>
        <p:pic>
          <p:nvPicPr>
            <p:cNvPr id="2053" name="Picture 5" descr="C:\Users\Apple\Desktop\рестартФронт12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00" y="234000"/>
              <a:ext cx="414000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065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364400" y="234000"/>
            <a:ext cx="1191374" cy="497124"/>
            <a:chOff x="1364400" y="234000"/>
            <a:chExt cx="1191374" cy="4971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619672" y="39257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rgbClr val="FF8415">
                          <a:shade val="30000"/>
                          <a:satMod val="115000"/>
                        </a:srgbClr>
                      </a:gs>
                      <a:gs pos="50000">
                        <a:srgbClr val="FF8415">
                          <a:shade val="67500"/>
                          <a:satMod val="115000"/>
                        </a:srgbClr>
                      </a:gs>
                      <a:gs pos="100000">
                        <a:srgbClr val="FF8415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FF8415">
                        <a:shade val="30000"/>
                        <a:satMod val="115000"/>
                      </a:srgbClr>
                    </a:gs>
                    <a:gs pos="50000">
                      <a:srgbClr val="FF8415">
                        <a:shade val="67500"/>
                        <a:satMod val="115000"/>
                      </a:srgbClr>
                    </a:gs>
                    <a:gs pos="100000">
                      <a:srgbClr val="FF8415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/>
              </a:endParaRPr>
            </a:p>
          </p:txBody>
        </p:sp>
        <p:pic>
          <p:nvPicPr>
            <p:cNvPr id="3074" name="Picture 2" descr="C:\Users\Apple\Desktop\рестартФронт1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00" y="234000"/>
              <a:ext cx="414000" cy="40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165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DFE58-8707-47F4-9BA2-EE6591A42041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3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AA9F-709D-4400-978C-9E11191F693F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14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E0F8-76EC-45EA-9EEE-B98F4642FD71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135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43381-E7CB-4269-8FA2-01B06178F58D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7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180" y="296652"/>
            <a:ext cx="2674640" cy="270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03648" y="6505200"/>
            <a:ext cx="1080120" cy="153368"/>
          </a:xfrm>
        </p:spPr>
        <p:txBody>
          <a:bodyPr/>
          <a:lstStyle>
            <a:lvl1pPr>
              <a:defRPr b="1" spc="100" baseline="0">
                <a:solidFill>
                  <a:srgbClr val="F03010"/>
                </a:solidFill>
                <a:latin typeface="Arial Narrow" pitchFamily="34" charset="0"/>
              </a:defRPr>
            </a:lvl1pPr>
          </a:lstStyle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84000" y="6505200"/>
            <a:ext cx="3024336" cy="149101"/>
          </a:xfrm>
        </p:spPr>
        <p:txBody>
          <a:bodyPr lIns="108000"/>
          <a:lstStyle>
            <a:lvl1pPr algn="l">
              <a:defRPr spc="1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A81F-412B-48F0-856A-9E3249E12021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36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2D85-AA75-4EE6-BBC0-BE96968EE325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587B-6AC9-4711-B529-770329312D5A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54B-B7DA-4214-A893-01EEB3D2981B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A973-4BEF-4CF3-9857-A6431CC4245B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5A14-4EC2-44EC-9C10-A21B600F1CEB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B7B9-A686-4148-B96D-386143C60D52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F29B-9A4E-4A9D-A996-35485E309BFF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5EF7-A3FC-45E4-B68B-1370522CB710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ple\Desktop\Фон2.jpg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73874" r="14855"/>
          <a:stretch/>
        </p:blipFill>
        <p:spPr bwMode="auto">
          <a:xfrm>
            <a:off x="2473829" y="5733750"/>
            <a:ext cx="6670171" cy="7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808" y="307063"/>
            <a:ext cx="2674640" cy="27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2E1E-383F-49C2-BA50-77F8ECDF4C52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771800" y="6357703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46851"/>
            <a:ext cx="1080120" cy="45719"/>
          </a:xfrm>
          <a:prstGeom prst="rect">
            <a:avLst/>
          </a:prstGeom>
          <a:gradFill>
            <a:gsLst>
              <a:gs pos="0">
                <a:srgbClr val="F03010"/>
              </a:gs>
              <a:gs pos="100000">
                <a:srgbClr val="F03010">
                  <a:lumMod val="69000"/>
                  <a:lumOff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1345316" y="188999"/>
            <a:ext cx="1210458" cy="542125"/>
            <a:chOff x="4488174" y="2899269"/>
            <a:chExt cx="1210458" cy="542125"/>
          </a:xfrm>
        </p:grpSpPr>
        <p:pic>
          <p:nvPicPr>
            <p:cNvPr id="12" name="Рисунок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4488174" y="2899269"/>
              <a:ext cx="469223" cy="51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762530" y="3102840"/>
              <a:ext cx="93610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541" cmpd="sng">
                    <a:gradFill>
                      <a:gsLst>
                        <a:gs pos="0">
                          <a:srgbClr val="F03010"/>
                        </a:gs>
                        <a:gs pos="50000">
                          <a:srgbClr val="F03010"/>
                        </a:gs>
                        <a:gs pos="100000">
                          <a:srgbClr val="F03010">
                            <a:lumMod val="61000"/>
                            <a:lumOff val="39000"/>
                          </a:srgbClr>
                        </a:gs>
                      </a:gsLst>
                      <a:lin ang="5400000" scaled="0"/>
                    </a:gradFill>
                    <a:prstDash val="solid"/>
                  </a:ln>
                  <a:gradFill flip="none" rotWithShape="1">
                    <a:gsLst>
                      <a:gs pos="0">
                        <a:srgbClr val="F03010">
                          <a:shade val="30000"/>
                          <a:satMod val="115000"/>
                          <a:lumMod val="82000"/>
                          <a:lumOff val="18000"/>
                        </a:srgbClr>
                      </a:gs>
                      <a:gs pos="50000">
                        <a:srgbClr val="F03010">
                          <a:shade val="67500"/>
                          <a:satMod val="115000"/>
                        </a:srgbClr>
                      </a:gs>
                      <a:gs pos="100000">
                        <a:srgbClr val="F03010">
                          <a:shade val="100000"/>
                          <a:satMod val="115000"/>
                          <a:lumMod val="28000"/>
                          <a:lumOff val="72000"/>
                        </a:srgbClr>
                      </a:gs>
                    </a:gsLst>
                    <a:lin ang="54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1600" cap="none" spc="0" dirty="0">
                <a:ln w="10541" cmpd="sng">
                  <a:gradFill>
                    <a:gsLst>
                      <a:gs pos="0">
                        <a:srgbClr val="F03010"/>
                      </a:gs>
                      <a:gs pos="50000">
                        <a:srgbClr val="F03010"/>
                      </a:gs>
                      <a:gs pos="100000">
                        <a:srgbClr val="F03010">
                          <a:lumMod val="61000"/>
                          <a:lumOff val="39000"/>
                        </a:srgbClr>
                      </a:gs>
                    </a:gsLst>
                    <a:lin ang="5400000" scaled="0"/>
                  </a:gradFill>
                  <a:prstDash val="solid"/>
                </a:ln>
                <a:gradFill flip="none" rotWithShape="1">
                  <a:gsLst>
                    <a:gs pos="0">
                      <a:srgbClr val="F03010">
                        <a:shade val="30000"/>
                        <a:satMod val="115000"/>
                        <a:lumMod val="82000"/>
                        <a:lumOff val="18000"/>
                      </a:srgbClr>
                    </a:gs>
                    <a:gs pos="50000">
                      <a:srgbClr val="F03010">
                        <a:shade val="67500"/>
                        <a:satMod val="115000"/>
                      </a:srgbClr>
                    </a:gs>
                    <a:gs pos="100000">
                      <a:srgbClr val="F03010">
                        <a:shade val="100000"/>
                        <a:satMod val="115000"/>
                        <a:lumMod val="28000"/>
                        <a:lumOff val="72000"/>
                      </a:srgbClr>
                    </a:gs>
                  </a:gsLst>
                  <a:lin ang="5400000" scaled="1"/>
                  <a:tileRect/>
                </a:gradFill>
                <a:effectLst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483768" y="597449"/>
            <a:ext cx="6408712" cy="46429"/>
          </a:xfrm>
          <a:prstGeom prst="rect">
            <a:avLst/>
          </a:prstGeom>
          <a:gradFill>
            <a:gsLst>
              <a:gs pos="0">
                <a:srgbClr val="F03010"/>
              </a:gs>
              <a:gs pos="100000">
                <a:srgbClr val="F03010">
                  <a:lumMod val="69000"/>
                  <a:lumOff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5236" y="6500702"/>
            <a:ext cx="6191220" cy="188640"/>
          </a:xfrm>
          <a:prstGeom prst="rect">
            <a:avLst/>
          </a:prstGeom>
          <a:gradFill flip="none" rotWithShape="1">
            <a:gsLst>
              <a:gs pos="64000">
                <a:srgbClr val="F79282"/>
              </a:gs>
              <a:gs pos="0">
                <a:srgbClr val="F0301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1"/>
          <a:stretch/>
        </p:blipFill>
        <p:spPr bwMode="auto">
          <a:xfrm>
            <a:off x="8244408" y="6476976"/>
            <a:ext cx="897286" cy="23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E09E-B312-41AC-A839-E91B9E14AE38}" type="datetime6">
              <a:rPr lang="ru-RU" smtClean="0"/>
              <a:t>апрель 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78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5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12.xml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video" Target="../media/media1.avi"/><Relationship Id="rId16" Type="http://schemas.openxmlformats.org/officeDocument/2006/relationships/image" Target="../media/image47.png"/><Relationship Id="rId1" Type="http://schemas.microsoft.com/office/2007/relationships/media" Target="../media/media1.avi"/><Relationship Id="rId6" Type="http://schemas.openxmlformats.org/officeDocument/2006/relationships/slide" Target="slide13.xml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5" Type="http://schemas.openxmlformats.org/officeDocument/2006/relationships/image" Target="../media/image46.png"/><Relationship Id="rId10" Type="http://schemas.openxmlformats.org/officeDocument/2006/relationships/image" Target="../media/image60.png"/><Relationship Id="rId4" Type="http://schemas.openxmlformats.org/officeDocument/2006/relationships/image" Target="../media/image4.jpg"/><Relationship Id="rId9" Type="http://schemas.openxmlformats.org/officeDocument/2006/relationships/slide" Target="slide9.xml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0.wdp"/><Relationship Id="rId18" Type="http://schemas.openxmlformats.org/officeDocument/2006/relationships/image" Target="../media/image71.png"/><Relationship Id="rId26" Type="http://schemas.openxmlformats.org/officeDocument/2006/relationships/image" Target="../media/image54.png"/><Relationship Id="rId3" Type="http://schemas.openxmlformats.org/officeDocument/2006/relationships/image" Target="../media/image62.png"/><Relationship Id="rId21" Type="http://schemas.microsoft.com/office/2007/relationships/hdphoto" Target="../media/hdphoto11.wdp"/><Relationship Id="rId34" Type="http://schemas.openxmlformats.org/officeDocument/2006/relationships/image" Target="../media/image57.png"/><Relationship Id="rId7" Type="http://schemas.openxmlformats.org/officeDocument/2006/relationships/slide" Target="slide12.xml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5" Type="http://schemas.openxmlformats.org/officeDocument/2006/relationships/slide" Target="slide9.xml"/><Relationship Id="rId33" Type="http://schemas.openxmlformats.org/officeDocument/2006/relationships/image" Target="../media/image47.png"/><Relationship Id="rId2" Type="http://schemas.openxmlformats.org/officeDocument/2006/relationships/image" Target="../media/image4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openxmlformats.org/officeDocument/2006/relationships/slide" Target="slide13.xml"/><Relationship Id="rId32" Type="http://schemas.openxmlformats.org/officeDocument/2006/relationships/image" Target="../media/image4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23" Type="http://schemas.microsoft.com/office/2007/relationships/hdphoto" Target="../media/hdphoto12.wdp"/><Relationship Id="rId28" Type="http://schemas.openxmlformats.org/officeDocument/2006/relationships/image" Target="../media/image60.pn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31" Type="http://schemas.openxmlformats.org/officeDocument/2006/relationships/slide" Target="slide2.xml"/><Relationship Id="rId4" Type="http://schemas.openxmlformats.org/officeDocument/2006/relationships/slide" Target="slide10.xml"/><Relationship Id="rId9" Type="http://schemas.microsoft.com/office/2007/relationships/hdphoto" Target="../media/hdphoto8.wdp"/><Relationship Id="rId14" Type="http://schemas.openxmlformats.org/officeDocument/2006/relationships/image" Target="../media/image67.png"/><Relationship Id="rId22" Type="http://schemas.openxmlformats.org/officeDocument/2006/relationships/image" Target="../media/image74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6.png"/><Relationship Id="rId18" Type="http://schemas.microsoft.com/office/2007/relationships/hdphoto" Target="../media/hdphoto7.wdp"/><Relationship Id="rId26" Type="http://schemas.microsoft.com/office/2007/relationships/hdphoto" Target="../media/hdphoto15.wdp"/><Relationship Id="rId3" Type="http://schemas.openxmlformats.org/officeDocument/2006/relationships/slide" Target="slide13.xml"/><Relationship Id="rId21" Type="http://schemas.openxmlformats.org/officeDocument/2006/relationships/image" Target="../media/image77.png"/><Relationship Id="rId34" Type="http://schemas.openxmlformats.org/officeDocument/2006/relationships/image" Target="../media/image85.png"/><Relationship Id="rId7" Type="http://schemas.openxmlformats.org/officeDocument/2006/relationships/image" Target="../media/image53.png"/><Relationship Id="rId12" Type="http://schemas.openxmlformats.org/officeDocument/2006/relationships/slide" Target="slide2.xml"/><Relationship Id="rId17" Type="http://schemas.openxmlformats.org/officeDocument/2006/relationships/image" Target="../media/image63.png"/><Relationship Id="rId25" Type="http://schemas.openxmlformats.org/officeDocument/2006/relationships/image" Target="../media/image80.png"/><Relationship Id="rId33" Type="http://schemas.microsoft.com/office/2007/relationships/hdphoto" Target="../media/hdphoto18.wdp"/><Relationship Id="rId2" Type="http://schemas.openxmlformats.org/officeDocument/2006/relationships/image" Target="../media/image4.jpg"/><Relationship Id="rId16" Type="http://schemas.openxmlformats.org/officeDocument/2006/relationships/image" Target="../media/image75.png"/><Relationship Id="rId20" Type="http://schemas.microsoft.com/office/2007/relationships/hdphoto" Target="../media/hdphoto13.wdp"/><Relationship Id="rId29" Type="http://schemas.microsoft.com/office/2007/relationships/hdphoto" Target="../media/hdphoto16.wdp"/><Relationship Id="rId1" Type="http://schemas.openxmlformats.org/officeDocument/2006/relationships/slideLayout" Target="../slideLayouts/slideLayout10.xml"/><Relationship Id="rId6" Type="http://schemas.openxmlformats.org/officeDocument/2006/relationships/slide" Target="slide9.xml"/><Relationship Id="rId11" Type="http://schemas.openxmlformats.org/officeDocument/2006/relationships/image" Target="../media/image55.png"/><Relationship Id="rId24" Type="http://schemas.openxmlformats.org/officeDocument/2006/relationships/image" Target="../media/image79.png"/><Relationship Id="rId32" Type="http://schemas.openxmlformats.org/officeDocument/2006/relationships/image" Target="../media/image84.png"/><Relationship Id="rId37" Type="http://schemas.openxmlformats.org/officeDocument/2006/relationships/image" Target="../media/image87.png"/><Relationship Id="rId5" Type="http://schemas.openxmlformats.org/officeDocument/2006/relationships/slide" Target="slide10.xml"/><Relationship Id="rId15" Type="http://schemas.openxmlformats.org/officeDocument/2006/relationships/image" Target="../media/image57.png"/><Relationship Id="rId23" Type="http://schemas.openxmlformats.org/officeDocument/2006/relationships/image" Target="../media/image78.png"/><Relationship Id="rId28" Type="http://schemas.openxmlformats.org/officeDocument/2006/relationships/image" Target="../media/image82.png"/><Relationship Id="rId36" Type="http://schemas.microsoft.com/office/2007/relationships/hdphoto" Target="../media/hdphoto19.wdp"/><Relationship Id="rId10" Type="http://schemas.openxmlformats.org/officeDocument/2006/relationships/image" Target="../media/image54.png"/><Relationship Id="rId19" Type="http://schemas.openxmlformats.org/officeDocument/2006/relationships/image" Target="../media/image76.png"/><Relationship Id="rId31" Type="http://schemas.microsoft.com/office/2007/relationships/hdphoto" Target="../media/hdphoto17.wdp"/><Relationship Id="rId4" Type="http://schemas.openxmlformats.org/officeDocument/2006/relationships/slide" Target="slide11.xml"/><Relationship Id="rId9" Type="http://schemas.openxmlformats.org/officeDocument/2006/relationships/image" Target="../media/image60.png"/><Relationship Id="rId14" Type="http://schemas.openxmlformats.org/officeDocument/2006/relationships/image" Target="../media/image47.png"/><Relationship Id="rId22" Type="http://schemas.microsoft.com/office/2007/relationships/hdphoto" Target="../media/hdphoto14.wdp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slide" Target="slide12.xml"/><Relationship Id="rId21" Type="http://schemas.openxmlformats.org/officeDocument/2006/relationships/image" Target="../media/image20.png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17" Type="http://schemas.openxmlformats.org/officeDocument/2006/relationships/image" Target="../media/image91.png"/><Relationship Id="rId2" Type="http://schemas.openxmlformats.org/officeDocument/2006/relationships/image" Target="../media/image4.jp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9.xml"/><Relationship Id="rId11" Type="http://schemas.openxmlformats.org/officeDocument/2006/relationships/slide" Target="slide2.xml"/><Relationship Id="rId24" Type="http://schemas.openxmlformats.org/officeDocument/2006/relationships/image" Target="../media/image57.png"/><Relationship Id="rId5" Type="http://schemas.openxmlformats.org/officeDocument/2006/relationships/slide" Target="slide10.xml"/><Relationship Id="rId15" Type="http://schemas.microsoft.com/office/2007/relationships/hdphoto" Target="../media/hdphoto20.wdp"/><Relationship Id="rId23" Type="http://schemas.openxmlformats.org/officeDocument/2006/relationships/image" Target="../media/image95.png"/><Relationship Id="rId10" Type="http://schemas.openxmlformats.org/officeDocument/2006/relationships/image" Target="../media/image54.png"/><Relationship Id="rId19" Type="http://schemas.openxmlformats.org/officeDocument/2006/relationships/image" Target="../media/image93.png"/><Relationship Id="rId4" Type="http://schemas.openxmlformats.org/officeDocument/2006/relationships/slide" Target="slide11.xml"/><Relationship Id="rId9" Type="http://schemas.openxmlformats.org/officeDocument/2006/relationships/image" Target="../media/image60.png"/><Relationship Id="rId14" Type="http://schemas.openxmlformats.org/officeDocument/2006/relationships/image" Target="../media/image89.png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98.png"/><Relationship Id="rId3" Type="http://schemas.openxmlformats.org/officeDocument/2006/relationships/slide" Target="slide18.xml"/><Relationship Id="rId7" Type="http://schemas.openxmlformats.org/officeDocument/2006/relationships/image" Target="../media/image52.png"/><Relationship Id="rId12" Type="http://schemas.openxmlformats.org/officeDocument/2006/relationships/image" Target="../media/image97.png"/><Relationship Id="rId2" Type="http://schemas.openxmlformats.org/officeDocument/2006/relationships/image" Target="../media/image4.jp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11" Type="http://schemas.openxmlformats.org/officeDocument/2006/relationships/image" Target="../media/image96.png"/><Relationship Id="rId5" Type="http://schemas.openxmlformats.org/officeDocument/2006/relationships/slide" Target="slide16.xml"/><Relationship Id="rId15" Type="http://schemas.openxmlformats.org/officeDocument/2006/relationships/image" Target="../media/image99.png"/><Relationship Id="rId10" Type="http://schemas.openxmlformats.org/officeDocument/2006/relationships/image" Target="../media/image55.png"/><Relationship Id="rId4" Type="http://schemas.openxmlformats.org/officeDocument/2006/relationships/slide" Target="slide17.xml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7.png"/><Relationship Id="rId18" Type="http://schemas.openxmlformats.org/officeDocument/2006/relationships/image" Target="../media/image104.png"/><Relationship Id="rId3" Type="http://schemas.openxmlformats.org/officeDocument/2006/relationships/slide" Target="slide18.xml"/><Relationship Id="rId21" Type="http://schemas.openxmlformats.org/officeDocument/2006/relationships/image" Target="../media/image106.png"/><Relationship Id="rId7" Type="http://schemas.openxmlformats.org/officeDocument/2006/relationships/image" Target="../media/image52.png"/><Relationship Id="rId12" Type="http://schemas.openxmlformats.org/officeDocument/2006/relationships/image" Target="../media/image96.png"/><Relationship Id="rId17" Type="http://schemas.openxmlformats.org/officeDocument/2006/relationships/image" Target="../media/image103.png"/><Relationship Id="rId25" Type="http://schemas.openxmlformats.org/officeDocument/2006/relationships/image" Target="../media/image107.png"/><Relationship Id="rId2" Type="http://schemas.openxmlformats.org/officeDocument/2006/relationships/image" Target="../media/image4.jpg"/><Relationship Id="rId16" Type="http://schemas.openxmlformats.org/officeDocument/2006/relationships/image" Target="../media/image102.png"/><Relationship Id="rId20" Type="http://schemas.microsoft.com/office/2007/relationships/hdphoto" Target="../media/hdphoto21.wdp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11" Type="http://schemas.openxmlformats.org/officeDocument/2006/relationships/image" Target="../media/image55.png"/><Relationship Id="rId24" Type="http://schemas.openxmlformats.org/officeDocument/2006/relationships/image" Target="../media/image99.png"/><Relationship Id="rId5" Type="http://schemas.openxmlformats.org/officeDocument/2006/relationships/slide" Target="slide16.xml"/><Relationship Id="rId15" Type="http://schemas.openxmlformats.org/officeDocument/2006/relationships/image" Target="../media/image101.png"/><Relationship Id="rId23" Type="http://schemas.openxmlformats.org/officeDocument/2006/relationships/image" Target="../media/image20.png"/><Relationship Id="rId10" Type="http://schemas.openxmlformats.org/officeDocument/2006/relationships/image" Target="../media/image46.png"/><Relationship Id="rId19" Type="http://schemas.openxmlformats.org/officeDocument/2006/relationships/image" Target="../media/image105.png"/><Relationship Id="rId4" Type="http://schemas.openxmlformats.org/officeDocument/2006/relationships/slide" Target="slide17.xml"/><Relationship Id="rId9" Type="http://schemas.openxmlformats.org/officeDocument/2006/relationships/slide" Target="slide2.xml"/><Relationship Id="rId14" Type="http://schemas.openxmlformats.org/officeDocument/2006/relationships/image" Target="../media/image100.png"/><Relationship Id="rId22" Type="http://schemas.openxmlformats.org/officeDocument/2006/relationships/slide" Target="slide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96.png"/><Relationship Id="rId18" Type="http://schemas.openxmlformats.org/officeDocument/2006/relationships/image" Target="../media/image111.png"/><Relationship Id="rId26" Type="http://schemas.openxmlformats.org/officeDocument/2006/relationships/image" Target="../media/image117.png"/><Relationship Id="rId39" Type="http://schemas.microsoft.com/office/2007/relationships/hdphoto" Target="../media/hdphoto19.wdp"/><Relationship Id="rId3" Type="http://schemas.openxmlformats.org/officeDocument/2006/relationships/image" Target="../media/image108.png"/><Relationship Id="rId21" Type="http://schemas.microsoft.com/office/2007/relationships/hdphoto" Target="../media/hdphoto23.wdp"/><Relationship Id="rId34" Type="http://schemas.openxmlformats.org/officeDocument/2006/relationships/image" Target="../media/image122.png"/><Relationship Id="rId7" Type="http://schemas.openxmlformats.org/officeDocument/2006/relationships/slide" Target="slide15.xml"/><Relationship Id="rId12" Type="http://schemas.openxmlformats.org/officeDocument/2006/relationships/image" Target="../media/image55.png"/><Relationship Id="rId17" Type="http://schemas.microsoft.com/office/2007/relationships/hdphoto" Target="../media/hdphoto22.wdp"/><Relationship Id="rId25" Type="http://schemas.microsoft.com/office/2007/relationships/hdphoto" Target="../media/hdphoto24.wdp"/><Relationship Id="rId33" Type="http://schemas.microsoft.com/office/2007/relationships/hdphoto" Target="../media/hdphoto27.wdp"/><Relationship Id="rId38" Type="http://schemas.openxmlformats.org/officeDocument/2006/relationships/image" Target="../media/image86.png"/><Relationship Id="rId2" Type="http://schemas.openxmlformats.org/officeDocument/2006/relationships/image" Target="../media/image4.jpg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29" Type="http://schemas.openxmlformats.org/officeDocument/2006/relationships/image" Target="../media/image119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11" Type="http://schemas.openxmlformats.org/officeDocument/2006/relationships/image" Target="../media/image46.png"/><Relationship Id="rId24" Type="http://schemas.openxmlformats.org/officeDocument/2006/relationships/image" Target="../media/image116.png"/><Relationship Id="rId32" Type="http://schemas.openxmlformats.org/officeDocument/2006/relationships/image" Target="../media/image121.png"/><Relationship Id="rId37" Type="http://schemas.openxmlformats.org/officeDocument/2006/relationships/image" Target="../media/image87.png"/><Relationship Id="rId40" Type="http://schemas.openxmlformats.org/officeDocument/2006/relationships/image" Target="../media/image99.png"/><Relationship Id="rId5" Type="http://schemas.openxmlformats.org/officeDocument/2006/relationships/slide" Target="slide18.xml"/><Relationship Id="rId15" Type="http://schemas.openxmlformats.org/officeDocument/2006/relationships/image" Target="../media/image47.png"/><Relationship Id="rId23" Type="http://schemas.openxmlformats.org/officeDocument/2006/relationships/image" Target="../media/image115.png"/><Relationship Id="rId28" Type="http://schemas.microsoft.com/office/2007/relationships/hdphoto" Target="../media/hdphoto25.wdp"/><Relationship Id="rId36" Type="http://schemas.openxmlformats.org/officeDocument/2006/relationships/slide" Target="slide41.xml"/><Relationship Id="rId10" Type="http://schemas.openxmlformats.org/officeDocument/2006/relationships/slide" Target="slide2.xml"/><Relationship Id="rId19" Type="http://schemas.openxmlformats.org/officeDocument/2006/relationships/image" Target="../media/image112.png"/><Relationship Id="rId31" Type="http://schemas.microsoft.com/office/2007/relationships/hdphoto" Target="../media/hdphoto26.wdp"/><Relationship Id="rId4" Type="http://schemas.openxmlformats.org/officeDocument/2006/relationships/image" Target="../media/image109.png"/><Relationship Id="rId9" Type="http://schemas.openxmlformats.org/officeDocument/2006/relationships/image" Target="../media/image60.png"/><Relationship Id="rId14" Type="http://schemas.openxmlformats.org/officeDocument/2006/relationships/image" Target="../media/image97.png"/><Relationship Id="rId22" Type="http://schemas.openxmlformats.org/officeDocument/2006/relationships/image" Target="../media/image114.png"/><Relationship Id="rId27" Type="http://schemas.openxmlformats.org/officeDocument/2006/relationships/image" Target="../media/image118.png"/><Relationship Id="rId30" Type="http://schemas.openxmlformats.org/officeDocument/2006/relationships/image" Target="../media/image120.png"/><Relationship Id="rId35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7.png"/><Relationship Id="rId18" Type="http://schemas.openxmlformats.org/officeDocument/2006/relationships/image" Target="../media/image127.png"/><Relationship Id="rId3" Type="http://schemas.openxmlformats.org/officeDocument/2006/relationships/slide" Target="slide18.xml"/><Relationship Id="rId21" Type="http://schemas.openxmlformats.org/officeDocument/2006/relationships/image" Target="../media/image129.png"/><Relationship Id="rId7" Type="http://schemas.openxmlformats.org/officeDocument/2006/relationships/image" Target="../media/image52.png"/><Relationship Id="rId12" Type="http://schemas.openxmlformats.org/officeDocument/2006/relationships/image" Target="../media/image97.png"/><Relationship Id="rId17" Type="http://schemas.openxmlformats.org/officeDocument/2006/relationships/image" Target="../media/image126.png"/><Relationship Id="rId2" Type="http://schemas.openxmlformats.org/officeDocument/2006/relationships/image" Target="../media/image4.jpg"/><Relationship Id="rId16" Type="http://schemas.openxmlformats.org/officeDocument/2006/relationships/image" Target="../media/image12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11" Type="http://schemas.openxmlformats.org/officeDocument/2006/relationships/image" Target="../media/image55.png"/><Relationship Id="rId5" Type="http://schemas.openxmlformats.org/officeDocument/2006/relationships/slide" Target="slide15.xml"/><Relationship Id="rId15" Type="http://schemas.openxmlformats.org/officeDocument/2006/relationships/image" Target="../media/image124.png"/><Relationship Id="rId10" Type="http://schemas.openxmlformats.org/officeDocument/2006/relationships/image" Target="../media/image46.png"/><Relationship Id="rId19" Type="http://schemas.openxmlformats.org/officeDocument/2006/relationships/image" Target="../media/image128.png"/><Relationship Id="rId4" Type="http://schemas.openxmlformats.org/officeDocument/2006/relationships/slide" Target="slide16.xml"/><Relationship Id="rId9" Type="http://schemas.openxmlformats.org/officeDocument/2006/relationships/slide" Target="slide2.xml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6.png"/><Relationship Id="rId18" Type="http://schemas.openxmlformats.org/officeDocument/2006/relationships/image" Target="../media/image91.png"/><Relationship Id="rId3" Type="http://schemas.openxmlformats.org/officeDocument/2006/relationships/image" Target="../media/image131.png"/><Relationship Id="rId21" Type="http://schemas.openxmlformats.org/officeDocument/2006/relationships/image" Target="../media/image94.png"/><Relationship Id="rId7" Type="http://schemas.openxmlformats.org/officeDocument/2006/relationships/slide" Target="slide15.xml"/><Relationship Id="rId12" Type="http://schemas.openxmlformats.org/officeDocument/2006/relationships/slide" Target="slide2.xml"/><Relationship Id="rId17" Type="http://schemas.openxmlformats.org/officeDocument/2006/relationships/image" Target="../media/image90.png"/><Relationship Id="rId25" Type="http://schemas.openxmlformats.org/officeDocument/2006/relationships/image" Target="../media/image95.png"/><Relationship Id="rId2" Type="http://schemas.openxmlformats.org/officeDocument/2006/relationships/image" Target="../media/image4.jpg"/><Relationship Id="rId16" Type="http://schemas.openxmlformats.org/officeDocument/2006/relationships/image" Target="../media/image47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image" Target="../media/image60.png"/><Relationship Id="rId24" Type="http://schemas.openxmlformats.org/officeDocument/2006/relationships/image" Target="../media/image99.png"/><Relationship Id="rId5" Type="http://schemas.openxmlformats.org/officeDocument/2006/relationships/slide" Target="slide17.xml"/><Relationship Id="rId15" Type="http://schemas.openxmlformats.org/officeDocument/2006/relationships/image" Target="../media/image96.png"/><Relationship Id="rId23" Type="http://schemas.openxmlformats.org/officeDocument/2006/relationships/image" Target="../media/image133.png"/><Relationship Id="rId10" Type="http://schemas.openxmlformats.org/officeDocument/2006/relationships/image" Target="../media/image52.png"/><Relationship Id="rId19" Type="http://schemas.openxmlformats.org/officeDocument/2006/relationships/image" Target="../media/image92.png"/><Relationship Id="rId4" Type="http://schemas.microsoft.com/office/2007/relationships/hdphoto" Target="../media/hdphoto29.wdp"/><Relationship Id="rId9" Type="http://schemas.openxmlformats.org/officeDocument/2006/relationships/slide" Target="slide16.xml"/><Relationship Id="rId14" Type="http://schemas.openxmlformats.org/officeDocument/2006/relationships/image" Target="../media/image97.png"/><Relationship Id="rId2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37.png"/><Relationship Id="rId3" Type="http://schemas.openxmlformats.org/officeDocument/2006/relationships/slide" Target="slide22.xml"/><Relationship Id="rId7" Type="http://schemas.openxmlformats.org/officeDocument/2006/relationships/image" Target="../media/image55.png"/><Relationship Id="rId12" Type="http://schemas.openxmlformats.org/officeDocument/2006/relationships/slide" Target="slide41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136.png"/><Relationship Id="rId5" Type="http://schemas.openxmlformats.org/officeDocument/2006/relationships/slide" Target="slide2.xml"/><Relationship Id="rId10" Type="http://schemas.openxmlformats.org/officeDocument/2006/relationships/image" Target="../media/image135.png"/><Relationship Id="rId4" Type="http://schemas.openxmlformats.org/officeDocument/2006/relationships/slide" Target="slide20.xml"/><Relationship Id="rId9" Type="http://schemas.openxmlformats.org/officeDocument/2006/relationships/image" Target="../media/image134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47.xml"/><Relationship Id="rId18" Type="http://schemas.openxmlformats.org/officeDocument/2006/relationships/slide" Target="slide22.xml"/><Relationship Id="rId26" Type="http://schemas.microsoft.com/office/2007/relationships/hdphoto" Target="../media/hdphoto2.wdp"/><Relationship Id="rId39" Type="http://schemas.openxmlformats.org/officeDocument/2006/relationships/image" Target="../media/image28.png"/><Relationship Id="rId3" Type="http://schemas.openxmlformats.org/officeDocument/2006/relationships/slide" Target="slide46.xml"/><Relationship Id="rId21" Type="http://schemas.openxmlformats.org/officeDocument/2006/relationships/image" Target="../media/image19.png"/><Relationship Id="rId34" Type="http://schemas.openxmlformats.org/officeDocument/2006/relationships/image" Target="../media/image25.png"/><Relationship Id="rId42" Type="http://schemas.openxmlformats.org/officeDocument/2006/relationships/image" Target="../media/image31.png"/><Relationship Id="rId47" Type="http://schemas.openxmlformats.org/officeDocument/2006/relationships/image" Target="../media/image36.png"/><Relationship Id="rId50" Type="http://schemas.openxmlformats.org/officeDocument/2006/relationships/image" Target="../media/image38.jpg"/><Relationship Id="rId7" Type="http://schemas.openxmlformats.org/officeDocument/2006/relationships/slide" Target="slide24.xml"/><Relationship Id="rId12" Type="http://schemas.openxmlformats.org/officeDocument/2006/relationships/slide" Target="slide27.xml"/><Relationship Id="rId17" Type="http://schemas.openxmlformats.org/officeDocument/2006/relationships/slide" Target="slide40.xml"/><Relationship Id="rId25" Type="http://schemas.openxmlformats.org/officeDocument/2006/relationships/image" Target="../media/image21.png"/><Relationship Id="rId33" Type="http://schemas.openxmlformats.org/officeDocument/2006/relationships/slide" Target="slide5.xml"/><Relationship Id="rId38" Type="http://schemas.openxmlformats.org/officeDocument/2006/relationships/image" Target="../media/image27.png"/><Relationship Id="rId46" Type="http://schemas.openxmlformats.org/officeDocument/2006/relationships/image" Target="../media/image35.png"/><Relationship Id="rId2" Type="http://schemas.openxmlformats.org/officeDocument/2006/relationships/image" Target="../media/image13.jpg"/><Relationship Id="rId16" Type="http://schemas.openxmlformats.org/officeDocument/2006/relationships/image" Target="../media/image17.png"/><Relationship Id="rId20" Type="http://schemas.openxmlformats.org/officeDocument/2006/relationships/image" Target="../media/image18.png"/><Relationship Id="rId29" Type="http://schemas.openxmlformats.org/officeDocument/2006/relationships/slide" Target="slide3.xml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slide" Target="slide31.xml"/><Relationship Id="rId24" Type="http://schemas.openxmlformats.org/officeDocument/2006/relationships/slide" Target="slide1.xml"/><Relationship Id="rId32" Type="http://schemas.openxmlformats.org/officeDocument/2006/relationships/image" Target="../media/image24.png"/><Relationship Id="rId37" Type="http://schemas.openxmlformats.org/officeDocument/2006/relationships/slide" Target="slide7.xml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3" Type="http://schemas.openxmlformats.org/officeDocument/2006/relationships/image" Target="../media/image40.png"/><Relationship Id="rId5" Type="http://schemas.openxmlformats.org/officeDocument/2006/relationships/slide" Target="slide41.xml"/><Relationship Id="rId15" Type="http://schemas.openxmlformats.org/officeDocument/2006/relationships/slide" Target="slide58.xml"/><Relationship Id="rId23" Type="http://schemas.openxmlformats.org/officeDocument/2006/relationships/slide" Target="slide53.xml"/><Relationship Id="rId28" Type="http://schemas.microsoft.com/office/2007/relationships/hdphoto" Target="../media/hdphoto3.wdp"/><Relationship Id="rId36" Type="http://schemas.openxmlformats.org/officeDocument/2006/relationships/image" Target="../media/image26.png"/><Relationship Id="rId49" Type="http://schemas.openxmlformats.org/officeDocument/2006/relationships/slide" Target="slide17.xml"/><Relationship Id="rId10" Type="http://schemas.openxmlformats.org/officeDocument/2006/relationships/slide" Target="slide19.xml"/><Relationship Id="rId19" Type="http://schemas.openxmlformats.org/officeDocument/2006/relationships/slide" Target="slide36.xml"/><Relationship Id="rId31" Type="http://schemas.openxmlformats.org/officeDocument/2006/relationships/slide" Target="slide4.xml"/><Relationship Id="rId44" Type="http://schemas.openxmlformats.org/officeDocument/2006/relationships/image" Target="../media/image33.png"/><Relationship Id="rId52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slide" Target="slide9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2.png"/><Relationship Id="rId30" Type="http://schemas.openxmlformats.org/officeDocument/2006/relationships/image" Target="../media/image23.png"/><Relationship Id="rId35" Type="http://schemas.openxmlformats.org/officeDocument/2006/relationships/slide" Target="slide6.xml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8" Type="http://schemas.openxmlformats.org/officeDocument/2006/relationships/slide" Target="slide14.xml"/><Relationship Id="rId51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png"/><Relationship Id="rId18" Type="http://schemas.openxmlformats.org/officeDocument/2006/relationships/image" Target="../media/image141.png"/><Relationship Id="rId26" Type="http://schemas.openxmlformats.org/officeDocument/2006/relationships/image" Target="../media/image80.png"/><Relationship Id="rId3" Type="http://schemas.openxmlformats.org/officeDocument/2006/relationships/image" Target="../media/image139.png"/><Relationship Id="rId21" Type="http://schemas.openxmlformats.org/officeDocument/2006/relationships/image" Target="../media/image142.png"/><Relationship Id="rId34" Type="http://schemas.microsoft.com/office/2007/relationships/hdphoto" Target="../media/hdphoto35.wdp"/><Relationship Id="rId7" Type="http://schemas.openxmlformats.org/officeDocument/2006/relationships/slide" Target="slide22.xml"/><Relationship Id="rId12" Type="http://schemas.openxmlformats.org/officeDocument/2006/relationships/image" Target="../media/image55.png"/><Relationship Id="rId17" Type="http://schemas.openxmlformats.org/officeDocument/2006/relationships/image" Target="../media/image78.png"/><Relationship Id="rId25" Type="http://schemas.openxmlformats.org/officeDocument/2006/relationships/image" Target="../media/image144.png"/><Relationship Id="rId33" Type="http://schemas.openxmlformats.org/officeDocument/2006/relationships/image" Target="../media/image147.png"/><Relationship Id="rId2" Type="http://schemas.openxmlformats.org/officeDocument/2006/relationships/image" Target="../media/image138.png"/><Relationship Id="rId16" Type="http://schemas.microsoft.com/office/2007/relationships/hdphoto" Target="../media/hdphoto21.wdp"/><Relationship Id="rId20" Type="http://schemas.openxmlformats.org/officeDocument/2006/relationships/slide" Target="slide21.xml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3.xml"/><Relationship Id="rId11" Type="http://schemas.openxmlformats.org/officeDocument/2006/relationships/image" Target="../media/image46.png"/><Relationship Id="rId24" Type="http://schemas.microsoft.com/office/2007/relationships/hdphoto" Target="../media/hdphoto32.wdp"/><Relationship Id="rId32" Type="http://schemas.microsoft.com/office/2007/relationships/hdphoto" Target="../media/hdphoto34.wdp"/><Relationship Id="rId37" Type="http://schemas.openxmlformats.org/officeDocument/2006/relationships/image" Target="../media/image148.png"/><Relationship Id="rId5" Type="http://schemas.openxmlformats.org/officeDocument/2006/relationships/image" Target="../media/image79.png"/><Relationship Id="rId15" Type="http://schemas.openxmlformats.org/officeDocument/2006/relationships/image" Target="../media/image105.png"/><Relationship Id="rId23" Type="http://schemas.openxmlformats.org/officeDocument/2006/relationships/image" Target="../media/image143.png"/><Relationship Id="rId28" Type="http://schemas.openxmlformats.org/officeDocument/2006/relationships/slide" Target="slide16.xml"/><Relationship Id="rId36" Type="http://schemas.openxmlformats.org/officeDocument/2006/relationships/image" Target="../media/image137.png"/><Relationship Id="rId10" Type="http://schemas.openxmlformats.org/officeDocument/2006/relationships/slide" Target="slide2.xml"/><Relationship Id="rId19" Type="http://schemas.microsoft.com/office/2007/relationships/hdphoto" Target="../media/hdphoto30.wdp"/><Relationship Id="rId31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60.png"/><Relationship Id="rId14" Type="http://schemas.openxmlformats.org/officeDocument/2006/relationships/image" Target="../media/image135.png"/><Relationship Id="rId22" Type="http://schemas.microsoft.com/office/2007/relationships/hdphoto" Target="../media/hdphoto31.wdp"/><Relationship Id="rId27" Type="http://schemas.microsoft.com/office/2007/relationships/hdphoto" Target="../media/hdphoto15.wdp"/><Relationship Id="rId30" Type="http://schemas.microsoft.com/office/2007/relationships/hdphoto" Target="../media/hdphoto33.wdp"/><Relationship Id="rId35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35.png"/><Relationship Id="rId18" Type="http://schemas.microsoft.com/office/2007/relationships/hdphoto" Target="../media/hdphoto17.wdp"/><Relationship Id="rId26" Type="http://schemas.openxmlformats.org/officeDocument/2006/relationships/image" Target="../media/image153.png"/><Relationship Id="rId39" Type="http://schemas.openxmlformats.org/officeDocument/2006/relationships/image" Target="../media/image137.png"/><Relationship Id="rId3" Type="http://schemas.openxmlformats.org/officeDocument/2006/relationships/image" Target="../media/image150.png"/><Relationship Id="rId21" Type="http://schemas.openxmlformats.org/officeDocument/2006/relationships/image" Target="../media/image81.png"/><Relationship Id="rId34" Type="http://schemas.openxmlformats.org/officeDocument/2006/relationships/image" Target="../media/image147.png"/><Relationship Id="rId7" Type="http://schemas.openxmlformats.org/officeDocument/2006/relationships/slide" Target="slide19.xml"/><Relationship Id="rId12" Type="http://schemas.openxmlformats.org/officeDocument/2006/relationships/image" Target="../media/image47.png"/><Relationship Id="rId17" Type="http://schemas.openxmlformats.org/officeDocument/2006/relationships/image" Target="../media/image83.png"/><Relationship Id="rId25" Type="http://schemas.openxmlformats.org/officeDocument/2006/relationships/slide" Target="slide15.xml"/><Relationship Id="rId33" Type="http://schemas.openxmlformats.org/officeDocument/2006/relationships/image" Target="../media/image139.png"/><Relationship Id="rId38" Type="http://schemas.microsoft.com/office/2007/relationships/hdphoto" Target="../media/hdphoto34.wdp"/><Relationship Id="rId2" Type="http://schemas.openxmlformats.org/officeDocument/2006/relationships/image" Target="../media/image149.png"/><Relationship Id="rId16" Type="http://schemas.microsoft.com/office/2007/relationships/hdphoto" Target="../media/hdphoto36.wdp"/><Relationship Id="rId20" Type="http://schemas.microsoft.com/office/2007/relationships/hdphoto" Target="../media/hdphoto18.wdp"/><Relationship Id="rId29" Type="http://schemas.microsoft.com/office/2007/relationships/hdphoto" Target="../media/hdphoto38.wdp"/><Relationship Id="rId1" Type="http://schemas.openxmlformats.org/officeDocument/2006/relationships/slideLayout" Target="../slideLayouts/slideLayout14.xml"/><Relationship Id="rId6" Type="http://schemas.openxmlformats.org/officeDocument/2006/relationships/slide" Target="slide22.xml"/><Relationship Id="rId11" Type="http://schemas.openxmlformats.org/officeDocument/2006/relationships/image" Target="../media/image55.png"/><Relationship Id="rId24" Type="http://schemas.openxmlformats.org/officeDocument/2006/relationships/image" Target="../media/image85.png"/><Relationship Id="rId32" Type="http://schemas.openxmlformats.org/officeDocument/2006/relationships/image" Target="../media/image106.png"/><Relationship Id="rId37" Type="http://schemas.openxmlformats.org/officeDocument/2006/relationships/image" Target="../media/image146.png"/><Relationship Id="rId40" Type="http://schemas.openxmlformats.org/officeDocument/2006/relationships/image" Target="../media/image148.png"/><Relationship Id="rId5" Type="http://schemas.openxmlformats.org/officeDocument/2006/relationships/slide" Target="slide23.xml"/><Relationship Id="rId15" Type="http://schemas.openxmlformats.org/officeDocument/2006/relationships/image" Target="../media/image152.png"/><Relationship Id="rId23" Type="http://schemas.microsoft.com/office/2007/relationships/hdphoto" Target="../media/hdphoto16.wdp"/><Relationship Id="rId28" Type="http://schemas.openxmlformats.org/officeDocument/2006/relationships/image" Target="../media/image154.png"/><Relationship Id="rId36" Type="http://schemas.openxmlformats.org/officeDocument/2006/relationships/image" Target="../media/image140.png"/><Relationship Id="rId10" Type="http://schemas.openxmlformats.org/officeDocument/2006/relationships/image" Target="../media/image46.png"/><Relationship Id="rId19" Type="http://schemas.openxmlformats.org/officeDocument/2006/relationships/image" Target="../media/image84.png"/><Relationship Id="rId31" Type="http://schemas.microsoft.com/office/2007/relationships/hdphoto" Target="../media/hdphoto21.wdp"/><Relationship Id="rId4" Type="http://schemas.openxmlformats.org/officeDocument/2006/relationships/image" Target="../media/image151.png"/><Relationship Id="rId9" Type="http://schemas.openxmlformats.org/officeDocument/2006/relationships/slide" Target="slide2.xml"/><Relationship Id="rId14" Type="http://schemas.openxmlformats.org/officeDocument/2006/relationships/slide" Target="slide20.xml"/><Relationship Id="rId22" Type="http://schemas.openxmlformats.org/officeDocument/2006/relationships/image" Target="../media/image82.png"/><Relationship Id="rId27" Type="http://schemas.microsoft.com/office/2007/relationships/hdphoto" Target="../media/hdphoto37.wdp"/><Relationship Id="rId30" Type="http://schemas.openxmlformats.org/officeDocument/2006/relationships/image" Target="../media/image105.png"/><Relationship Id="rId35" Type="http://schemas.microsoft.com/office/2007/relationships/hdphoto" Target="../media/hdphoto3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56.png"/><Relationship Id="rId3" Type="http://schemas.openxmlformats.org/officeDocument/2006/relationships/slide" Target="slide20.xml"/><Relationship Id="rId7" Type="http://schemas.openxmlformats.org/officeDocument/2006/relationships/image" Target="../media/image46.png"/><Relationship Id="rId12" Type="http://schemas.openxmlformats.org/officeDocument/2006/relationships/image" Target="../media/image13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11" Type="http://schemas.openxmlformats.org/officeDocument/2006/relationships/image" Target="../media/image155.png"/><Relationship Id="rId5" Type="http://schemas.openxmlformats.org/officeDocument/2006/relationships/image" Target="../media/image60.png"/><Relationship Id="rId10" Type="http://schemas.openxmlformats.org/officeDocument/2006/relationships/image" Target="../media/image134.png"/><Relationship Id="rId4" Type="http://schemas.openxmlformats.org/officeDocument/2006/relationships/slide" Target="slide19.xml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1.png"/><Relationship Id="rId18" Type="http://schemas.microsoft.com/office/2007/relationships/hdphoto" Target="../media/hdphoto39.wdp"/><Relationship Id="rId3" Type="http://schemas.openxmlformats.org/officeDocument/2006/relationships/slide" Target="slide20.xml"/><Relationship Id="rId21" Type="http://schemas.openxmlformats.org/officeDocument/2006/relationships/image" Target="../media/image95.png"/><Relationship Id="rId7" Type="http://schemas.openxmlformats.org/officeDocument/2006/relationships/image" Target="../media/image46.png"/><Relationship Id="rId12" Type="http://schemas.openxmlformats.org/officeDocument/2006/relationships/image" Target="../media/image94.png"/><Relationship Id="rId17" Type="http://schemas.openxmlformats.org/officeDocument/2006/relationships/image" Target="../media/image157.png"/><Relationship Id="rId2" Type="http://schemas.openxmlformats.org/officeDocument/2006/relationships/slide" Target="slide22.xml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5" Type="http://schemas.openxmlformats.org/officeDocument/2006/relationships/image" Target="../media/image60.png"/><Relationship Id="rId15" Type="http://schemas.openxmlformats.org/officeDocument/2006/relationships/image" Target="../media/image132.png"/><Relationship Id="rId10" Type="http://schemas.openxmlformats.org/officeDocument/2006/relationships/image" Target="../media/image135.png"/><Relationship Id="rId19" Type="http://schemas.openxmlformats.org/officeDocument/2006/relationships/image" Target="../media/image158.png"/><Relationship Id="rId4" Type="http://schemas.openxmlformats.org/officeDocument/2006/relationships/slide" Target="slide19.xml"/><Relationship Id="rId9" Type="http://schemas.openxmlformats.org/officeDocument/2006/relationships/image" Target="../media/image134.pn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" Target="slide2.xml"/><Relationship Id="rId7" Type="http://schemas.openxmlformats.org/officeDocument/2006/relationships/image" Target="../media/image4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slide" Target="slide26.xml"/><Relationship Id="rId10" Type="http://schemas.openxmlformats.org/officeDocument/2006/relationships/image" Target="../media/image160.png"/><Relationship Id="rId4" Type="http://schemas.openxmlformats.org/officeDocument/2006/relationships/image" Target="../media/image46.png"/><Relationship Id="rId9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0.wdp"/><Relationship Id="rId18" Type="http://schemas.openxmlformats.org/officeDocument/2006/relationships/image" Target="../media/image102.png"/><Relationship Id="rId3" Type="http://schemas.openxmlformats.org/officeDocument/2006/relationships/image" Target="../media/image60.png"/><Relationship Id="rId21" Type="http://schemas.openxmlformats.org/officeDocument/2006/relationships/image" Target="../media/image107.png"/><Relationship Id="rId7" Type="http://schemas.openxmlformats.org/officeDocument/2006/relationships/image" Target="../media/image55.png"/><Relationship Id="rId12" Type="http://schemas.openxmlformats.org/officeDocument/2006/relationships/image" Target="../media/image163.png"/><Relationship Id="rId17" Type="http://schemas.openxmlformats.org/officeDocument/2006/relationships/image" Target="../media/image100.png"/><Relationship Id="rId2" Type="http://schemas.openxmlformats.org/officeDocument/2006/relationships/slide" Target="slide24.xml"/><Relationship Id="rId16" Type="http://schemas.openxmlformats.org/officeDocument/2006/relationships/image" Target="../media/image106.png"/><Relationship Id="rId20" Type="http://schemas.openxmlformats.org/officeDocument/2006/relationships/slide" Target="slide5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11" Type="http://schemas.openxmlformats.org/officeDocument/2006/relationships/image" Target="../media/image162.png"/><Relationship Id="rId5" Type="http://schemas.openxmlformats.org/officeDocument/2006/relationships/image" Target="../media/image46.png"/><Relationship Id="rId15" Type="http://schemas.microsoft.com/office/2007/relationships/hdphoto" Target="../media/hdphoto21.wdp"/><Relationship Id="rId10" Type="http://schemas.openxmlformats.org/officeDocument/2006/relationships/image" Target="../media/image161.png"/><Relationship Id="rId19" Type="http://schemas.openxmlformats.org/officeDocument/2006/relationships/image" Target="../media/image103.png"/><Relationship Id="rId4" Type="http://schemas.openxmlformats.org/officeDocument/2006/relationships/slide" Target="slide2.xml"/><Relationship Id="rId9" Type="http://schemas.openxmlformats.org/officeDocument/2006/relationships/image" Target="../media/image159.png"/><Relationship Id="rId1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slide" Target="slide24.xml"/><Relationship Id="rId21" Type="http://schemas.openxmlformats.org/officeDocument/2006/relationships/image" Target="../media/image95.png"/><Relationship Id="rId7" Type="http://schemas.openxmlformats.org/officeDocument/2006/relationships/image" Target="../media/image47.png"/><Relationship Id="rId12" Type="http://schemas.openxmlformats.org/officeDocument/2006/relationships/image" Target="../media/image90.png"/><Relationship Id="rId17" Type="http://schemas.openxmlformats.org/officeDocument/2006/relationships/image" Target="../media/image165.png"/><Relationship Id="rId2" Type="http://schemas.openxmlformats.org/officeDocument/2006/relationships/slide" Target="slide25.xml"/><Relationship Id="rId16" Type="http://schemas.microsoft.com/office/2007/relationships/hdphoto" Target="../media/hdphoto39.wdp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164.png"/><Relationship Id="rId5" Type="http://schemas.openxmlformats.org/officeDocument/2006/relationships/slide" Target="slide2.xml"/><Relationship Id="rId15" Type="http://schemas.openxmlformats.org/officeDocument/2006/relationships/image" Target="../media/image157.png"/><Relationship Id="rId10" Type="http://schemas.openxmlformats.org/officeDocument/2006/relationships/image" Target="../media/image159.png"/><Relationship Id="rId19" Type="http://schemas.openxmlformats.org/officeDocument/2006/relationships/image" Target="../media/image158.png"/><Relationship Id="rId4" Type="http://schemas.openxmlformats.org/officeDocument/2006/relationships/image" Target="../media/image60.png"/><Relationship Id="rId9" Type="http://schemas.openxmlformats.org/officeDocument/2006/relationships/image" Target="../media/image97.png"/><Relationship Id="rId1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67.png"/><Relationship Id="rId3" Type="http://schemas.openxmlformats.org/officeDocument/2006/relationships/slide" Target="slide29.xml"/><Relationship Id="rId7" Type="http://schemas.openxmlformats.org/officeDocument/2006/relationships/image" Target="../media/image55.png"/><Relationship Id="rId12" Type="http://schemas.openxmlformats.org/officeDocument/2006/relationships/image" Target="../media/image166.png"/><Relationship Id="rId2" Type="http://schemas.openxmlformats.org/officeDocument/2006/relationships/slide" Target="slide3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slide" Target="slide19.xml"/><Relationship Id="rId5" Type="http://schemas.openxmlformats.org/officeDocument/2006/relationships/slide" Target="slide2.xml"/><Relationship Id="rId15" Type="http://schemas.openxmlformats.org/officeDocument/2006/relationships/image" Target="../media/image168.png"/><Relationship Id="rId10" Type="http://schemas.openxmlformats.org/officeDocument/2006/relationships/slide" Target="slide36.xml"/><Relationship Id="rId4" Type="http://schemas.openxmlformats.org/officeDocument/2006/relationships/slide" Target="slide28.xml"/><Relationship Id="rId9" Type="http://schemas.openxmlformats.org/officeDocument/2006/relationships/image" Target="../media/image134.png"/><Relationship Id="rId1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7.png"/><Relationship Id="rId18" Type="http://schemas.openxmlformats.org/officeDocument/2006/relationships/image" Target="../media/image168.png"/><Relationship Id="rId3" Type="http://schemas.openxmlformats.org/officeDocument/2006/relationships/slide" Target="slide29.xml"/><Relationship Id="rId7" Type="http://schemas.openxmlformats.org/officeDocument/2006/relationships/slide" Target="slide30.xml"/><Relationship Id="rId12" Type="http://schemas.openxmlformats.org/officeDocument/2006/relationships/image" Target="../media/image55.png"/><Relationship Id="rId17" Type="http://schemas.microsoft.com/office/2007/relationships/hdphoto" Target="../media/hdphoto41.wdp"/><Relationship Id="rId2" Type="http://schemas.openxmlformats.org/officeDocument/2006/relationships/image" Target="../media/image169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2.png"/><Relationship Id="rId11" Type="http://schemas.openxmlformats.org/officeDocument/2006/relationships/image" Target="../media/image46.png"/><Relationship Id="rId5" Type="http://schemas.openxmlformats.org/officeDocument/2006/relationships/image" Target="../media/image171.png"/><Relationship Id="rId15" Type="http://schemas.openxmlformats.org/officeDocument/2006/relationships/image" Target="../media/image166.png"/><Relationship Id="rId10" Type="http://schemas.openxmlformats.org/officeDocument/2006/relationships/slide" Target="slide2.xml"/><Relationship Id="rId19" Type="http://schemas.openxmlformats.org/officeDocument/2006/relationships/image" Target="../media/image148.png"/><Relationship Id="rId4" Type="http://schemas.openxmlformats.org/officeDocument/2006/relationships/image" Target="../media/image170.png"/><Relationship Id="rId9" Type="http://schemas.openxmlformats.org/officeDocument/2006/relationships/image" Target="../media/image60.png"/><Relationship Id="rId14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72.png"/><Relationship Id="rId18" Type="http://schemas.openxmlformats.org/officeDocument/2006/relationships/image" Target="../media/image168.png"/><Relationship Id="rId3" Type="http://schemas.openxmlformats.org/officeDocument/2006/relationships/slide" Target="slide28.xml"/><Relationship Id="rId7" Type="http://schemas.openxmlformats.org/officeDocument/2006/relationships/image" Target="../media/image46.png"/><Relationship Id="rId12" Type="http://schemas.openxmlformats.org/officeDocument/2006/relationships/image" Target="../media/image171.png"/><Relationship Id="rId17" Type="http://schemas.microsoft.com/office/2007/relationships/hdphoto" Target="../media/hdphoto42.wdp"/><Relationship Id="rId2" Type="http://schemas.openxmlformats.org/officeDocument/2006/relationships/slide" Target="slide30.xml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11" Type="http://schemas.openxmlformats.org/officeDocument/2006/relationships/image" Target="../media/image174.png"/><Relationship Id="rId5" Type="http://schemas.openxmlformats.org/officeDocument/2006/relationships/image" Target="../media/image60.png"/><Relationship Id="rId15" Type="http://schemas.openxmlformats.org/officeDocument/2006/relationships/image" Target="../media/image176.jpeg"/><Relationship Id="rId10" Type="http://schemas.openxmlformats.org/officeDocument/2006/relationships/image" Target="../media/image134.png"/><Relationship Id="rId19" Type="http://schemas.openxmlformats.org/officeDocument/2006/relationships/image" Target="../media/image137.png"/><Relationship Id="rId4" Type="http://schemas.openxmlformats.org/officeDocument/2006/relationships/slide" Target="slide27.xml"/><Relationship Id="rId9" Type="http://schemas.openxmlformats.org/officeDocument/2006/relationships/image" Target="../media/image47.png"/><Relationship Id="rId14" Type="http://schemas.openxmlformats.org/officeDocument/2006/relationships/image" Target="../media/image1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slide" Target="slide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32.png"/><Relationship Id="rId18" Type="http://schemas.openxmlformats.org/officeDocument/2006/relationships/image" Target="../media/image168.png"/><Relationship Id="rId3" Type="http://schemas.openxmlformats.org/officeDocument/2006/relationships/slide" Target="slide28.xml"/><Relationship Id="rId21" Type="http://schemas.openxmlformats.org/officeDocument/2006/relationships/slide" Target="slide2.xml"/><Relationship Id="rId7" Type="http://schemas.openxmlformats.org/officeDocument/2006/relationships/image" Target="../media/image134.png"/><Relationship Id="rId12" Type="http://schemas.openxmlformats.org/officeDocument/2006/relationships/image" Target="../media/image92.png"/><Relationship Id="rId17" Type="http://schemas.openxmlformats.org/officeDocument/2006/relationships/image" Target="../media/image178.png"/><Relationship Id="rId2" Type="http://schemas.openxmlformats.org/officeDocument/2006/relationships/slide" Target="slide29.xml"/><Relationship Id="rId16" Type="http://schemas.microsoft.com/office/2007/relationships/hdphoto" Target="../media/hdphoto39.wdp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91.png"/><Relationship Id="rId5" Type="http://schemas.openxmlformats.org/officeDocument/2006/relationships/image" Target="../media/image60.png"/><Relationship Id="rId15" Type="http://schemas.openxmlformats.org/officeDocument/2006/relationships/image" Target="../media/image157.png"/><Relationship Id="rId23" Type="http://schemas.openxmlformats.org/officeDocument/2006/relationships/image" Target="../media/image20.png"/><Relationship Id="rId10" Type="http://schemas.openxmlformats.org/officeDocument/2006/relationships/image" Target="../media/image94.png"/><Relationship Id="rId19" Type="http://schemas.openxmlformats.org/officeDocument/2006/relationships/image" Target="../media/image18.png"/><Relationship Id="rId4" Type="http://schemas.openxmlformats.org/officeDocument/2006/relationships/slide" Target="slide27.xml"/><Relationship Id="rId9" Type="http://schemas.openxmlformats.org/officeDocument/2006/relationships/image" Target="../media/image166.png"/><Relationship Id="rId14" Type="http://schemas.openxmlformats.org/officeDocument/2006/relationships/image" Target="../media/image133.png"/><Relationship Id="rId2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81.png"/><Relationship Id="rId3" Type="http://schemas.openxmlformats.org/officeDocument/2006/relationships/slide" Target="slide32.xml"/><Relationship Id="rId7" Type="http://schemas.openxmlformats.org/officeDocument/2006/relationships/image" Target="../media/image52.png"/><Relationship Id="rId12" Type="http://schemas.openxmlformats.org/officeDocument/2006/relationships/image" Target="../media/image180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179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slide" Target="slide2.xml"/><Relationship Id="rId9" Type="http://schemas.openxmlformats.org/officeDocument/2006/relationships/slide" Target="slide35.xml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52.png"/><Relationship Id="rId18" Type="http://schemas.microsoft.com/office/2007/relationships/hdphoto" Target="../media/hdphoto18.wdp"/><Relationship Id="rId26" Type="http://schemas.microsoft.com/office/2007/relationships/hdphoto" Target="../media/hdphoto21.wdp"/><Relationship Id="rId3" Type="http://schemas.openxmlformats.org/officeDocument/2006/relationships/slide" Target="slide31.xml"/><Relationship Id="rId21" Type="http://schemas.microsoft.com/office/2007/relationships/hdphoto" Target="../media/hdphoto16.wdp"/><Relationship Id="rId34" Type="http://schemas.openxmlformats.org/officeDocument/2006/relationships/image" Target="../media/image107.png"/><Relationship Id="rId7" Type="http://schemas.openxmlformats.org/officeDocument/2006/relationships/image" Target="../media/image47.png"/><Relationship Id="rId12" Type="http://schemas.openxmlformats.org/officeDocument/2006/relationships/slide" Target="slide33.xml"/><Relationship Id="rId17" Type="http://schemas.openxmlformats.org/officeDocument/2006/relationships/image" Target="../media/image84.png"/><Relationship Id="rId25" Type="http://schemas.openxmlformats.org/officeDocument/2006/relationships/image" Target="../media/image105.png"/><Relationship Id="rId33" Type="http://schemas.openxmlformats.org/officeDocument/2006/relationships/image" Target="../media/image181.png"/><Relationship Id="rId2" Type="http://schemas.openxmlformats.org/officeDocument/2006/relationships/slide" Target="slide34.xml"/><Relationship Id="rId16" Type="http://schemas.microsoft.com/office/2007/relationships/hdphoto" Target="../media/hdphoto17.wdp"/><Relationship Id="rId20" Type="http://schemas.openxmlformats.org/officeDocument/2006/relationships/image" Target="../media/image82.png"/><Relationship Id="rId29" Type="http://schemas.microsoft.com/office/2007/relationships/hdphoto" Target="../media/hdphoto43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11" Type="http://schemas.openxmlformats.org/officeDocument/2006/relationships/image" Target="../media/image151.png"/><Relationship Id="rId24" Type="http://schemas.microsoft.com/office/2007/relationships/hdphoto" Target="../media/hdphoto38.wdp"/><Relationship Id="rId32" Type="http://schemas.microsoft.com/office/2007/relationships/hdphoto" Target="../media/hdphoto37.wdp"/><Relationship Id="rId5" Type="http://schemas.openxmlformats.org/officeDocument/2006/relationships/slide" Target="slide2.xml"/><Relationship Id="rId15" Type="http://schemas.openxmlformats.org/officeDocument/2006/relationships/image" Target="../media/image83.png"/><Relationship Id="rId23" Type="http://schemas.openxmlformats.org/officeDocument/2006/relationships/image" Target="../media/image154.png"/><Relationship Id="rId28" Type="http://schemas.openxmlformats.org/officeDocument/2006/relationships/image" Target="../media/image183.png"/><Relationship Id="rId36" Type="http://schemas.openxmlformats.org/officeDocument/2006/relationships/image" Target="../media/image55.png"/><Relationship Id="rId10" Type="http://schemas.openxmlformats.org/officeDocument/2006/relationships/image" Target="../media/image150.png"/><Relationship Id="rId19" Type="http://schemas.openxmlformats.org/officeDocument/2006/relationships/image" Target="../media/image81.png"/><Relationship Id="rId31" Type="http://schemas.openxmlformats.org/officeDocument/2006/relationships/image" Target="../media/image153.png"/><Relationship Id="rId4" Type="http://schemas.openxmlformats.org/officeDocument/2006/relationships/image" Target="../media/image60.png"/><Relationship Id="rId9" Type="http://schemas.openxmlformats.org/officeDocument/2006/relationships/image" Target="../media/image182.png"/><Relationship Id="rId14" Type="http://schemas.microsoft.com/office/2007/relationships/hdphoto" Target="../media/hdphoto36.wdp"/><Relationship Id="rId22" Type="http://schemas.openxmlformats.org/officeDocument/2006/relationships/image" Target="../media/image85.png"/><Relationship Id="rId27" Type="http://schemas.openxmlformats.org/officeDocument/2006/relationships/image" Target="../media/image106.png"/><Relationship Id="rId30" Type="http://schemas.openxmlformats.org/officeDocument/2006/relationships/image" Target="../media/image184.png"/><Relationship Id="rId35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8.png"/><Relationship Id="rId18" Type="http://schemas.microsoft.com/office/2007/relationships/hdphoto" Target="../media/hdphoto31.wdp"/><Relationship Id="rId26" Type="http://schemas.microsoft.com/office/2007/relationships/hdphoto" Target="../media/hdphoto37.wdp"/><Relationship Id="rId39" Type="http://schemas.openxmlformats.org/officeDocument/2006/relationships/image" Target="../media/image55.png"/><Relationship Id="rId3" Type="http://schemas.openxmlformats.org/officeDocument/2006/relationships/slide" Target="slide31.xml"/><Relationship Id="rId21" Type="http://schemas.openxmlformats.org/officeDocument/2006/relationships/image" Target="../media/image106.png"/><Relationship Id="rId34" Type="http://schemas.openxmlformats.org/officeDocument/2006/relationships/image" Target="../media/image190.png"/><Relationship Id="rId7" Type="http://schemas.openxmlformats.org/officeDocument/2006/relationships/image" Target="../media/image47.png"/><Relationship Id="rId12" Type="http://schemas.microsoft.com/office/2007/relationships/hdphoto" Target="../media/hdphoto21.wdp"/><Relationship Id="rId17" Type="http://schemas.openxmlformats.org/officeDocument/2006/relationships/image" Target="../media/image142.png"/><Relationship Id="rId25" Type="http://schemas.openxmlformats.org/officeDocument/2006/relationships/image" Target="../media/image153.png"/><Relationship Id="rId33" Type="http://schemas.openxmlformats.org/officeDocument/2006/relationships/image" Target="../media/image189.png"/><Relationship Id="rId38" Type="http://schemas.openxmlformats.org/officeDocument/2006/relationships/slide" Target="slide35.xml"/><Relationship Id="rId2" Type="http://schemas.openxmlformats.org/officeDocument/2006/relationships/slide" Target="slide34.xml"/><Relationship Id="rId16" Type="http://schemas.openxmlformats.org/officeDocument/2006/relationships/slide" Target="slide32.xml"/><Relationship Id="rId20" Type="http://schemas.microsoft.com/office/2007/relationships/hdphoto" Target="../media/hdphoto15.wdp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11" Type="http://schemas.openxmlformats.org/officeDocument/2006/relationships/image" Target="../media/image105.png"/><Relationship Id="rId24" Type="http://schemas.openxmlformats.org/officeDocument/2006/relationships/image" Target="../media/image184.png"/><Relationship Id="rId32" Type="http://schemas.microsoft.com/office/2007/relationships/hdphoto" Target="../media/hdphoto46.wdp"/><Relationship Id="rId37" Type="http://schemas.openxmlformats.org/officeDocument/2006/relationships/image" Target="../media/image107.png"/><Relationship Id="rId5" Type="http://schemas.openxmlformats.org/officeDocument/2006/relationships/slide" Target="slide2.xml"/><Relationship Id="rId15" Type="http://schemas.microsoft.com/office/2007/relationships/hdphoto" Target="../media/hdphoto30.wdp"/><Relationship Id="rId23" Type="http://schemas.microsoft.com/office/2007/relationships/hdphoto" Target="../media/hdphoto43.wdp"/><Relationship Id="rId28" Type="http://schemas.microsoft.com/office/2007/relationships/hdphoto" Target="../media/hdphoto44.wdp"/><Relationship Id="rId36" Type="http://schemas.openxmlformats.org/officeDocument/2006/relationships/image" Target="../media/image181.png"/><Relationship Id="rId10" Type="http://schemas.openxmlformats.org/officeDocument/2006/relationships/image" Target="../media/image79.png"/><Relationship Id="rId19" Type="http://schemas.openxmlformats.org/officeDocument/2006/relationships/image" Target="../media/image80.png"/><Relationship Id="rId31" Type="http://schemas.openxmlformats.org/officeDocument/2006/relationships/image" Target="../media/image188.png"/><Relationship Id="rId4" Type="http://schemas.openxmlformats.org/officeDocument/2006/relationships/image" Target="../media/image60.png"/><Relationship Id="rId9" Type="http://schemas.openxmlformats.org/officeDocument/2006/relationships/image" Target="../media/image185.png"/><Relationship Id="rId14" Type="http://schemas.openxmlformats.org/officeDocument/2006/relationships/image" Target="../media/image141.png"/><Relationship Id="rId22" Type="http://schemas.openxmlformats.org/officeDocument/2006/relationships/image" Target="../media/image183.png"/><Relationship Id="rId27" Type="http://schemas.openxmlformats.org/officeDocument/2006/relationships/image" Target="../media/image186.png"/><Relationship Id="rId30" Type="http://schemas.microsoft.com/office/2007/relationships/hdphoto" Target="../media/hdphoto45.wdp"/><Relationship Id="rId35" Type="http://schemas.openxmlformats.org/officeDocument/2006/relationships/image" Target="../media/image1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8.wdp"/><Relationship Id="rId18" Type="http://schemas.openxmlformats.org/officeDocument/2006/relationships/image" Target="../media/image197.png"/><Relationship Id="rId26" Type="http://schemas.openxmlformats.org/officeDocument/2006/relationships/image" Target="../media/image86.png"/><Relationship Id="rId3" Type="http://schemas.openxmlformats.org/officeDocument/2006/relationships/slide" Target="slide32.xml"/><Relationship Id="rId21" Type="http://schemas.openxmlformats.org/officeDocument/2006/relationships/image" Target="../media/image199.png"/><Relationship Id="rId34" Type="http://schemas.openxmlformats.org/officeDocument/2006/relationships/slide" Target="slide35.xml"/><Relationship Id="rId7" Type="http://schemas.openxmlformats.org/officeDocument/2006/relationships/image" Target="../media/image46.png"/><Relationship Id="rId12" Type="http://schemas.openxmlformats.org/officeDocument/2006/relationships/image" Target="../media/image194.png"/><Relationship Id="rId17" Type="http://schemas.microsoft.com/office/2007/relationships/hdphoto" Target="../media/hdphoto50.wdp"/><Relationship Id="rId25" Type="http://schemas.openxmlformats.org/officeDocument/2006/relationships/image" Target="../media/image87.png"/><Relationship Id="rId33" Type="http://schemas.openxmlformats.org/officeDocument/2006/relationships/image" Target="../media/image61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0" Type="http://schemas.openxmlformats.org/officeDocument/2006/relationships/image" Target="../media/image198.png"/><Relationship Id="rId29" Type="http://schemas.microsoft.com/office/2007/relationships/hdphoto" Target="../media/hdphoto26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11" Type="http://schemas.microsoft.com/office/2007/relationships/hdphoto" Target="../media/hdphoto47.wdp"/><Relationship Id="rId24" Type="http://schemas.openxmlformats.org/officeDocument/2006/relationships/image" Target="../media/image201.png"/><Relationship Id="rId32" Type="http://schemas.openxmlformats.org/officeDocument/2006/relationships/image" Target="../media/image181.png"/><Relationship Id="rId5" Type="http://schemas.openxmlformats.org/officeDocument/2006/relationships/image" Target="../media/image60.png"/><Relationship Id="rId15" Type="http://schemas.microsoft.com/office/2007/relationships/hdphoto" Target="../media/hdphoto49.wdp"/><Relationship Id="rId23" Type="http://schemas.microsoft.com/office/2007/relationships/hdphoto" Target="../media/hdphoto52.wdp"/><Relationship Id="rId28" Type="http://schemas.openxmlformats.org/officeDocument/2006/relationships/image" Target="../media/image120.png"/><Relationship Id="rId10" Type="http://schemas.openxmlformats.org/officeDocument/2006/relationships/image" Target="../media/image193.png"/><Relationship Id="rId19" Type="http://schemas.microsoft.com/office/2007/relationships/hdphoto" Target="../media/hdphoto51.wdp"/><Relationship Id="rId31" Type="http://schemas.openxmlformats.org/officeDocument/2006/relationships/image" Target="../media/image202.png"/><Relationship Id="rId4" Type="http://schemas.openxmlformats.org/officeDocument/2006/relationships/slide" Target="slide31.xml"/><Relationship Id="rId9" Type="http://schemas.openxmlformats.org/officeDocument/2006/relationships/image" Target="../media/image97.png"/><Relationship Id="rId14" Type="http://schemas.openxmlformats.org/officeDocument/2006/relationships/image" Target="../media/image195.png"/><Relationship Id="rId22" Type="http://schemas.openxmlformats.org/officeDocument/2006/relationships/image" Target="../media/image200.png"/><Relationship Id="rId27" Type="http://schemas.microsoft.com/office/2007/relationships/hdphoto" Target="../media/hdphoto19.wdp"/><Relationship Id="rId30" Type="http://schemas.openxmlformats.org/officeDocument/2006/relationships/image" Target="../media/image119.png"/><Relationship Id="rId35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2.png"/><Relationship Id="rId18" Type="http://schemas.openxmlformats.org/officeDocument/2006/relationships/image" Target="../media/image204.png"/><Relationship Id="rId3" Type="http://schemas.openxmlformats.org/officeDocument/2006/relationships/image" Target="../media/image181.png"/><Relationship Id="rId21" Type="http://schemas.openxmlformats.org/officeDocument/2006/relationships/slide" Target="slide2.xml"/><Relationship Id="rId7" Type="http://schemas.openxmlformats.org/officeDocument/2006/relationships/image" Target="../media/image60.png"/><Relationship Id="rId12" Type="http://schemas.openxmlformats.org/officeDocument/2006/relationships/image" Target="../media/image94.png"/><Relationship Id="rId17" Type="http://schemas.microsoft.com/office/2007/relationships/hdphoto" Target="../media/hdphoto39.wdp"/><Relationship Id="rId2" Type="http://schemas.openxmlformats.org/officeDocument/2006/relationships/image" Target="../media/image203.png"/><Relationship Id="rId16" Type="http://schemas.openxmlformats.org/officeDocument/2006/relationships/image" Target="../media/image15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31.xml"/><Relationship Id="rId11" Type="http://schemas.openxmlformats.org/officeDocument/2006/relationships/image" Target="../media/image95.png"/><Relationship Id="rId5" Type="http://schemas.openxmlformats.org/officeDocument/2006/relationships/slide" Target="slide32.xml"/><Relationship Id="rId15" Type="http://schemas.openxmlformats.org/officeDocument/2006/relationships/image" Target="../media/image133.png"/><Relationship Id="rId23" Type="http://schemas.openxmlformats.org/officeDocument/2006/relationships/image" Target="../media/image20.png"/><Relationship Id="rId10" Type="http://schemas.openxmlformats.org/officeDocument/2006/relationships/image" Target="../media/image97.png"/><Relationship Id="rId19" Type="http://schemas.openxmlformats.org/officeDocument/2006/relationships/image" Target="../media/image158.png"/><Relationship Id="rId4" Type="http://schemas.openxmlformats.org/officeDocument/2006/relationships/slide" Target="slide34.xml"/><Relationship Id="rId9" Type="http://schemas.openxmlformats.org/officeDocument/2006/relationships/image" Target="../media/image52.png"/><Relationship Id="rId14" Type="http://schemas.openxmlformats.org/officeDocument/2006/relationships/image" Target="../media/image132.png"/><Relationship Id="rId2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8.png"/><Relationship Id="rId3" Type="http://schemas.openxmlformats.org/officeDocument/2006/relationships/slide" Target="slide39.xml"/><Relationship Id="rId7" Type="http://schemas.openxmlformats.org/officeDocument/2006/relationships/image" Target="../media/image46.png"/><Relationship Id="rId12" Type="http://schemas.openxmlformats.org/officeDocument/2006/relationships/image" Target="../media/image20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11" Type="http://schemas.openxmlformats.org/officeDocument/2006/relationships/image" Target="../media/image207.png"/><Relationship Id="rId5" Type="http://schemas.openxmlformats.org/officeDocument/2006/relationships/slide" Target="slide37.xml"/><Relationship Id="rId10" Type="http://schemas.openxmlformats.org/officeDocument/2006/relationships/image" Target="../media/image206.png"/><Relationship Id="rId4" Type="http://schemas.openxmlformats.org/officeDocument/2006/relationships/slide" Target="slide38.xml"/><Relationship Id="rId9" Type="http://schemas.openxmlformats.org/officeDocument/2006/relationships/image" Target="../media/image205.png"/><Relationship Id="rId14" Type="http://schemas.openxmlformats.org/officeDocument/2006/relationships/image" Target="../media/image2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2.png"/><Relationship Id="rId18" Type="http://schemas.openxmlformats.org/officeDocument/2006/relationships/image" Target="../media/image217.png"/><Relationship Id="rId3" Type="http://schemas.openxmlformats.org/officeDocument/2006/relationships/slide" Target="slide38.xml"/><Relationship Id="rId21" Type="http://schemas.openxmlformats.org/officeDocument/2006/relationships/image" Target="../media/image220.png"/><Relationship Id="rId7" Type="http://schemas.openxmlformats.org/officeDocument/2006/relationships/image" Target="../media/image47.png"/><Relationship Id="rId12" Type="http://schemas.openxmlformats.org/officeDocument/2006/relationships/image" Target="../media/image211.png"/><Relationship Id="rId17" Type="http://schemas.openxmlformats.org/officeDocument/2006/relationships/image" Target="../media/image216.png"/><Relationship Id="rId2" Type="http://schemas.openxmlformats.org/officeDocument/2006/relationships/slide" Target="slide39.xml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208.png"/><Relationship Id="rId5" Type="http://schemas.openxmlformats.org/officeDocument/2006/relationships/slide" Target="slide2.xml"/><Relationship Id="rId15" Type="http://schemas.openxmlformats.org/officeDocument/2006/relationships/image" Target="../media/image214.png"/><Relationship Id="rId23" Type="http://schemas.openxmlformats.org/officeDocument/2006/relationships/image" Target="../media/image222.png"/><Relationship Id="rId10" Type="http://schemas.openxmlformats.org/officeDocument/2006/relationships/image" Target="../media/image207.png"/><Relationship Id="rId19" Type="http://schemas.openxmlformats.org/officeDocument/2006/relationships/image" Target="../media/image218.png"/><Relationship Id="rId4" Type="http://schemas.openxmlformats.org/officeDocument/2006/relationships/slide" Target="slide36.xml"/><Relationship Id="rId9" Type="http://schemas.openxmlformats.org/officeDocument/2006/relationships/image" Target="../media/image205.png"/><Relationship Id="rId14" Type="http://schemas.openxmlformats.org/officeDocument/2006/relationships/image" Target="../media/image213.png"/><Relationship Id="rId22" Type="http://schemas.openxmlformats.org/officeDocument/2006/relationships/image" Target="../media/image2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24.png"/><Relationship Id="rId3" Type="http://schemas.openxmlformats.org/officeDocument/2006/relationships/slide" Target="slide37.xml"/><Relationship Id="rId7" Type="http://schemas.openxmlformats.org/officeDocument/2006/relationships/image" Target="../media/image47.png"/><Relationship Id="rId12" Type="http://schemas.openxmlformats.org/officeDocument/2006/relationships/image" Target="../media/image223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211.png"/><Relationship Id="rId5" Type="http://schemas.openxmlformats.org/officeDocument/2006/relationships/slide" Target="slide2.xml"/><Relationship Id="rId15" Type="http://schemas.openxmlformats.org/officeDocument/2006/relationships/image" Target="../media/image226.png"/><Relationship Id="rId10" Type="http://schemas.openxmlformats.org/officeDocument/2006/relationships/image" Target="../media/image208.png"/><Relationship Id="rId4" Type="http://schemas.openxmlformats.org/officeDocument/2006/relationships/slide" Target="slide36.xml"/><Relationship Id="rId9" Type="http://schemas.openxmlformats.org/officeDocument/2006/relationships/image" Target="../media/image206.png"/><Relationship Id="rId14" Type="http://schemas.openxmlformats.org/officeDocument/2006/relationships/image" Target="../media/image2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29.png"/><Relationship Id="rId3" Type="http://schemas.openxmlformats.org/officeDocument/2006/relationships/slide" Target="slide38.xml"/><Relationship Id="rId7" Type="http://schemas.openxmlformats.org/officeDocument/2006/relationships/image" Target="../media/image205.png"/><Relationship Id="rId12" Type="http://schemas.openxmlformats.org/officeDocument/2006/relationships/image" Target="../media/image228.png"/><Relationship Id="rId17" Type="http://schemas.openxmlformats.org/officeDocument/2006/relationships/image" Target="../media/image20.png"/><Relationship Id="rId2" Type="http://schemas.openxmlformats.org/officeDocument/2006/relationships/image" Target="../media/image22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95.png"/><Relationship Id="rId5" Type="http://schemas.openxmlformats.org/officeDocument/2006/relationships/slide" Target="slide36.xml"/><Relationship Id="rId15" Type="http://schemas.openxmlformats.org/officeDocument/2006/relationships/slide" Target="slide2.xml"/><Relationship Id="rId10" Type="http://schemas.openxmlformats.org/officeDocument/2006/relationships/image" Target="../media/image211.png"/><Relationship Id="rId4" Type="http://schemas.openxmlformats.org/officeDocument/2006/relationships/slide" Target="slide37.xml"/><Relationship Id="rId9" Type="http://schemas.openxmlformats.org/officeDocument/2006/relationships/image" Target="../media/image207.png"/><Relationship Id="rId1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7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1.png"/><Relationship Id="rId7" Type="http://schemas.openxmlformats.org/officeDocument/2006/relationships/slide" Target="slid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6.xml"/><Relationship Id="rId5" Type="http://schemas.microsoft.com/office/2007/relationships/hdphoto" Target="../media/hdphoto53.wdp"/><Relationship Id="rId4" Type="http://schemas.openxmlformats.org/officeDocument/2006/relationships/image" Target="../media/image232.png"/><Relationship Id="rId9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9" Type="http://schemas.openxmlformats.org/officeDocument/2006/relationships/image" Target="../media/image260.png"/><Relationship Id="rId3" Type="http://schemas.openxmlformats.org/officeDocument/2006/relationships/slide" Target="slide45.xml"/><Relationship Id="rId21" Type="http://schemas.openxmlformats.org/officeDocument/2006/relationships/image" Target="../media/image243.png"/><Relationship Id="rId34" Type="http://schemas.openxmlformats.org/officeDocument/2006/relationships/image" Target="../media/image255.png"/><Relationship Id="rId42" Type="http://schemas.openxmlformats.org/officeDocument/2006/relationships/image" Target="../media/image263.png"/><Relationship Id="rId7" Type="http://schemas.openxmlformats.org/officeDocument/2006/relationships/slide" Target="slide2.xml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33" Type="http://schemas.openxmlformats.org/officeDocument/2006/relationships/image" Target="../media/image254.png"/><Relationship Id="rId38" Type="http://schemas.openxmlformats.org/officeDocument/2006/relationships/image" Target="../media/image259.png"/><Relationship Id="rId2" Type="http://schemas.openxmlformats.org/officeDocument/2006/relationships/image" Target="../media/image4.jp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29" Type="http://schemas.openxmlformats.org/officeDocument/2006/relationships/image" Target="../media/image250.png"/><Relationship Id="rId41" Type="http://schemas.openxmlformats.org/officeDocument/2006/relationships/image" Target="../media/image26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2.xml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32" Type="http://schemas.openxmlformats.org/officeDocument/2006/relationships/image" Target="../media/image253.png"/><Relationship Id="rId37" Type="http://schemas.openxmlformats.org/officeDocument/2006/relationships/image" Target="../media/image258.png"/><Relationship Id="rId40" Type="http://schemas.openxmlformats.org/officeDocument/2006/relationships/image" Target="../media/image261.png"/><Relationship Id="rId5" Type="http://schemas.openxmlformats.org/officeDocument/2006/relationships/slide" Target="slide43.xml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28" Type="http://schemas.openxmlformats.org/officeDocument/2006/relationships/image" Target="../media/image249.png"/><Relationship Id="rId36" Type="http://schemas.openxmlformats.org/officeDocument/2006/relationships/image" Target="../media/image257.png"/><Relationship Id="rId10" Type="http://schemas.openxmlformats.org/officeDocument/2006/relationships/image" Target="../media/image47.png"/><Relationship Id="rId19" Type="http://schemas.openxmlformats.org/officeDocument/2006/relationships/image" Target="../media/image241.png"/><Relationship Id="rId31" Type="http://schemas.openxmlformats.org/officeDocument/2006/relationships/image" Target="../media/image252.png"/><Relationship Id="rId4" Type="http://schemas.openxmlformats.org/officeDocument/2006/relationships/slide" Target="slide44.xml"/><Relationship Id="rId9" Type="http://schemas.openxmlformats.org/officeDocument/2006/relationships/image" Target="../media/image55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microsoft.com/office/2007/relationships/hdphoto" Target="../media/hdphoto54.wdp"/><Relationship Id="rId30" Type="http://schemas.openxmlformats.org/officeDocument/2006/relationships/image" Target="../media/image251.png"/><Relationship Id="rId35" Type="http://schemas.openxmlformats.org/officeDocument/2006/relationships/image" Target="../media/image256.png"/><Relationship Id="rId4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5.png"/><Relationship Id="rId18" Type="http://schemas.openxmlformats.org/officeDocument/2006/relationships/image" Target="../media/image269.png"/><Relationship Id="rId26" Type="http://schemas.openxmlformats.org/officeDocument/2006/relationships/image" Target="../media/image277.png"/><Relationship Id="rId3" Type="http://schemas.openxmlformats.org/officeDocument/2006/relationships/slide" Target="slide45.xml"/><Relationship Id="rId21" Type="http://schemas.openxmlformats.org/officeDocument/2006/relationships/image" Target="../media/image272.png"/><Relationship Id="rId7" Type="http://schemas.openxmlformats.org/officeDocument/2006/relationships/image" Target="../media/image60.png"/><Relationship Id="rId12" Type="http://schemas.openxmlformats.org/officeDocument/2006/relationships/image" Target="../media/image233.png"/><Relationship Id="rId17" Type="http://schemas.openxmlformats.org/officeDocument/2006/relationships/image" Target="../media/image268.png"/><Relationship Id="rId25" Type="http://schemas.openxmlformats.org/officeDocument/2006/relationships/image" Target="../media/image276.png"/><Relationship Id="rId2" Type="http://schemas.openxmlformats.org/officeDocument/2006/relationships/image" Target="../media/image264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1.xml"/><Relationship Id="rId11" Type="http://schemas.openxmlformats.org/officeDocument/2006/relationships/image" Target="../media/image47.png"/><Relationship Id="rId24" Type="http://schemas.openxmlformats.org/officeDocument/2006/relationships/image" Target="../media/image275.png"/><Relationship Id="rId32" Type="http://schemas.openxmlformats.org/officeDocument/2006/relationships/image" Target="../media/image282.png"/><Relationship Id="rId5" Type="http://schemas.openxmlformats.org/officeDocument/2006/relationships/slide" Target="slide43.xml"/><Relationship Id="rId15" Type="http://schemas.openxmlformats.org/officeDocument/2006/relationships/image" Target="../media/image266.png"/><Relationship Id="rId23" Type="http://schemas.openxmlformats.org/officeDocument/2006/relationships/image" Target="../media/image274.png"/><Relationship Id="rId28" Type="http://schemas.openxmlformats.org/officeDocument/2006/relationships/image" Target="../media/image279.png"/><Relationship Id="rId10" Type="http://schemas.openxmlformats.org/officeDocument/2006/relationships/image" Target="../media/image55.png"/><Relationship Id="rId19" Type="http://schemas.openxmlformats.org/officeDocument/2006/relationships/image" Target="../media/image270.png"/><Relationship Id="rId31" Type="http://schemas.openxmlformats.org/officeDocument/2006/relationships/image" Target="../media/image263.png"/><Relationship Id="rId4" Type="http://schemas.openxmlformats.org/officeDocument/2006/relationships/slide" Target="slide44.xml"/><Relationship Id="rId9" Type="http://schemas.openxmlformats.org/officeDocument/2006/relationships/image" Target="../media/image46.png"/><Relationship Id="rId14" Type="http://schemas.openxmlformats.org/officeDocument/2006/relationships/image" Target="../media/image265.png"/><Relationship Id="rId22" Type="http://schemas.openxmlformats.org/officeDocument/2006/relationships/image" Target="../media/image273.jpeg"/><Relationship Id="rId27" Type="http://schemas.openxmlformats.org/officeDocument/2006/relationships/image" Target="../media/image278.png"/><Relationship Id="rId30" Type="http://schemas.openxmlformats.org/officeDocument/2006/relationships/image" Target="../media/image2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83.png"/><Relationship Id="rId18" Type="http://schemas.openxmlformats.org/officeDocument/2006/relationships/image" Target="../media/image223.png"/><Relationship Id="rId3" Type="http://schemas.openxmlformats.org/officeDocument/2006/relationships/slide" Target="slide44.xml"/><Relationship Id="rId7" Type="http://schemas.openxmlformats.org/officeDocument/2006/relationships/slide" Target="slide2.xml"/><Relationship Id="rId12" Type="http://schemas.openxmlformats.org/officeDocument/2006/relationships/image" Target="../media/image235.png"/><Relationship Id="rId17" Type="http://schemas.openxmlformats.org/officeDocument/2006/relationships/image" Target="../media/image263.png"/><Relationship Id="rId2" Type="http://schemas.openxmlformats.org/officeDocument/2006/relationships/slide" Target="slide45.xml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234.png"/><Relationship Id="rId5" Type="http://schemas.openxmlformats.org/officeDocument/2006/relationships/slide" Target="slide41.xml"/><Relationship Id="rId15" Type="http://schemas.openxmlformats.org/officeDocument/2006/relationships/image" Target="../media/image285.jpeg"/><Relationship Id="rId10" Type="http://schemas.openxmlformats.org/officeDocument/2006/relationships/image" Target="../media/image47.png"/><Relationship Id="rId4" Type="http://schemas.openxmlformats.org/officeDocument/2006/relationships/slide" Target="slide42.xml"/><Relationship Id="rId9" Type="http://schemas.openxmlformats.org/officeDocument/2006/relationships/image" Target="../media/image55.png"/><Relationship Id="rId14" Type="http://schemas.openxmlformats.org/officeDocument/2006/relationships/image" Target="../media/image2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87.png"/><Relationship Id="rId18" Type="http://schemas.openxmlformats.org/officeDocument/2006/relationships/image" Target="../media/image290.png"/><Relationship Id="rId3" Type="http://schemas.openxmlformats.org/officeDocument/2006/relationships/slide" Target="slide43.xml"/><Relationship Id="rId7" Type="http://schemas.openxmlformats.org/officeDocument/2006/relationships/slide" Target="slide2.xml"/><Relationship Id="rId12" Type="http://schemas.openxmlformats.org/officeDocument/2006/relationships/image" Target="../media/image234.png"/><Relationship Id="rId17" Type="http://schemas.openxmlformats.org/officeDocument/2006/relationships/image" Target="../media/image263.png"/><Relationship Id="rId2" Type="http://schemas.openxmlformats.org/officeDocument/2006/relationships/slide" Target="slide45.xml"/><Relationship Id="rId16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233.png"/><Relationship Id="rId5" Type="http://schemas.openxmlformats.org/officeDocument/2006/relationships/slide" Target="slide41.xml"/><Relationship Id="rId15" Type="http://schemas.openxmlformats.org/officeDocument/2006/relationships/image" Target="../media/image288.png"/><Relationship Id="rId10" Type="http://schemas.openxmlformats.org/officeDocument/2006/relationships/image" Target="../media/image47.png"/><Relationship Id="rId19" Type="http://schemas.openxmlformats.org/officeDocument/2006/relationships/image" Target="../media/image291.png"/><Relationship Id="rId4" Type="http://schemas.openxmlformats.org/officeDocument/2006/relationships/slide" Target="slide42.xml"/><Relationship Id="rId9" Type="http://schemas.openxmlformats.org/officeDocument/2006/relationships/image" Target="../media/image55.png"/><Relationship Id="rId14" Type="http://schemas.openxmlformats.org/officeDocument/2006/relationships/image" Target="../media/image2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5.png"/><Relationship Id="rId18" Type="http://schemas.openxmlformats.org/officeDocument/2006/relationships/image" Target="../media/image92.png"/><Relationship Id="rId3" Type="http://schemas.openxmlformats.org/officeDocument/2006/relationships/slide" Target="slide44.xml"/><Relationship Id="rId21" Type="http://schemas.microsoft.com/office/2007/relationships/hdphoto" Target="../media/hdphoto39.wdp"/><Relationship Id="rId7" Type="http://schemas.openxmlformats.org/officeDocument/2006/relationships/image" Target="../media/image60.png"/><Relationship Id="rId12" Type="http://schemas.openxmlformats.org/officeDocument/2006/relationships/image" Target="../media/image234.png"/><Relationship Id="rId17" Type="http://schemas.openxmlformats.org/officeDocument/2006/relationships/image" Target="../media/image132.png"/><Relationship Id="rId2" Type="http://schemas.openxmlformats.org/officeDocument/2006/relationships/image" Target="../media/image263.png"/><Relationship Id="rId16" Type="http://schemas.openxmlformats.org/officeDocument/2006/relationships/image" Target="../media/image90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1.xml"/><Relationship Id="rId11" Type="http://schemas.openxmlformats.org/officeDocument/2006/relationships/image" Target="../media/image233.png"/><Relationship Id="rId5" Type="http://schemas.openxmlformats.org/officeDocument/2006/relationships/slide" Target="slide42.xml"/><Relationship Id="rId15" Type="http://schemas.openxmlformats.org/officeDocument/2006/relationships/image" Target="../media/image20.png"/><Relationship Id="rId10" Type="http://schemas.openxmlformats.org/officeDocument/2006/relationships/image" Target="../media/image47.png"/><Relationship Id="rId19" Type="http://schemas.openxmlformats.org/officeDocument/2006/relationships/image" Target="../media/image91.png"/><Relationship Id="rId4" Type="http://schemas.openxmlformats.org/officeDocument/2006/relationships/slide" Target="slide43.xml"/><Relationship Id="rId9" Type="http://schemas.openxmlformats.org/officeDocument/2006/relationships/image" Target="../media/image46.png"/><Relationship Id="rId14" Type="http://schemas.openxmlformats.org/officeDocument/2006/relationships/image" Target="../media/image94.png"/><Relationship Id="rId22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slide" Target="slide2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97.png"/><Relationship Id="rId18" Type="http://schemas.microsoft.com/office/2007/relationships/hdphoto" Target="../media/hdphoto55.wdp"/><Relationship Id="rId3" Type="http://schemas.openxmlformats.org/officeDocument/2006/relationships/slide" Target="slide2.xml"/><Relationship Id="rId7" Type="http://schemas.openxmlformats.org/officeDocument/2006/relationships/slide" Target="slide48.xml"/><Relationship Id="rId12" Type="http://schemas.openxmlformats.org/officeDocument/2006/relationships/image" Target="../media/image58.png"/><Relationship Id="rId17" Type="http://schemas.openxmlformats.org/officeDocument/2006/relationships/image" Target="../media/image300.png"/><Relationship Id="rId2" Type="http://schemas.openxmlformats.org/officeDocument/2006/relationships/slide" Target="slide52.xml"/><Relationship Id="rId16" Type="http://schemas.openxmlformats.org/officeDocument/2006/relationships/image" Target="../media/image20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9.xml"/><Relationship Id="rId11" Type="http://schemas.openxmlformats.org/officeDocument/2006/relationships/image" Target="../media/image296.png"/><Relationship Id="rId5" Type="http://schemas.openxmlformats.org/officeDocument/2006/relationships/slide" Target="slide50.xml"/><Relationship Id="rId15" Type="http://schemas.openxmlformats.org/officeDocument/2006/relationships/image" Target="../media/image299.png"/><Relationship Id="rId10" Type="http://schemas.openxmlformats.org/officeDocument/2006/relationships/image" Target="../media/image55.png"/><Relationship Id="rId19" Type="http://schemas.openxmlformats.org/officeDocument/2006/relationships/image" Target="../media/image301.png"/><Relationship Id="rId4" Type="http://schemas.openxmlformats.org/officeDocument/2006/relationships/slide" Target="slide51.xml"/><Relationship Id="rId9" Type="http://schemas.openxmlformats.org/officeDocument/2006/relationships/image" Target="../media/image47.png"/><Relationship Id="rId14" Type="http://schemas.openxmlformats.org/officeDocument/2006/relationships/image" Target="../media/image2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image" Target="../media/image55.png"/><Relationship Id="rId18" Type="http://schemas.microsoft.com/office/2007/relationships/hdphoto" Target="../media/hdphoto55.wdp"/><Relationship Id="rId26" Type="http://schemas.openxmlformats.org/officeDocument/2006/relationships/image" Target="../media/image20.png"/><Relationship Id="rId3" Type="http://schemas.openxmlformats.org/officeDocument/2006/relationships/image" Target="../media/image303.png"/><Relationship Id="rId21" Type="http://schemas.openxmlformats.org/officeDocument/2006/relationships/image" Target="../media/image305.png"/><Relationship Id="rId7" Type="http://schemas.openxmlformats.org/officeDocument/2006/relationships/image" Target="../media/image296.png"/><Relationship Id="rId12" Type="http://schemas.openxmlformats.org/officeDocument/2006/relationships/slide" Target="slide52.xml"/><Relationship Id="rId17" Type="http://schemas.openxmlformats.org/officeDocument/2006/relationships/image" Target="../media/image300.png"/><Relationship Id="rId25" Type="http://schemas.openxmlformats.org/officeDocument/2006/relationships/image" Target="../media/image309.png"/><Relationship Id="rId2" Type="http://schemas.openxmlformats.org/officeDocument/2006/relationships/image" Target="../media/image302.png"/><Relationship Id="rId16" Type="http://schemas.openxmlformats.org/officeDocument/2006/relationships/image" Target="../media/image205.png"/><Relationship Id="rId20" Type="http://schemas.microsoft.com/office/2007/relationships/hdphoto" Target="../media/hdphoto56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slide" Target="slide47.xml"/><Relationship Id="rId24" Type="http://schemas.openxmlformats.org/officeDocument/2006/relationships/image" Target="../media/image308.png"/><Relationship Id="rId5" Type="http://schemas.openxmlformats.org/officeDocument/2006/relationships/image" Target="../media/image46.png"/><Relationship Id="rId15" Type="http://schemas.openxmlformats.org/officeDocument/2006/relationships/image" Target="../media/image298.png"/><Relationship Id="rId23" Type="http://schemas.openxmlformats.org/officeDocument/2006/relationships/image" Target="../media/image307.png"/><Relationship Id="rId10" Type="http://schemas.openxmlformats.org/officeDocument/2006/relationships/slide" Target="slide49.xml"/><Relationship Id="rId19" Type="http://schemas.openxmlformats.org/officeDocument/2006/relationships/image" Target="../media/image304.png"/><Relationship Id="rId4" Type="http://schemas.openxmlformats.org/officeDocument/2006/relationships/slide" Target="slide2.xml"/><Relationship Id="rId9" Type="http://schemas.openxmlformats.org/officeDocument/2006/relationships/slide" Target="slide50.xml"/><Relationship Id="rId14" Type="http://schemas.openxmlformats.org/officeDocument/2006/relationships/image" Target="../media/image297.png"/><Relationship Id="rId22" Type="http://schemas.openxmlformats.org/officeDocument/2006/relationships/image" Target="../media/image3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slide" Target="slide52.xml"/><Relationship Id="rId18" Type="http://schemas.openxmlformats.org/officeDocument/2006/relationships/image" Target="../media/image205.png"/><Relationship Id="rId26" Type="http://schemas.openxmlformats.org/officeDocument/2006/relationships/image" Target="../media/image316.png"/><Relationship Id="rId3" Type="http://schemas.openxmlformats.org/officeDocument/2006/relationships/image" Target="../media/image311.png"/><Relationship Id="rId21" Type="http://schemas.openxmlformats.org/officeDocument/2006/relationships/image" Target="../media/image304.png"/><Relationship Id="rId7" Type="http://schemas.openxmlformats.org/officeDocument/2006/relationships/image" Target="../media/image47.png"/><Relationship Id="rId12" Type="http://schemas.openxmlformats.org/officeDocument/2006/relationships/slide" Target="slide49.xml"/><Relationship Id="rId17" Type="http://schemas.openxmlformats.org/officeDocument/2006/relationships/image" Target="../media/image299.png"/><Relationship Id="rId25" Type="http://schemas.openxmlformats.org/officeDocument/2006/relationships/image" Target="../media/image315.png"/><Relationship Id="rId2" Type="http://schemas.openxmlformats.org/officeDocument/2006/relationships/image" Target="../media/image310.png"/><Relationship Id="rId16" Type="http://schemas.openxmlformats.org/officeDocument/2006/relationships/image" Target="../media/image297.png"/><Relationship Id="rId20" Type="http://schemas.microsoft.com/office/2007/relationships/hdphoto" Target="../media/hdphoto55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11" Type="http://schemas.openxmlformats.org/officeDocument/2006/relationships/slide" Target="slide47.xml"/><Relationship Id="rId24" Type="http://schemas.openxmlformats.org/officeDocument/2006/relationships/image" Target="../media/image314.png"/><Relationship Id="rId5" Type="http://schemas.openxmlformats.org/officeDocument/2006/relationships/slide" Target="slide2.xml"/><Relationship Id="rId15" Type="http://schemas.openxmlformats.org/officeDocument/2006/relationships/slide" Target="slide48.xml"/><Relationship Id="rId23" Type="http://schemas.openxmlformats.org/officeDocument/2006/relationships/image" Target="../media/image313.png"/><Relationship Id="rId10" Type="http://schemas.openxmlformats.org/officeDocument/2006/relationships/slide" Target="slide50.xml"/><Relationship Id="rId19" Type="http://schemas.openxmlformats.org/officeDocument/2006/relationships/image" Target="../media/image300.png"/><Relationship Id="rId4" Type="http://schemas.openxmlformats.org/officeDocument/2006/relationships/image" Target="../media/image312.png"/><Relationship Id="rId9" Type="http://schemas.openxmlformats.org/officeDocument/2006/relationships/slide" Target="slide51.xml"/><Relationship Id="rId14" Type="http://schemas.openxmlformats.org/officeDocument/2006/relationships/image" Target="../media/image55.png"/><Relationship Id="rId22" Type="http://schemas.microsoft.com/office/2007/relationships/hdphoto" Target="../media/hdphoto5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46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299.png"/><Relationship Id="rId18" Type="http://schemas.microsoft.com/office/2007/relationships/hdphoto" Target="../media/hdphoto56.wdp"/><Relationship Id="rId3" Type="http://schemas.openxmlformats.org/officeDocument/2006/relationships/image" Target="../media/image46.png"/><Relationship Id="rId21" Type="http://schemas.openxmlformats.org/officeDocument/2006/relationships/image" Target="../media/image319.png"/><Relationship Id="rId7" Type="http://schemas.openxmlformats.org/officeDocument/2006/relationships/slide" Target="slide49.xml"/><Relationship Id="rId12" Type="http://schemas.openxmlformats.org/officeDocument/2006/relationships/image" Target="../media/image298.png"/><Relationship Id="rId17" Type="http://schemas.openxmlformats.org/officeDocument/2006/relationships/image" Target="../media/image304.png"/><Relationship Id="rId2" Type="http://schemas.openxmlformats.org/officeDocument/2006/relationships/slide" Target="slide2.xml"/><Relationship Id="rId16" Type="http://schemas.microsoft.com/office/2007/relationships/hdphoto" Target="../media/hdphoto55.wdp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51.xml"/><Relationship Id="rId11" Type="http://schemas.openxmlformats.org/officeDocument/2006/relationships/slide" Target="slide48.xml"/><Relationship Id="rId5" Type="http://schemas.openxmlformats.org/officeDocument/2006/relationships/image" Target="../media/image296.png"/><Relationship Id="rId15" Type="http://schemas.openxmlformats.org/officeDocument/2006/relationships/image" Target="../media/image300.png"/><Relationship Id="rId10" Type="http://schemas.openxmlformats.org/officeDocument/2006/relationships/image" Target="../media/image55.png"/><Relationship Id="rId19" Type="http://schemas.openxmlformats.org/officeDocument/2006/relationships/image" Target="../media/image317.png"/><Relationship Id="rId4" Type="http://schemas.openxmlformats.org/officeDocument/2006/relationships/image" Target="../media/image47.png"/><Relationship Id="rId9" Type="http://schemas.openxmlformats.org/officeDocument/2006/relationships/slide" Target="slide52.xml"/><Relationship Id="rId14" Type="http://schemas.openxmlformats.org/officeDocument/2006/relationships/image" Target="../media/image205.png"/><Relationship Id="rId22" Type="http://schemas.openxmlformats.org/officeDocument/2006/relationships/image" Target="../media/image3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51.xml"/><Relationship Id="rId18" Type="http://schemas.openxmlformats.org/officeDocument/2006/relationships/image" Target="../media/image298.png"/><Relationship Id="rId3" Type="http://schemas.openxmlformats.org/officeDocument/2006/relationships/image" Target="../media/image322.png"/><Relationship Id="rId21" Type="http://schemas.openxmlformats.org/officeDocument/2006/relationships/image" Target="../media/image304.png"/><Relationship Id="rId7" Type="http://schemas.openxmlformats.org/officeDocument/2006/relationships/image" Target="../media/image46.png"/><Relationship Id="rId12" Type="http://schemas.openxmlformats.org/officeDocument/2006/relationships/slide" Target="slide47.xml"/><Relationship Id="rId17" Type="http://schemas.openxmlformats.org/officeDocument/2006/relationships/image" Target="../media/image297.png"/><Relationship Id="rId25" Type="http://schemas.openxmlformats.org/officeDocument/2006/relationships/image" Target="../media/image326.png"/><Relationship Id="rId2" Type="http://schemas.openxmlformats.org/officeDocument/2006/relationships/image" Target="../media/image321.png"/><Relationship Id="rId16" Type="http://schemas.openxmlformats.org/officeDocument/2006/relationships/slide" Target="slide48.xml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11" Type="http://schemas.openxmlformats.org/officeDocument/2006/relationships/slide" Target="slide49.xml"/><Relationship Id="rId24" Type="http://schemas.openxmlformats.org/officeDocument/2006/relationships/image" Target="../media/image325.png"/><Relationship Id="rId5" Type="http://schemas.openxmlformats.org/officeDocument/2006/relationships/image" Target="../media/image323.png"/><Relationship Id="rId15" Type="http://schemas.openxmlformats.org/officeDocument/2006/relationships/image" Target="../media/image55.png"/><Relationship Id="rId23" Type="http://schemas.openxmlformats.org/officeDocument/2006/relationships/image" Target="../media/image324.png"/><Relationship Id="rId10" Type="http://schemas.openxmlformats.org/officeDocument/2006/relationships/slide" Target="slide50.xml"/><Relationship Id="rId19" Type="http://schemas.openxmlformats.org/officeDocument/2006/relationships/image" Target="../media/image299.png"/><Relationship Id="rId4" Type="http://schemas.microsoft.com/office/2007/relationships/hdphoto" Target="../media/hdphoto57.wdp"/><Relationship Id="rId9" Type="http://schemas.openxmlformats.org/officeDocument/2006/relationships/image" Target="../media/image296.png"/><Relationship Id="rId14" Type="http://schemas.openxmlformats.org/officeDocument/2006/relationships/slide" Target="slide52.xml"/><Relationship Id="rId22" Type="http://schemas.microsoft.com/office/2007/relationships/hdphoto" Target="../media/hdphoto56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image" Target="../media/image300.png"/><Relationship Id="rId18" Type="http://schemas.openxmlformats.org/officeDocument/2006/relationships/image" Target="../media/image327.png"/><Relationship Id="rId26" Type="http://schemas.openxmlformats.org/officeDocument/2006/relationships/image" Target="../media/image20.png"/><Relationship Id="rId3" Type="http://schemas.openxmlformats.org/officeDocument/2006/relationships/image" Target="../media/image296.png"/><Relationship Id="rId21" Type="http://schemas.microsoft.com/office/2007/relationships/hdphoto" Target="../media/hdphoto58.wdp"/><Relationship Id="rId7" Type="http://schemas.openxmlformats.org/officeDocument/2006/relationships/slide" Target="slide47.xml"/><Relationship Id="rId12" Type="http://schemas.openxmlformats.org/officeDocument/2006/relationships/image" Target="../media/image205.png"/><Relationship Id="rId17" Type="http://schemas.openxmlformats.org/officeDocument/2006/relationships/image" Target="../media/image95.png"/><Relationship Id="rId25" Type="http://schemas.openxmlformats.org/officeDocument/2006/relationships/image" Target="../media/image46.png"/><Relationship Id="rId2" Type="http://schemas.openxmlformats.org/officeDocument/2006/relationships/image" Target="../media/image47.png"/><Relationship Id="rId16" Type="http://schemas.microsoft.com/office/2007/relationships/hdphoto" Target="../media/hdphoto56.wdp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9.xml"/><Relationship Id="rId11" Type="http://schemas.openxmlformats.org/officeDocument/2006/relationships/image" Target="../media/image299.png"/><Relationship Id="rId24" Type="http://schemas.openxmlformats.org/officeDocument/2006/relationships/slide" Target="slide2.xml"/><Relationship Id="rId5" Type="http://schemas.openxmlformats.org/officeDocument/2006/relationships/slide" Target="slide50.xml"/><Relationship Id="rId15" Type="http://schemas.openxmlformats.org/officeDocument/2006/relationships/image" Target="../media/image304.png"/><Relationship Id="rId23" Type="http://schemas.microsoft.com/office/2007/relationships/hdphoto" Target="../media/hdphoto59.wdp"/><Relationship Id="rId10" Type="http://schemas.openxmlformats.org/officeDocument/2006/relationships/image" Target="../media/image298.png"/><Relationship Id="rId19" Type="http://schemas.openxmlformats.org/officeDocument/2006/relationships/slide" Target="slide53.xml"/><Relationship Id="rId4" Type="http://schemas.openxmlformats.org/officeDocument/2006/relationships/slide" Target="slide51.xml"/><Relationship Id="rId9" Type="http://schemas.openxmlformats.org/officeDocument/2006/relationships/image" Target="../media/image297.png"/><Relationship Id="rId14" Type="http://schemas.microsoft.com/office/2007/relationships/hdphoto" Target="../media/hdphoto55.wdp"/><Relationship Id="rId22" Type="http://schemas.openxmlformats.org/officeDocument/2006/relationships/image" Target="../media/image3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334.png"/><Relationship Id="rId18" Type="http://schemas.openxmlformats.org/officeDocument/2006/relationships/image" Target="../media/image336.png"/><Relationship Id="rId26" Type="http://schemas.openxmlformats.org/officeDocument/2006/relationships/image" Target="../media/image340.png"/><Relationship Id="rId39" Type="http://schemas.openxmlformats.org/officeDocument/2006/relationships/image" Target="../media/image346.png"/><Relationship Id="rId3" Type="http://schemas.openxmlformats.org/officeDocument/2006/relationships/slide" Target="slide2.xml"/><Relationship Id="rId21" Type="http://schemas.openxmlformats.org/officeDocument/2006/relationships/image" Target="../media/image337.png"/><Relationship Id="rId34" Type="http://schemas.openxmlformats.org/officeDocument/2006/relationships/image" Target="../media/image344.png"/><Relationship Id="rId42" Type="http://schemas.openxmlformats.org/officeDocument/2006/relationships/image" Target="../media/image227.png"/><Relationship Id="rId7" Type="http://schemas.openxmlformats.org/officeDocument/2006/relationships/image" Target="../media/image331.png"/><Relationship Id="rId12" Type="http://schemas.openxmlformats.org/officeDocument/2006/relationships/slide" Target="slide41.xml"/><Relationship Id="rId17" Type="http://schemas.openxmlformats.org/officeDocument/2006/relationships/slide" Target="slide40.xml"/><Relationship Id="rId25" Type="http://schemas.openxmlformats.org/officeDocument/2006/relationships/slide" Target="slide14.xml"/><Relationship Id="rId33" Type="http://schemas.openxmlformats.org/officeDocument/2006/relationships/image" Target="../media/image343.png"/><Relationship Id="rId38" Type="http://schemas.openxmlformats.org/officeDocument/2006/relationships/image" Target="../media/image345.png"/><Relationship Id="rId2" Type="http://schemas.openxmlformats.org/officeDocument/2006/relationships/notesSlide" Target="../notesSlides/notesSlide1.xml"/><Relationship Id="rId16" Type="http://schemas.microsoft.com/office/2007/relationships/hdphoto" Target="../media/hdphoto61.wdp"/><Relationship Id="rId20" Type="http://schemas.openxmlformats.org/officeDocument/2006/relationships/slide" Target="slide54.xml"/><Relationship Id="rId29" Type="http://schemas.openxmlformats.org/officeDocument/2006/relationships/image" Target="../media/image341.png"/><Relationship Id="rId41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0.png"/><Relationship Id="rId11" Type="http://schemas.microsoft.com/office/2007/relationships/hdphoto" Target="../media/hdphoto60.wdp"/><Relationship Id="rId24" Type="http://schemas.microsoft.com/office/2007/relationships/hdphoto" Target="../media/hdphoto63.wdp"/><Relationship Id="rId32" Type="http://schemas.openxmlformats.org/officeDocument/2006/relationships/slide" Target="slide24.xml"/><Relationship Id="rId37" Type="http://schemas.openxmlformats.org/officeDocument/2006/relationships/slide" Target="slide19.xml"/><Relationship Id="rId40" Type="http://schemas.openxmlformats.org/officeDocument/2006/relationships/image" Target="../media/image47.png"/><Relationship Id="rId5" Type="http://schemas.openxmlformats.org/officeDocument/2006/relationships/slide" Target="slide31.xml"/><Relationship Id="rId15" Type="http://schemas.openxmlformats.org/officeDocument/2006/relationships/image" Target="../media/image335.png"/><Relationship Id="rId23" Type="http://schemas.openxmlformats.org/officeDocument/2006/relationships/image" Target="../media/image339.png"/><Relationship Id="rId28" Type="http://schemas.openxmlformats.org/officeDocument/2006/relationships/slide" Target="slide17.xml"/><Relationship Id="rId36" Type="http://schemas.openxmlformats.org/officeDocument/2006/relationships/image" Target="../media/image259.png"/><Relationship Id="rId10" Type="http://schemas.openxmlformats.org/officeDocument/2006/relationships/image" Target="../media/image333.png"/><Relationship Id="rId19" Type="http://schemas.microsoft.com/office/2007/relationships/hdphoto" Target="../media/hdphoto62.wdp"/><Relationship Id="rId31" Type="http://schemas.openxmlformats.org/officeDocument/2006/relationships/image" Target="../media/image296.png"/><Relationship Id="rId4" Type="http://schemas.openxmlformats.org/officeDocument/2006/relationships/image" Target="../media/image46.png"/><Relationship Id="rId9" Type="http://schemas.openxmlformats.org/officeDocument/2006/relationships/image" Target="../media/image332.png"/><Relationship Id="rId14" Type="http://schemas.openxmlformats.org/officeDocument/2006/relationships/slide" Target="slide9.xml"/><Relationship Id="rId22" Type="http://schemas.openxmlformats.org/officeDocument/2006/relationships/image" Target="../media/image338.png"/><Relationship Id="rId27" Type="http://schemas.microsoft.com/office/2007/relationships/hdphoto" Target="../media/hdphoto64.wdp"/><Relationship Id="rId30" Type="http://schemas.openxmlformats.org/officeDocument/2006/relationships/image" Target="../media/image342.png"/><Relationship Id="rId35" Type="http://schemas.openxmlformats.org/officeDocument/2006/relationships/slide" Target="slide27.xml"/><Relationship Id="rId43" Type="http://schemas.openxmlformats.org/officeDocument/2006/relationships/image" Target="../media/image34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50.png"/><Relationship Id="rId18" Type="http://schemas.openxmlformats.org/officeDocument/2006/relationships/image" Target="../media/image230.png"/><Relationship Id="rId3" Type="http://schemas.openxmlformats.org/officeDocument/2006/relationships/slide" Target="slide2.xml"/><Relationship Id="rId21" Type="http://schemas.openxmlformats.org/officeDocument/2006/relationships/image" Target="../media/image347.png"/><Relationship Id="rId7" Type="http://schemas.openxmlformats.org/officeDocument/2006/relationships/slide" Target="slide53.xml"/><Relationship Id="rId12" Type="http://schemas.openxmlformats.org/officeDocument/2006/relationships/slide" Target="slide56.xml"/><Relationship Id="rId17" Type="http://schemas.openxmlformats.org/officeDocument/2006/relationships/image" Target="../media/image47.png"/><Relationship Id="rId2" Type="http://schemas.openxmlformats.org/officeDocument/2006/relationships/image" Target="../media/image4.jpg"/><Relationship Id="rId16" Type="http://schemas.openxmlformats.org/officeDocument/2006/relationships/image" Target="../media/image20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8.wdp"/><Relationship Id="rId11" Type="http://schemas.openxmlformats.org/officeDocument/2006/relationships/image" Target="../media/image349.png"/><Relationship Id="rId5" Type="http://schemas.openxmlformats.org/officeDocument/2006/relationships/image" Target="../media/image348.png"/><Relationship Id="rId15" Type="http://schemas.openxmlformats.org/officeDocument/2006/relationships/image" Target="../media/image351.png"/><Relationship Id="rId10" Type="http://schemas.openxmlformats.org/officeDocument/2006/relationships/slide" Target="slide55.xml"/><Relationship Id="rId19" Type="http://schemas.openxmlformats.org/officeDocument/2006/relationships/slide" Target="slide58.xml"/><Relationship Id="rId4" Type="http://schemas.openxmlformats.org/officeDocument/2006/relationships/image" Target="../media/image46.png"/><Relationship Id="rId9" Type="http://schemas.microsoft.com/office/2007/relationships/hdphoto" Target="../media/hdphoto59.wdp"/><Relationship Id="rId14" Type="http://schemas.openxmlformats.org/officeDocument/2006/relationships/slide" Target="slide5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slide" Target="slide57.xml"/><Relationship Id="rId18" Type="http://schemas.openxmlformats.org/officeDocument/2006/relationships/image" Target="../media/image229.png"/><Relationship Id="rId3" Type="http://schemas.openxmlformats.org/officeDocument/2006/relationships/slide" Target="slide2.xml"/><Relationship Id="rId7" Type="http://schemas.microsoft.com/office/2007/relationships/hdphoto" Target="../media/hdphoto58.wdp"/><Relationship Id="rId12" Type="http://schemas.openxmlformats.org/officeDocument/2006/relationships/image" Target="../media/image350.png"/><Relationship Id="rId17" Type="http://schemas.openxmlformats.org/officeDocument/2006/relationships/slide" Target="slide58.xml"/><Relationship Id="rId2" Type="http://schemas.openxmlformats.org/officeDocument/2006/relationships/image" Target="../media/image4.jpg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8.png"/><Relationship Id="rId11" Type="http://schemas.openxmlformats.org/officeDocument/2006/relationships/slide" Target="slide56.xml"/><Relationship Id="rId5" Type="http://schemas.openxmlformats.org/officeDocument/2006/relationships/slide" Target="slide53.xml"/><Relationship Id="rId15" Type="http://schemas.openxmlformats.org/officeDocument/2006/relationships/image" Target="../media/image47.png"/><Relationship Id="rId10" Type="http://schemas.openxmlformats.org/officeDocument/2006/relationships/image" Target="../media/image349.png"/><Relationship Id="rId19" Type="http://schemas.openxmlformats.org/officeDocument/2006/relationships/image" Target="../media/image347.png"/><Relationship Id="rId4" Type="http://schemas.openxmlformats.org/officeDocument/2006/relationships/image" Target="../media/image46.png"/><Relationship Id="rId9" Type="http://schemas.microsoft.com/office/2007/relationships/hdphoto" Target="../media/hdphoto59.wdp"/><Relationship Id="rId14" Type="http://schemas.openxmlformats.org/officeDocument/2006/relationships/image" Target="../media/image35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slide" Target="slide57.xml"/><Relationship Id="rId18" Type="http://schemas.openxmlformats.org/officeDocument/2006/relationships/image" Target="../media/image229.png"/><Relationship Id="rId3" Type="http://schemas.openxmlformats.org/officeDocument/2006/relationships/slide" Target="slide2.xml"/><Relationship Id="rId7" Type="http://schemas.microsoft.com/office/2007/relationships/hdphoto" Target="../media/hdphoto58.wdp"/><Relationship Id="rId12" Type="http://schemas.openxmlformats.org/officeDocument/2006/relationships/image" Target="../media/image350.png"/><Relationship Id="rId17" Type="http://schemas.openxmlformats.org/officeDocument/2006/relationships/slide" Target="slide58.xml"/><Relationship Id="rId2" Type="http://schemas.openxmlformats.org/officeDocument/2006/relationships/image" Target="../media/image4.jpg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8.png"/><Relationship Id="rId11" Type="http://schemas.openxmlformats.org/officeDocument/2006/relationships/image" Target="../media/image349.png"/><Relationship Id="rId5" Type="http://schemas.openxmlformats.org/officeDocument/2006/relationships/slide" Target="slide53.xml"/><Relationship Id="rId15" Type="http://schemas.openxmlformats.org/officeDocument/2006/relationships/image" Target="../media/image47.png"/><Relationship Id="rId10" Type="http://schemas.openxmlformats.org/officeDocument/2006/relationships/slide" Target="slide55.xml"/><Relationship Id="rId19" Type="http://schemas.openxmlformats.org/officeDocument/2006/relationships/image" Target="../media/image347.png"/><Relationship Id="rId4" Type="http://schemas.openxmlformats.org/officeDocument/2006/relationships/image" Target="../media/image46.png"/><Relationship Id="rId9" Type="http://schemas.microsoft.com/office/2007/relationships/hdphoto" Target="../media/hdphoto59.wdp"/><Relationship Id="rId14" Type="http://schemas.openxmlformats.org/officeDocument/2006/relationships/image" Target="../media/image3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slide" Target="slide56.xml"/><Relationship Id="rId18" Type="http://schemas.openxmlformats.org/officeDocument/2006/relationships/slide" Target="slide58.xml"/><Relationship Id="rId3" Type="http://schemas.openxmlformats.org/officeDocument/2006/relationships/slide" Target="slide2.xml"/><Relationship Id="rId7" Type="http://schemas.microsoft.com/office/2007/relationships/hdphoto" Target="../media/hdphoto58.wdp"/><Relationship Id="rId12" Type="http://schemas.openxmlformats.org/officeDocument/2006/relationships/slide" Target="slide55.xml"/><Relationship Id="rId17" Type="http://schemas.openxmlformats.org/officeDocument/2006/relationships/image" Target="../media/image230.png"/><Relationship Id="rId2" Type="http://schemas.openxmlformats.org/officeDocument/2006/relationships/image" Target="../media/image4.jpg"/><Relationship Id="rId16" Type="http://schemas.openxmlformats.org/officeDocument/2006/relationships/image" Target="../media/image47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8.png"/><Relationship Id="rId11" Type="http://schemas.openxmlformats.org/officeDocument/2006/relationships/image" Target="../media/image349.png"/><Relationship Id="rId5" Type="http://schemas.openxmlformats.org/officeDocument/2006/relationships/slide" Target="slide53.xml"/><Relationship Id="rId15" Type="http://schemas.openxmlformats.org/officeDocument/2006/relationships/image" Target="../media/image351.png"/><Relationship Id="rId10" Type="http://schemas.openxmlformats.org/officeDocument/2006/relationships/slide" Target="slide54.xml"/><Relationship Id="rId19" Type="http://schemas.openxmlformats.org/officeDocument/2006/relationships/image" Target="../media/image229.png"/><Relationship Id="rId4" Type="http://schemas.openxmlformats.org/officeDocument/2006/relationships/image" Target="../media/image46.png"/><Relationship Id="rId9" Type="http://schemas.microsoft.com/office/2007/relationships/hdphoto" Target="../media/hdphoto59.wdp"/><Relationship Id="rId14" Type="http://schemas.openxmlformats.org/officeDocument/2006/relationships/image" Target="../media/image35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slide" Target="slide56.xml"/><Relationship Id="rId18" Type="http://schemas.openxmlformats.org/officeDocument/2006/relationships/image" Target="../media/image229.png"/><Relationship Id="rId3" Type="http://schemas.openxmlformats.org/officeDocument/2006/relationships/slide" Target="slide2.xml"/><Relationship Id="rId7" Type="http://schemas.microsoft.com/office/2007/relationships/hdphoto" Target="../media/hdphoto58.wdp"/><Relationship Id="rId12" Type="http://schemas.openxmlformats.org/officeDocument/2006/relationships/slide" Target="slide55.xml"/><Relationship Id="rId17" Type="http://schemas.openxmlformats.org/officeDocument/2006/relationships/image" Target="../media/image47.png"/><Relationship Id="rId2" Type="http://schemas.openxmlformats.org/officeDocument/2006/relationships/image" Target="../media/image4.jpg"/><Relationship Id="rId16" Type="http://schemas.openxmlformats.org/officeDocument/2006/relationships/image" Target="../media/image230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8.png"/><Relationship Id="rId11" Type="http://schemas.openxmlformats.org/officeDocument/2006/relationships/image" Target="../media/image349.png"/><Relationship Id="rId5" Type="http://schemas.openxmlformats.org/officeDocument/2006/relationships/slide" Target="slide53.xml"/><Relationship Id="rId15" Type="http://schemas.openxmlformats.org/officeDocument/2006/relationships/image" Target="../media/image351.png"/><Relationship Id="rId10" Type="http://schemas.openxmlformats.org/officeDocument/2006/relationships/slide" Target="slide54.xml"/><Relationship Id="rId19" Type="http://schemas.openxmlformats.org/officeDocument/2006/relationships/image" Target="../media/image20.png"/><Relationship Id="rId4" Type="http://schemas.openxmlformats.org/officeDocument/2006/relationships/image" Target="../media/image46.png"/><Relationship Id="rId9" Type="http://schemas.microsoft.com/office/2007/relationships/hdphoto" Target="../media/hdphoto59.wdp"/><Relationship Id="rId14" Type="http://schemas.openxmlformats.org/officeDocument/2006/relationships/image" Target="../media/image3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jpg"/><Relationship Id="rId7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6.png"/><Relationship Id="rId3" Type="http://schemas.openxmlformats.org/officeDocument/2006/relationships/slide" Target="slide13.xml"/><Relationship Id="rId7" Type="http://schemas.openxmlformats.org/officeDocument/2006/relationships/image" Target="../media/image52.png"/><Relationship Id="rId12" Type="http://schemas.openxmlformats.org/officeDocument/2006/relationships/slide" Target="slide2.xml"/><Relationship Id="rId17" Type="http://schemas.openxmlformats.org/officeDocument/2006/relationships/image" Target="../media/image58.png"/><Relationship Id="rId2" Type="http://schemas.openxmlformats.org/officeDocument/2006/relationships/image" Target="../media/image4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11" Type="http://schemas.openxmlformats.org/officeDocument/2006/relationships/image" Target="../media/image55.png"/><Relationship Id="rId5" Type="http://schemas.openxmlformats.org/officeDocument/2006/relationships/slide" Target="slide11.xml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slide" Target="slide12.xml"/><Relationship Id="rId9" Type="http://schemas.openxmlformats.org/officeDocument/2006/relationships/image" Target="../media/image53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480427"/>
            <a:ext cx="936104" cy="19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773209" y="2513731"/>
            <a:ext cx="3158144" cy="965721"/>
            <a:chOff x="2773209" y="2513731"/>
            <a:chExt cx="3158144" cy="96572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527884" y="2513731"/>
              <a:ext cx="2360742" cy="9233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10541" cmpd="sng">
                    <a:noFill/>
                    <a:prstDash val="solid"/>
                  </a:ln>
                  <a:gradFill flip="none" rotWithShape="1">
                    <a:gsLst>
                      <a:gs pos="0">
                        <a:srgbClr val="F03010">
                          <a:shade val="30000"/>
                          <a:satMod val="115000"/>
                          <a:lumMod val="82000"/>
                          <a:lumOff val="18000"/>
                        </a:srgbClr>
                      </a:gs>
                      <a:gs pos="50000">
                        <a:srgbClr val="F03010">
                          <a:shade val="67500"/>
                          <a:satMod val="115000"/>
                        </a:srgbClr>
                      </a:gs>
                      <a:gs pos="100000">
                        <a:srgbClr val="F03010">
                          <a:shade val="100000"/>
                          <a:satMod val="115000"/>
                          <a:lumMod val="28000"/>
                          <a:lumOff val="72000"/>
                        </a:srgbClr>
                      </a:gs>
                    </a:gsLst>
                    <a:lin ang="5400000" scaled="1"/>
                    <a:tileRect/>
                  </a:gradFill>
                  <a:latin typeface="Bauhaus 93" pitchFamily="82" charset="0"/>
                </a:rPr>
                <a:t>RestArt</a:t>
              </a:r>
              <a:endParaRPr lang="ru-RU" sz="5400" cap="none" spc="0" dirty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F03010">
                        <a:shade val="30000"/>
                        <a:satMod val="115000"/>
                        <a:lumMod val="82000"/>
                        <a:lumOff val="18000"/>
                      </a:srgbClr>
                    </a:gs>
                    <a:gs pos="50000">
                      <a:srgbClr val="F03010">
                        <a:shade val="67500"/>
                        <a:satMod val="115000"/>
                      </a:srgbClr>
                    </a:gs>
                    <a:gs pos="100000">
                      <a:srgbClr val="F03010">
                        <a:shade val="100000"/>
                        <a:satMod val="115000"/>
                        <a:lumMod val="28000"/>
                        <a:lumOff val="72000"/>
                      </a:srgbClr>
                    </a:gs>
                  </a:gsLst>
                  <a:lin ang="5400000" scaled="1"/>
                  <a:tileRect/>
                </a:gradFill>
                <a:effectLst/>
              </a:endParaRPr>
            </a:p>
          </p:txBody>
        </p:sp>
        <p:sp>
          <p:nvSpPr>
            <p:cNvPr id="25" name="Заголовок 1"/>
            <p:cNvSpPr txBox="1">
              <a:spLocks/>
            </p:cNvSpPr>
            <p:nvPr/>
          </p:nvSpPr>
          <p:spPr>
            <a:xfrm>
              <a:off x="3471399" y="3104480"/>
              <a:ext cx="2459954" cy="3749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 smtClean="0">
                  <a:solidFill>
                    <a:srgbClr val="540000"/>
                  </a:solidFill>
                </a:rPr>
                <a:t>Автоматизация предприятий питания</a:t>
              </a:r>
              <a:endParaRPr lang="ru-RU" sz="1000" b="1" dirty="0">
                <a:solidFill>
                  <a:srgbClr val="540000"/>
                </a:solidFill>
              </a:endParaRPr>
            </a:p>
          </p:txBody>
        </p:sp>
        <p:pic>
          <p:nvPicPr>
            <p:cNvPr id="7170" name="Picture 2" descr="C:\Users\Apple\Dropbox\рестартФронт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09" y="2571410"/>
              <a:ext cx="819319" cy="807972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08968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овый проект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0000" y="1620000"/>
            <a:ext cx="4236730" cy="318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577" y="320018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Управляющая кнопка: настраиваемая 25"/>
          <p:cNvSpPr/>
          <p:nvPr/>
        </p:nvSpPr>
        <p:spPr>
          <a:xfrm>
            <a:off x="262578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7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9" action="ppaction://hlinksldjump"/>
          </p:cNvPr>
          <p:cNvSpPr txBox="1"/>
          <p:nvPr/>
        </p:nvSpPr>
        <p:spPr>
          <a:xfrm>
            <a:off x="828000" y="2062791"/>
            <a:ext cx="7626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8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285987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872" y="4955414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Продажа по коду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419872" y="5149874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модификаторов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419872" y="5344334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Продажа весового товара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419872" y="5538794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Быстрая смена меню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419872" y="5733256"/>
            <a:ext cx="23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Продажа бизнес-</a:t>
            </a: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</a:rPr>
              <a:t>ланчей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и наборов блюд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191924" y="4955414"/>
            <a:ext cx="1800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Работа со стоп листом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191924" y="5344334"/>
            <a:ext cx="23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Удобный переход в режим оплаты и работы с кассой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191924" y="5733256"/>
            <a:ext cx="2304000" cy="478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Автоматическое открытие нового заказа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8000" y="28528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" name="Picture 2" descr="C:\Users\Apple\Desktop\428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pple\Desktop\22265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pple\Dropbox\240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hlinkClick r:id="rId6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3" name="Picture 2" descr="C:\Users\Apple\Dropbox\214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Управляющая кнопка: настраиваемая 6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40" name="Picture 2" descr="C:\Users\Apple\Desktop\11350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pple\Desktop\13230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27000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6191924" y="5149874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Поиск элементов меню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8364" y="1620000"/>
            <a:ext cx="1044724" cy="207325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8572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Новинки: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автоматический расчёт быстрых кодов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модификаторов в местах приготовления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счётчиком остатков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стоп-лист и его печать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поиск по наименованию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настройка печати вывода имени номенклатуры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ограничение на количество в наборе</a:t>
            </a:r>
          </a:p>
        </p:txBody>
      </p:sp>
    </p:spTree>
    <p:extLst>
      <p:ext uri="{BB962C8B-B14F-4D97-AF65-F5344CB8AC3E}">
        <p14:creationId xmlns:p14="http://schemas.microsoft.com/office/powerpoint/2010/main" val="8682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9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4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5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entr" presetSubtype="0" fill="hold" grpId="0" nodeType="withEffect">
                                  <p:stCondLst>
                                    <p:cond delay="58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5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6938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"/>
          <p:cNvSpPr txBox="1"/>
          <p:nvPr/>
        </p:nvSpPr>
        <p:spPr>
          <a:xfrm>
            <a:off x="7488324" y="16200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ввода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состава заказа</a:t>
            </a:r>
          </a:p>
        </p:txBody>
      </p:sp>
      <p:sp>
        <p:nvSpPr>
          <p:cNvPr id="54" name="TextBox 2"/>
          <p:cNvSpPr txBox="1"/>
          <p:nvPr/>
        </p:nvSpPr>
        <p:spPr>
          <a:xfrm>
            <a:off x="7488324" y="2133017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работы с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кассой</a:t>
            </a:r>
          </a:p>
        </p:txBody>
      </p:sp>
      <p:sp>
        <p:nvSpPr>
          <p:cNvPr id="55" name="TextBox 3"/>
          <p:cNvSpPr txBox="1"/>
          <p:nvPr/>
        </p:nvSpPr>
        <p:spPr>
          <a:xfrm>
            <a:off x="7488324" y="418508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508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быстрая продажа с пере-</a:t>
            </a:r>
          </a:p>
          <a:p>
            <a:pPr defTabSz="4508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ходом на новый заказ</a:t>
            </a:r>
          </a:p>
        </p:txBody>
      </p:sp>
      <p:sp>
        <p:nvSpPr>
          <p:cNvPr id="56" name="TextBox 4"/>
          <p:cNvSpPr txBox="1"/>
          <p:nvPr/>
        </p:nvSpPr>
        <p:spPr>
          <a:xfrm>
            <a:off x="7488324" y="264603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обнуление введённой суммы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оплат</a:t>
            </a:r>
          </a:p>
        </p:txBody>
      </p:sp>
      <p:sp>
        <p:nvSpPr>
          <p:cNvPr id="57" name="TextBox 5"/>
          <p:cNvSpPr txBox="1"/>
          <p:nvPr/>
        </p:nvSpPr>
        <p:spPr>
          <a:xfrm>
            <a:off x="7488324" y="3159051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   назначение \ сброс скидок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настроены права доступа )</a:t>
            </a:r>
          </a:p>
        </p:txBody>
      </p:sp>
      <p:sp>
        <p:nvSpPr>
          <p:cNvPr id="58" name="TextBox 6"/>
          <p:cNvSpPr txBox="1"/>
          <p:nvPr/>
        </p:nvSpPr>
        <p:spPr>
          <a:xfrm>
            <a:off x="7488324" y="3672068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   назначение \ сброс карт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настроены права доступа )</a:t>
            </a:r>
          </a:p>
        </p:txBody>
      </p:sp>
      <p:pic>
        <p:nvPicPr>
          <p:cNvPr id="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1632253"/>
            <a:ext cx="339797" cy="24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2140674"/>
            <a:ext cx="35060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4203157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2656295"/>
            <a:ext cx="35060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-1" r="188" b="307"/>
          <a:stretch/>
        </p:blipFill>
        <p:spPr bwMode="auto">
          <a:xfrm>
            <a:off x="3419812" y="3081600"/>
            <a:ext cx="3798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195" r="-378" b="195"/>
          <a:stretch/>
        </p:blipFill>
        <p:spPr bwMode="auto">
          <a:xfrm>
            <a:off x="3420000" y="1801661"/>
            <a:ext cx="3805200" cy="267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683124" y="2355371"/>
            <a:ext cx="3278952" cy="1368000"/>
            <a:chOff x="1484532" y="4781878"/>
            <a:chExt cx="3278952" cy="1368000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" r="-437"/>
            <a:stretch/>
          </p:blipFill>
          <p:spPr bwMode="auto">
            <a:xfrm>
              <a:off x="1484532" y="5141878"/>
              <a:ext cx="1284111" cy="6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" r="-193"/>
            <a:stretch/>
          </p:blipFill>
          <p:spPr bwMode="auto">
            <a:xfrm>
              <a:off x="2902625" y="4781878"/>
              <a:ext cx="1860859" cy="13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3821042" y="2358000"/>
            <a:ext cx="2994853" cy="1368000"/>
            <a:chOff x="5724128" y="4721674"/>
            <a:chExt cx="2994853" cy="1368000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" r="-95"/>
            <a:stretch/>
          </p:blipFill>
          <p:spPr bwMode="auto">
            <a:xfrm>
              <a:off x="5724128" y="5081674"/>
              <a:ext cx="1189863" cy="6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10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41" y="4721674"/>
              <a:ext cx="1664440" cy="13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3171916"/>
            <a:ext cx="35206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3687537"/>
            <a:ext cx="36272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24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/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25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4" action="ppaction://hlinksldjump"/>
          </p:cNvPr>
          <p:cNvSpPr txBox="1"/>
          <p:nvPr/>
        </p:nvSpPr>
        <p:spPr>
          <a:xfrm>
            <a:off x="828000" y="2852806"/>
            <a:ext cx="11131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TextBox 43">
            <a:hlinkClick r:id="rId7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2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Режим ввода сумм оплат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9" name="Picture 2" descr="C:\Users\Apple\Dropbox\240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pple\Desktop\1323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pple\Desktop\4287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pple\Desktop\22265.png"/>
          <p:cNvPicPr>
            <a:picLocks noChangeAspect="1" noChangeArrowheads="1"/>
          </p:cNvPicPr>
          <p:nvPr/>
        </p:nvPicPr>
        <p:blipFill>
          <a:blip r:embed="rId2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34320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24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 descr="C:\Users\Apple\Dropbox\2144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Управляющая кнопка: настраиваемая 4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3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1266" name="Picture 2" descr="C:\Users\Apple\Desktop\11350б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3282063" y="4776644"/>
            <a:ext cx="557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 defTabSz="363538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Для сокращения времени обслуживания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повышения пропускной способности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на предприятиях быстрого питания предусмотрена возможность быстрой продажи - нажатие кнопки «Пробить чек» закрывает чек в оплату. </a:t>
            </a:r>
          </a:p>
          <a:p>
            <a:pPr marL="92075" indent="-92075" defTabSz="363538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При необходимости кассир переходит в режим ввода сумм оплаты и выбирает необходимый способ оплаты: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наличными или банковской картой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талонами\купонами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балансной картой, картой питания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сотрудников</a:t>
            </a:r>
          </a:p>
        </p:txBody>
      </p:sp>
      <p:pic>
        <p:nvPicPr>
          <p:cNvPr id="60" name="Picture 3" descr="C:\Users\Apple\Desktop\1402.png"/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7316464" y="3202005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Apple\Desktop\1402.png"/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5121517" y="3213087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3282063" y="4776644"/>
            <a:ext cx="55761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 defTabSz="363538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Сервисный режим позволяет  производить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необходимые операции  с кассой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При чем не имеет значение будет это фискальный регистратор или принтер печати чеков.</a:t>
            </a:r>
          </a:p>
          <a:p>
            <a:pPr marL="92075" indent="-92075" defTabSz="363538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Кассир фаст-фуда , при определённых настройках прав пользователя, сможет отложить чек, сверить итоги на банковском терминале, распечатать баланс депозитной карты ( прокатать карту или ввести код карты вручную ), проверить состояние денежных счётчиков ККМ и многое другое.</a:t>
            </a:r>
          </a:p>
        </p:txBody>
      </p:sp>
      <p:sp>
        <p:nvSpPr>
          <p:cNvPr id="49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/>
          <p:cNvSpPr/>
          <p:nvPr/>
        </p:nvSpPr>
        <p:spPr>
          <a:xfrm>
            <a:off x="262578" y="372337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0411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8000" y="3903778"/>
            <a:ext cx="11851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89657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" name="Picture 2" descr="C:\Users\Apple\Desktop\2226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2407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Управляющая кнопка: настраиваемая 4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2" name="Picture 2" descr="C:\Users\Apple\Desktop\1135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2000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2"/>
          <p:cNvSpPr txBox="1"/>
          <p:nvPr/>
        </p:nvSpPr>
        <p:spPr>
          <a:xfrm>
            <a:off x="7488324" y="16200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ввода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состава заказа</a:t>
            </a:r>
          </a:p>
        </p:txBody>
      </p:sp>
      <p:pic>
        <p:nvPicPr>
          <p:cNvPr id="5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1632253"/>
            <a:ext cx="339797" cy="24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3"/>
          <p:cNvSpPr txBox="1"/>
          <p:nvPr/>
        </p:nvSpPr>
        <p:spPr>
          <a:xfrm>
            <a:off x="7488324" y="1985122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ввода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сумм оплаты</a:t>
            </a:r>
          </a:p>
        </p:txBody>
      </p:sp>
      <p:pic>
        <p:nvPicPr>
          <p:cNvPr id="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1989743"/>
            <a:ext cx="35060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4"/>
          <p:cNvSpPr txBox="1"/>
          <p:nvPr/>
        </p:nvSpPr>
        <p:spPr>
          <a:xfrm>
            <a:off x="7488324" y="235024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ФРа для пробития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фискальный \ не фискальный )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2354433"/>
            <a:ext cx="360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52137" y="2344442"/>
            <a:ext cx="2327725" cy="13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84"/>
          <a:stretch/>
        </p:blipFill>
        <p:spPr bwMode="auto">
          <a:xfrm>
            <a:off x="4114378" y="2147429"/>
            <a:ext cx="2403241" cy="17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7"/>
          <p:cNvSpPr txBox="1"/>
          <p:nvPr/>
        </p:nvSpPr>
        <p:spPr>
          <a:xfrm>
            <a:off x="7488324" y="2715366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текущее состояние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денежных счётчиков ФРа</a:t>
            </a: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2719123"/>
            <a:ext cx="3528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/>
          <a:stretch/>
        </p:blipFill>
        <p:spPr bwMode="auto">
          <a:xfrm>
            <a:off x="4074496" y="2136087"/>
            <a:ext cx="2483008" cy="181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9"/>
          <p:cNvSpPr txBox="1"/>
          <p:nvPr/>
        </p:nvSpPr>
        <p:spPr>
          <a:xfrm>
            <a:off x="7488324" y="3080488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538163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действий с</a:t>
            </a:r>
          </a:p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авторизатором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3083813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10"/>
          <p:cNvSpPr txBox="1"/>
          <p:nvPr/>
        </p:nvSpPr>
        <p:spPr>
          <a:xfrm>
            <a:off x="7488324" y="344561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баланса карты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8" name="Picture 1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3448503"/>
            <a:ext cx="35426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11"/>
          <p:cNvSpPr txBox="1"/>
          <p:nvPr/>
        </p:nvSpPr>
        <p:spPr>
          <a:xfrm>
            <a:off x="7488324" y="3810732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отчёта по кассирам и 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ККМ за смену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9" name="Picture 1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6" y="3813193"/>
            <a:ext cx="359176" cy="25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2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47648" y="2341748"/>
            <a:ext cx="2336699" cy="14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Группа 10"/>
          <p:cNvGrpSpPr/>
          <p:nvPr/>
        </p:nvGrpSpPr>
        <p:grpSpPr>
          <a:xfrm>
            <a:off x="4447234" y="2536101"/>
            <a:ext cx="1737526" cy="828092"/>
            <a:chOff x="610395" y="5021015"/>
            <a:chExt cx="1737526" cy="828092"/>
          </a:xfrm>
        </p:grpSpPr>
        <p:sp>
          <p:nvSpPr>
            <p:cNvPr id="72" name="Загнутый угол 10"/>
            <p:cNvSpPr/>
            <p:nvPr/>
          </p:nvSpPr>
          <p:spPr>
            <a:xfrm>
              <a:off x="610395" y="5021015"/>
              <a:ext cx="1737526" cy="828092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Прямоугольник 10"/>
            <p:cNvSpPr/>
            <p:nvPr/>
          </p:nvSpPr>
          <p:spPr>
            <a:xfrm>
              <a:off x="696788" y="5158062"/>
              <a:ext cx="155177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900" dirty="0"/>
                <a:t>Карта: </a:t>
              </a:r>
              <a:r>
                <a:rPr lang="ru-RU" sz="900" dirty="0" smtClean="0"/>
                <a:t>88756497225</a:t>
              </a:r>
              <a:endParaRPr lang="ru-RU" sz="900" dirty="0"/>
            </a:p>
            <a:p>
              <a:r>
                <a:rPr lang="ru-RU" sz="900" dirty="0"/>
                <a:t>Тип платежа: Депозитная</a:t>
              </a:r>
            </a:p>
            <a:p>
              <a:r>
                <a:rPr lang="ru-RU" sz="900" dirty="0"/>
                <a:t>Доступный остаток: 210.00 </a:t>
              </a:r>
              <a:r>
                <a:rPr lang="ru-RU" sz="900" dirty="0" smtClean="0"/>
                <a:t>Руб.</a:t>
              </a:r>
              <a:endParaRPr lang="ru-RU" sz="900" dirty="0"/>
            </a:p>
            <a:p>
              <a:r>
                <a:rPr lang="ru-RU" sz="900" dirty="0"/>
                <a:t>Дата: 18 мар, 17:19</a:t>
              </a:r>
            </a:p>
          </p:txBody>
        </p:sp>
      </p:grpSp>
      <p:sp>
        <p:nvSpPr>
          <p:cNvPr id="74" name="TextBox 13"/>
          <p:cNvSpPr txBox="1"/>
          <p:nvPr/>
        </p:nvSpPr>
        <p:spPr>
          <a:xfrm>
            <a:off x="7488324" y="4175853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доступного вида меню	приоритетно открытое ранее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6" name="Picture 1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86" y="4185084"/>
            <a:ext cx="34919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58" y="2517858"/>
            <a:ext cx="1747484" cy="10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7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Управляющая кнопка: настраиваемая 25"/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0411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2967" y="468479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" name="Picture 2" descr="C:\Users\Apple\Desktop\2226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240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814501" y="1839999"/>
            <a:ext cx="996005" cy="832917"/>
            <a:chOff x="4449513" y="1873276"/>
            <a:chExt cx="996005" cy="832917"/>
          </a:xfrm>
        </p:grpSpPr>
        <p:pic>
          <p:nvPicPr>
            <p:cNvPr id="44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4728881" y="2166399"/>
              <a:ext cx="392316" cy="318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4" descr="C:\Users\Apple\Desktop\10542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060" y="2158902"/>
              <a:ext cx="333458" cy="33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5" descr="C:\Users\Apple\Desktop\20769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513" y="2191614"/>
              <a:ext cx="256032" cy="26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771087" y="1873276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093" y="2508193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449205" y="1902296"/>
            <a:ext cx="759693" cy="6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439216" y="3781201"/>
            <a:ext cx="759693" cy="6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016440" y="3880361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люс 9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люс 56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 10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Равно 58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03848" y="4639340"/>
            <a:ext cx="1278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Фаст-фуд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14501" y="4500132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4" name="Объект 2"/>
          <p:cNvSpPr txBox="1">
            <a:spLocks/>
          </p:cNvSpPr>
          <p:nvPr/>
        </p:nvSpPr>
        <p:spPr>
          <a:xfrm>
            <a:off x="6480212" y="3479032"/>
            <a:ext cx="1944216" cy="95808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Кассир фаст-фуда и Администратор БД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80212" y="463934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57217" y="4913949"/>
            <a:ext cx="4747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86348" y="4913949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Расширение рабочих мест производится за счёт приобретения дополнительных лицензий РестАрт: Фаст-фуд</a:t>
            </a:r>
          </a:p>
        </p:txBody>
      </p:sp>
      <p:pic>
        <p:nvPicPr>
          <p:cNvPr id="56" name="Picture 3" descr="C:\Users\Apple\Desktop\1402.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Управляющая кнопка: настраиваемая 6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70" name="Picture 3" descr="C:\Users\Apple\Desktop\34320б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6404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Apple\Desktop\11350б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1886400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295755"/>
            <a:ext cx="16532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2967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lenaa.RARUS-SEV\Dropbox\241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enaa.RARUS-SEV\Dropbox\185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1350" r="1622"/>
          <a:stretch/>
        </p:blipFill>
        <p:spPr bwMode="auto">
          <a:xfrm>
            <a:off x="3420000" y="1621511"/>
            <a:ext cx="3070788" cy="262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276000" y="4428000"/>
            <a:ext cx="557618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0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Официант - лицо ресторана!</a:t>
            </a:r>
          </a:p>
          <a:p>
            <a:pPr defTabSz="361950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dirty="0" smtClean="0"/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Хороший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официант не заставит посетителей долго ждать меню, быстро примет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заказ,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ничего не перепутав, вежливо и терпеливо ответит на все вопросы посетителя, вовремя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принесёт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 и рассчитает по первому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требованию. Ему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нельзя упустить ни единой детали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– от гарнира до степени прожарки. </a:t>
            </a:r>
          </a:p>
          <a:p>
            <a:pPr defTabSz="361950">
              <a:tabLst>
                <a:tab pos="36195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РестАрт полностью покрывает все потребности официанта и повышает производительность и выработку.</a:t>
            </a:r>
          </a:p>
          <a:p>
            <a:pPr defTabSz="361950">
              <a:tabLst>
                <a:tab pos="361950" algn="l"/>
              </a:tabLst>
            </a:pPr>
            <a:endParaRPr lang="ru-RU" sz="5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defTabSz="361950">
              <a:tabLst>
                <a:tab pos="361950" algn="l"/>
              </a:tabLst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профессионализма персонала увеличивает выручку заведения!</a:t>
            </a:r>
            <a:endParaRPr lang="uk-UA" sz="12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61088" y="1620000"/>
            <a:ext cx="2232000" cy="895218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мобильный официант а планшетах и кпк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60000" y="3099600"/>
            <a:ext cx="2232000" cy="72594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РестАрт: Официант позволяет работать с блоком:</a:t>
            </a:r>
          </a:p>
          <a:p>
            <a:pPr marL="358775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2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. Официант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4098" name="Picture 2" descr="C:\Users\Apple\Desktop\24611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pple\Desktop\428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7488324" y="3354435"/>
            <a:ext cx="1404764" cy="749812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свободный стол</a:t>
            </a:r>
          </a:p>
          <a:p>
            <a:pPr defTabSz="361950"/>
            <a:endParaRPr lang="ru-RU" sz="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361950">
              <a:lnSpc>
                <a:spcPts val="600"/>
              </a:lnSpc>
            </a:pP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заказом и свободными 	местам</a:t>
            </a:r>
            <a:endParaRPr lang="ru-RU" sz="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361950">
              <a:lnSpc>
                <a:spcPts val="600"/>
              </a:lnSpc>
            </a:pPr>
            <a:r>
              <a: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</a:p>
          <a:p>
            <a:pPr defTabSz="361950">
              <a:lnSpc>
                <a:spcPts val="600"/>
              </a:lnSpc>
            </a:pPr>
            <a:r>
              <a: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 заказом без свободных 	мест или забронированный</a:t>
            </a:r>
          </a:p>
          <a:p>
            <a:pPr defTabSz="361950"/>
            <a:endParaRPr lang="ru-RU" sz="1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 с пробитым пречеком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88324" y="42048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или прокатать карту )</a:t>
            </a:r>
          </a:p>
        </p:txBody>
      </p:sp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2674644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Отличительная особенность  фаст-фудов от заведений с полным или смешанным обслуживанием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необходимость в разметке зала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Ограничивая права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официантов в </a:t>
            </a:r>
            <a:r>
              <a:rPr lang="ru-RU" sz="1200" dirty="0" smtClean="0">
                <a:solidFill>
                  <a:srgbClr val="EAEAEA"/>
                </a:solidFill>
              </a:rPr>
              <a:t>АРМАдминистратор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можно использовать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множество схем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Например, официанты принимают заказы поочерёдно и имеют доступ ко всем столам, но не могут редактировать чужие заказы. Или за каждым официантом закрепляется определённая зона\стол, редактировать заказ может ещё и менеджер. Или используется бригадное обслуживание, когда каждую операцию выполняет определённый сотрудник, имея доступ ко всем объектам обслуживания.</a:t>
            </a:r>
            <a:endParaRPr lang="uk-U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lenaa.RARUS-SEV\Dropbox\241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7488324" y="1620000"/>
            <a:ext cx="1404764" cy="1633882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Структура: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зала обслуживания</a:t>
            </a:r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общая информация о заказах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информация о заказах для каждого стола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ограниченный доступ к столам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отображение забронированных столов</a:t>
            </a:r>
          </a:p>
        </p:txBody>
      </p:sp>
      <p:pic>
        <p:nvPicPr>
          <p:cNvPr id="2052" name="Picture 4" descr="C:\Program Files\1C Rarus\RESTART\Image\StickerYello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544309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Program Files\1C Rarus\RESTART\Image\StickerLila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904330"/>
            <a:ext cx="180000" cy="180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Program Files\1C Rarus\RESTART\Image\StickerRe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724320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Program Files\1C Rarus\RESTART\Image\StickerGree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364298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0767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40" y="4222800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467600" y="2516106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68144" y="5012073"/>
            <a:ext cx="1692188" cy="269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2075" defTabSz="361950"/>
            <a:r>
              <a:rPr lang="ru-RU" sz="1150" dirty="0" smtClean="0">
                <a:solidFill>
                  <a:srgbClr val="009AD9"/>
                </a:solidFill>
              </a:rPr>
              <a:t>АРМ Администратор</a:t>
            </a:r>
            <a:endParaRPr lang="ru-RU" sz="1150" dirty="0">
              <a:solidFill>
                <a:srgbClr val="009AD9"/>
              </a:solidFill>
            </a:endParaRPr>
          </a:p>
        </p:txBody>
      </p:sp>
      <p:pic>
        <p:nvPicPr>
          <p:cNvPr id="52" name="Picture 3" descr="C:\Users\Apple\Desktop\1402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7292078" y="4268381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Apple\Desktop\1402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4270648" y="3461816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55" name="Picture 2" descr="C:\Users\Apple\Desktop\24611б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esktop\1855б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7498364" y="3787497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доступного вида меню (	(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отражена сумма по каждому виду меню)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88324" y="4148773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поиск блюд в меню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 наименованию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88324" y="3426223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перенос заказа или блюд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на другой стол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488324" y="3064949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отмена блюд 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 списанием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и без </a:t>
            </a: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зависит от настроек 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88324" y="1981274"/>
            <a:ext cx="1404764" cy="28800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редактирование стоп листа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88324" y="16200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ввод быстрого кода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ввод количества блюда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0776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20946" r="13798" b="21377"/>
          <a:stretch/>
        </p:blipFill>
        <p:spPr bwMode="auto">
          <a:xfrm>
            <a:off x="3949200" y="2232068"/>
            <a:ext cx="2743200" cy="1625945"/>
          </a:xfrm>
          <a:prstGeom prst="rect">
            <a:avLst/>
          </a:prstGeom>
          <a:noFill/>
          <a:ln w="19050">
            <a:solidFill>
              <a:srgbClr val="5A74C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3191432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6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4557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39653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" name="Picture 2" descr="C:\Users\Apple\Desktop\4287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4" descr="C:\Users\Apple\Dropbox\214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15" descr="C:\Users\Apple\Dropbox\3432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5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16" descr="C:\Users\alenaa.RARUS-SEV\Dropbox\241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enaa.RARUS-SEV\Dropbox\1855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страиваемая 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51" y="2002496"/>
            <a:ext cx="295826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47" y="2211552"/>
            <a:ext cx="1401716" cy="164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88" y="2343600"/>
            <a:ext cx="2687999" cy="14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64" y="3088271"/>
            <a:ext cx="350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1854" r="417" b="1538"/>
          <a:stretch/>
        </p:blipFill>
        <p:spPr bwMode="auto">
          <a:xfrm>
            <a:off x="4050235" y="2290385"/>
            <a:ext cx="2515140" cy="148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2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64" y="1764417"/>
            <a:ext cx="2601352" cy="23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2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39" y="3447796"/>
            <a:ext cx="339651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2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"/>
          <a:stretch/>
        </p:blipFill>
        <p:spPr bwMode="auto">
          <a:xfrm>
            <a:off x="4605727" y="2186631"/>
            <a:ext cx="1404156" cy="16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8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13" y="1622253"/>
            <a:ext cx="277503" cy="2727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3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44" y="2403042"/>
            <a:ext cx="1746591" cy="12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3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82" y="4166847"/>
            <a:ext cx="292765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7488324" y="2342401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установка задержки подачи	блюда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0"/>
          <a:stretch/>
        </p:blipFill>
        <p:spPr bwMode="auto">
          <a:xfrm>
            <a:off x="7527355" y="2362021"/>
            <a:ext cx="292019" cy="25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488324" y="2703675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ввод комментария к блюду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на экранной клавиатуре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25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77" y="2714400"/>
            <a:ext cx="293374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Сейчас все фронтовые системы решают одни и те же задачи. Для работы официанта это: набор состава заказа, печать марок заказа ( встречерк ) на принтеры кухни\бара, печать пречека, назначение карточек\скидок и т.д.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Компании разработчики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больше внимания уделяют деталям и удобству использования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Например, официанту необходим механизм быстрого поиска (по коду\наименованию).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Важно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передавать пожелания клиента и не тратить на это много времени (комментарии\модификаторы), переносить заказы целиком или по блюдам, на новый или ранее созданный стол, использовать несколько видов  меню с отображением суммы по каждому, и многое другое.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335819" y="5464738"/>
            <a:ext cx="1152000" cy="700566"/>
            <a:chOff x="3408543" y="5301208"/>
            <a:chExt cx="1152000" cy="700566"/>
          </a:xfrm>
        </p:grpSpPr>
        <p:sp>
          <p:nvSpPr>
            <p:cNvPr id="60" name="Скругленная прямоугольная выноска 59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80551" y="5387162"/>
              <a:ext cx="1008112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Доступность каждого действия определяется  в</a:t>
              </a:r>
            </a:p>
          </p:txBody>
        </p:sp>
      </p:grpSp>
      <p:sp>
        <p:nvSpPr>
          <p:cNvPr id="62" name="Прямоугольник 61">
            <a:hlinkClick r:id="rId36" action="ppaction://hlinksldjump"/>
          </p:cNvPr>
          <p:cNvSpPr/>
          <p:nvPr/>
        </p:nvSpPr>
        <p:spPr>
          <a:xfrm>
            <a:off x="1387983" y="5974173"/>
            <a:ext cx="1047799" cy="138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defTabSz="361950"/>
            <a:r>
              <a:rPr lang="ru-RU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АРМ Администратор</a:t>
            </a:r>
            <a:endParaRPr lang="uk-UA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3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58" y="2516345"/>
            <a:ext cx="1747484" cy="10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64" y="3805570"/>
            <a:ext cx="349199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44008" y="1826832"/>
            <a:ext cx="1584176" cy="90000"/>
          </a:xfrm>
          <a:prstGeom prst="roundRect">
            <a:avLst/>
          </a:prstGeom>
          <a:noFill/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73" name="Picture 2" descr="C:\Users\Apple\Desktop\24611б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pple\Desktop\13230б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32148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3988800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154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415839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Picture 3" descr="C:\Users\alenaa.RARUS-SEV\Dropbox\185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5393586" y="3641642"/>
            <a:ext cx="849939" cy="849939"/>
            <a:chOff x="5374689" y="3514410"/>
            <a:chExt cx="849939" cy="849939"/>
          </a:xfrm>
        </p:grpSpPr>
        <p:grpSp>
          <p:nvGrpSpPr>
            <p:cNvPr id="23" name="Группа 22"/>
            <p:cNvGrpSpPr/>
            <p:nvPr/>
          </p:nvGrpSpPr>
          <p:grpSpPr>
            <a:xfrm flipH="1">
              <a:off x="5374689" y="3514410"/>
              <a:ext cx="849939" cy="849939"/>
              <a:chOff x="5294876" y="3514410"/>
              <a:chExt cx="849939" cy="849939"/>
            </a:xfrm>
          </p:grpSpPr>
          <p:pic>
            <p:nvPicPr>
              <p:cNvPr id="5124" name="Picture 4" descr="C:\Users\Apple\Dropbox\35980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4876" y="3514410"/>
                <a:ext cx="849939" cy="84993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C:\Users\Apple\Dropbox\23797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9066" y="3838979"/>
                <a:ext cx="299335" cy="299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25" name="Picture 5" descr="C:\Users\Apple\Dropbox\23656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103" y="3680635"/>
              <a:ext cx="258745" cy="258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4" name="Прямая соединительная линия 53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3582000" y="2016000"/>
            <a:ext cx="926945" cy="837280"/>
            <a:chOff x="3420000" y="2093442"/>
            <a:chExt cx="926945" cy="837280"/>
          </a:xfrm>
        </p:grpSpPr>
        <p:pic>
          <p:nvPicPr>
            <p:cNvPr id="5122" name="Picture 2" descr="C:\Users\Apple\Dropbox\759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0000" y="2093442"/>
              <a:ext cx="926945" cy="8372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71682" y="2449787"/>
              <a:ext cx="468052" cy="1231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Windows 8</a:t>
              </a:r>
              <a:endParaRPr lang="ru-RU" sz="8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3563888" y="1584000"/>
            <a:ext cx="756085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F03010">
                        <a:shade val="30000"/>
                        <a:satMod val="115000"/>
                        <a:lumMod val="82000"/>
                        <a:lumOff val="18000"/>
                      </a:srgbClr>
                    </a:gs>
                    <a:gs pos="50000">
                      <a:srgbClr val="F03010">
                        <a:shade val="67500"/>
                        <a:satMod val="115000"/>
                      </a:srgbClr>
                    </a:gs>
                    <a:gs pos="100000">
                      <a:srgbClr val="F03010">
                        <a:shade val="100000"/>
                        <a:satMod val="115000"/>
                        <a:lumMod val="28000"/>
                        <a:lumOff val="72000"/>
                      </a:srgbClr>
                    </a:gs>
                  </a:gsLst>
                  <a:lin ang="5400000" scaled="1"/>
                  <a:tileRect/>
                </a:gradFill>
                <a:latin typeface="Bauhaus 93" pitchFamily="82" charset="0"/>
              </a:rPr>
              <a:t>RestArt</a:t>
            </a:r>
            <a:endParaRPr lang="ru-RU" sz="1600" cap="none" spc="0" dirty="0">
              <a:ln w="10541" cmpd="sng">
                <a:noFill/>
                <a:prstDash val="solid"/>
              </a:ln>
              <a:gradFill flip="none" rotWithShape="1">
                <a:gsLst>
                  <a:gs pos="0">
                    <a:srgbClr val="F03010">
                      <a:shade val="30000"/>
                      <a:satMod val="115000"/>
                      <a:lumMod val="82000"/>
                      <a:lumOff val="18000"/>
                    </a:srgbClr>
                  </a:gs>
                  <a:gs pos="50000">
                    <a:srgbClr val="F03010">
                      <a:shade val="67500"/>
                      <a:satMod val="115000"/>
                    </a:srgbClr>
                  </a:gs>
                  <a:gs pos="100000">
                    <a:srgbClr val="F03010">
                      <a:shade val="100000"/>
                      <a:satMod val="115000"/>
                      <a:lumMod val="28000"/>
                      <a:lumOff val="72000"/>
                    </a:srgb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852000" y="1837520"/>
            <a:ext cx="170566" cy="105145"/>
          </a:xfrm>
          <a:prstGeom prst="downArrow">
            <a:avLst/>
          </a:prstGeom>
          <a:gradFill flip="none" rotWithShape="1">
            <a:gsLst>
              <a:gs pos="0">
                <a:srgbClr val="E20000">
                  <a:shade val="30000"/>
                  <a:satMod val="115000"/>
                </a:srgbClr>
              </a:gs>
              <a:gs pos="50000">
                <a:srgbClr val="E20000">
                  <a:shade val="67500"/>
                  <a:satMod val="115000"/>
                  <a:lumMod val="69000"/>
                  <a:lumOff val="31000"/>
                </a:srgbClr>
              </a:gs>
              <a:gs pos="100000">
                <a:srgbClr val="E20000">
                  <a:shade val="100000"/>
                  <a:satMod val="115000"/>
                  <a:lumMod val="69000"/>
                  <a:lumOff val="31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4824028" y="1621510"/>
            <a:ext cx="4068452" cy="1309211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Уже во 2-й редакции  РестАрт  адаптирован  под платформу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Win 8</a:t>
            </a:r>
            <a:endPara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88900" indent="0">
              <a:buFont typeface="Arial" pitchFamily="34" charset="0"/>
              <a:buNone/>
            </a:pPr>
            <a:endParaRPr lang="uk-UA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88900" indent="0">
              <a:buFont typeface="Arial" pitchFamily="34" charset="0"/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Для автоматизации  мобильного официанта достаточно:</a:t>
            </a:r>
          </a:p>
          <a:p>
            <a:pPr marL="260350" indent="-17145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планшет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Windows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8</a:t>
            </a:r>
            <a:endParaRPr lang="uk-UA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uk-UA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</a:t>
            </a:r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ицензия </a:t>
            </a: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РестАрт:Официант </a:t>
            </a:r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по количеству рабочих мест )</a:t>
            </a:r>
          </a:p>
          <a:p>
            <a:pPr marL="260350" indent="-171450"/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Администратор </a:t>
            </a:r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одна )</a:t>
            </a:r>
            <a:endParaRPr lang="uk-UA" sz="11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endParaRPr lang="uk-UA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7" name="Picture 3" descr="C:\Users\Apple\Dropbox\35904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02" y="3776698"/>
            <a:ext cx="766255" cy="766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3564000" y="3370966"/>
            <a:ext cx="756085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ln w="10541" cmpd="sng">
                  <a:noFill/>
                  <a:prstDash val="solid"/>
                </a:ln>
                <a:gradFill flip="none" rotWithShape="1">
                  <a:gsLst>
                    <a:gs pos="0">
                      <a:srgbClr val="F03010">
                        <a:shade val="30000"/>
                        <a:satMod val="115000"/>
                        <a:lumMod val="82000"/>
                        <a:lumOff val="18000"/>
                      </a:srgbClr>
                    </a:gs>
                    <a:gs pos="50000">
                      <a:srgbClr val="F03010">
                        <a:shade val="67500"/>
                        <a:satMod val="115000"/>
                      </a:srgbClr>
                    </a:gs>
                    <a:gs pos="100000">
                      <a:srgbClr val="F03010">
                        <a:shade val="100000"/>
                        <a:satMod val="115000"/>
                        <a:lumMod val="28000"/>
                        <a:lumOff val="72000"/>
                      </a:srgbClr>
                    </a:gs>
                  </a:gsLst>
                  <a:lin ang="5400000" scaled="1"/>
                  <a:tileRect/>
                </a:gradFill>
                <a:latin typeface="Bauhaus 93" pitchFamily="82" charset="0"/>
              </a:rPr>
              <a:t>RestArt</a:t>
            </a:r>
            <a:endParaRPr lang="ru-RU" sz="1600" cap="none" spc="0" dirty="0">
              <a:ln w="10541" cmpd="sng">
                <a:noFill/>
                <a:prstDash val="solid"/>
              </a:ln>
              <a:gradFill flip="none" rotWithShape="1">
                <a:gsLst>
                  <a:gs pos="0">
                    <a:srgbClr val="F03010">
                      <a:shade val="30000"/>
                      <a:satMod val="115000"/>
                      <a:lumMod val="82000"/>
                      <a:lumOff val="18000"/>
                    </a:srgbClr>
                  </a:gs>
                  <a:gs pos="50000">
                    <a:srgbClr val="F03010">
                      <a:shade val="67500"/>
                      <a:satMod val="115000"/>
                    </a:srgbClr>
                  </a:gs>
                  <a:gs pos="100000">
                    <a:srgbClr val="F03010">
                      <a:shade val="100000"/>
                      <a:satMod val="115000"/>
                      <a:lumMod val="28000"/>
                      <a:lumOff val="72000"/>
                    </a:srgb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68" name="Стрелка вниз 67"/>
          <p:cNvSpPr/>
          <p:nvPr/>
        </p:nvSpPr>
        <p:spPr>
          <a:xfrm>
            <a:off x="3852000" y="3651225"/>
            <a:ext cx="170566" cy="105145"/>
          </a:xfrm>
          <a:prstGeom prst="downArrow">
            <a:avLst/>
          </a:prstGeom>
          <a:gradFill flip="none" rotWithShape="1">
            <a:gsLst>
              <a:gs pos="0">
                <a:srgbClr val="E20000">
                  <a:shade val="30000"/>
                  <a:satMod val="115000"/>
                </a:srgbClr>
              </a:gs>
              <a:gs pos="50000">
                <a:srgbClr val="E20000">
                  <a:shade val="67500"/>
                  <a:satMod val="115000"/>
                  <a:lumMod val="69000"/>
                  <a:lumOff val="31000"/>
                </a:srgbClr>
              </a:gs>
              <a:gs pos="100000">
                <a:srgbClr val="E20000">
                  <a:shade val="100000"/>
                  <a:satMod val="115000"/>
                  <a:lumMod val="69000"/>
                  <a:lumOff val="31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4672960" y="3810425"/>
            <a:ext cx="372722" cy="561257"/>
            <a:chOff x="4732055" y="3990445"/>
            <a:chExt cx="372722" cy="561257"/>
          </a:xfr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732055" y="4305481"/>
              <a:ext cx="372722" cy="2462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D16309"/>
                  </a:solidFill>
                  <a:latin typeface="Arial Narrow" pitchFamily="34" charset="0"/>
                </a:rPr>
                <a:t>RDP</a:t>
              </a:r>
              <a:endParaRPr lang="ru-RU" sz="1600" b="1" dirty="0" smtClean="0">
                <a:solidFill>
                  <a:srgbClr val="D16309"/>
                </a:solidFill>
                <a:latin typeface="Arial Narrow" pitchFamily="34" charset="0"/>
              </a:endParaRPr>
            </a:p>
          </p:txBody>
        </p:sp>
        <p:pic>
          <p:nvPicPr>
            <p:cNvPr id="1029" name="Picture 5" descr="C:\Users\Apple\Dropbox\8931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32055" y="3990445"/>
              <a:ext cx="321476" cy="3214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трелка вниз 74"/>
          <p:cNvSpPr/>
          <p:nvPr/>
        </p:nvSpPr>
        <p:spPr>
          <a:xfrm rot="5400000">
            <a:off x="4413726" y="4061700"/>
            <a:ext cx="170566" cy="105145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  <a:lumMod val="75000"/>
                </a:schemeClr>
              </a:gs>
              <a:gs pos="100000">
                <a:srgbClr val="FF8415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Стрелка вниз 80"/>
          <p:cNvSpPr/>
          <p:nvPr/>
        </p:nvSpPr>
        <p:spPr>
          <a:xfrm rot="5400000">
            <a:off x="5134351" y="4063306"/>
            <a:ext cx="170566" cy="105145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  <a:lumMod val="75000"/>
                </a:schemeClr>
              </a:gs>
              <a:gs pos="100000">
                <a:srgbClr val="FF8415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Объект 2"/>
          <p:cNvSpPr txBox="1">
            <a:spLocks/>
          </p:cNvSpPr>
          <p:nvPr/>
        </p:nvSpPr>
        <p:spPr>
          <a:xfrm>
            <a:off x="6984268" y="3356992"/>
            <a:ext cx="1908212" cy="10440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Для устройств  под 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iOS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необходимо подключаться   к РестАрту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 помощи  удалённого рабочего стола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Remote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Desktop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Protocol</a:t>
            </a:r>
            <a:endParaRPr lang="uk-UA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51435" y="5019944"/>
            <a:ext cx="1152000" cy="700566"/>
            <a:chOff x="3408543" y="5301208"/>
            <a:chExt cx="1152000" cy="700566"/>
          </a:xfrm>
        </p:grpSpPr>
        <p:sp>
          <p:nvSpPr>
            <p:cNvPr id="86" name="Скругленная прямоугольная выноска 85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80551" y="5387162"/>
              <a:ext cx="1008112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/>
                  </a:solidFill>
                  <a:latin typeface="Arial Narrow" pitchFamily="34" charset="0"/>
                </a:rPr>
                <a:t>РестАрт на </a:t>
              </a:r>
              <a:r>
                <a:rPr lang="en-US" sz="11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Android &amp;</a:t>
              </a:r>
              <a:r>
                <a:rPr lang="ru-RU" sz="11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  <a:r>
                <a:rPr lang="en-US" sz="11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iOS</a:t>
              </a:r>
              <a:r>
                <a:rPr lang="ru-RU" sz="11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  <a:r>
                <a:rPr lang="ru-RU" sz="1100" b="1" dirty="0" smtClean="0">
                  <a:solidFill>
                    <a:schemeClr val="bg1"/>
                  </a:solidFill>
                  <a:latin typeface="Arial Narrow" pitchFamily="34" charset="0"/>
                </a:rPr>
                <a:t>уже скоро!</a:t>
              </a:r>
            </a:p>
          </p:txBody>
        </p:sp>
      </p:grpSp>
      <p:sp>
        <p:nvSpPr>
          <p:cNvPr id="58" name="Объект 2"/>
          <p:cNvSpPr txBox="1">
            <a:spLocks/>
          </p:cNvSpPr>
          <p:nvPr/>
        </p:nvSpPr>
        <p:spPr>
          <a:xfrm>
            <a:off x="4824029" y="4729918"/>
            <a:ext cx="4067748" cy="11880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Для автоматизации </a:t>
            </a:r>
            <a:r>
              <a:rPr lang="uk-UA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мобильного официанта </a:t>
            </a: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достаточно:</a:t>
            </a:r>
          </a:p>
          <a:p>
            <a:pPr marL="260350" indent="-17145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планшет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iOS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RDP client  </a:t>
            </a:r>
            <a:r>
              <a:rPr lang="en-US" sz="9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(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можно </a:t>
            </a:r>
            <a:r>
              <a:rPr lang="ru-RU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скачать бесплатно с официальных </a:t>
            </a:r>
            <a:r>
              <a:rPr lang="ru-RU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источников</a:t>
            </a:r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 )</a:t>
            </a:r>
            <a:endParaRPr lang="uk-UA" sz="900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  <a:p>
            <a:pPr marL="260350" indent="-171450"/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РестАрт:Официант </a:t>
            </a:r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по количеству рабочих мест )</a:t>
            </a:r>
          </a:p>
          <a:p>
            <a:pPr marL="260350" indent="-171450"/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Администратор </a:t>
            </a:r>
            <a:r>
              <a:rPr lang="uk-UA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одна )</a:t>
            </a:r>
            <a:endParaRPr lang="uk-UA" sz="11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62" name="Picture 2" descr="C:\Users\Apple\Desktop\24611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pple\Desktop\33418м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71" y="3986113"/>
            <a:ext cx="188316" cy="188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pple\Desktop\33418м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71" y="2181957"/>
            <a:ext cx="188316" cy="188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esktop\24111б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22000"/>
            <a:ext cx="259200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6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pple\Dropbox\24611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33" y="3862585"/>
            <a:ext cx="563018" cy="5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4775664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/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/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9154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/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/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9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494116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" name="Picture 3" descr="C:\Users\alenaa.RARUS-SEV\Dropbox\185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5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7" name="Picture 2" descr="C:\Users\alenaa.RARUS-SEV\Dropbox\241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Управляющая кнопка: настраиваемая 4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" name="Группа 50"/>
          <p:cNvGrpSpPr/>
          <p:nvPr/>
        </p:nvGrpSpPr>
        <p:grpSpPr>
          <a:xfrm>
            <a:off x="4814501" y="1839999"/>
            <a:ext cx="973607" cy="832917"/>
            <a:chOff x="4814501" y="1839999"/>
            <a:chExt cx="973607" cy="832917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4814501" y="1839999"/>
              <a:ext cx="629479" cy="832917"/>
              <a:chOff x="4449513" y="1873276"/>
              <a:chExt cx="629479" cy="832917"/>
            </a:xfrm>
          </p:grpSpPr>
          <p:pic>
            <p:nvPicPr>
              <p:cNvPr id="55" name="Picture 15" descr="C:\Users\Apple\Desktop\20769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9513" y="2191614"/>
                <a:ext cx="256032" cy="268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7" descr="C:\Users\Apple\Desktop\17210.pn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05"/>
              <a:stretch/>
            </p:blipFill>
            <p:spPr bwMode="auto">
              <a:xfrm>
                <a:off x="4771087" y="1873276"/>
                <a:ext cx="307905" cy="277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9" descr="C:\Users\Apple\Desktop\254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093" y="2508193"/>
                <a:ext cx="189841" cy="19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4966159" y="3871473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люс 59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люс 60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Равно 61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Равно 62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14501" y="451298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8" name="Объект 2"/>
          <p:cNvSpPr txBox="1">
            <a:spLocks/>
          </p:cNvSpPr>
          <p:nvPr/>
        </p:nvSpPr>
        <p:spPr>
          <a:xfrm>
            <a:off x="6480212" y="3479032"/>
            <a:ext cx="1944216" cy="95808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Официант и Администратор БД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23 000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96850" y="492679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2E8527"/>
                </a:solidFill>
                <a:latin typeface="Arial Narrow" pitchFamily="34" charset="0"/>
              </a:rPr>
              <a:t>Расширение рабочих мест производится за счёт приобретения дополнительных лицензий РестАрт: Официант, в т.ч. для мобильного официанта.</a:t>
            </a:r>
          </a:p>
        </p:txBody>
      </p:sp>
      <p:pic>
        <p:nvPicPr>
          <p:cNvPr id="82" name="Picture 3" descr="C:\Users\Apple\Desktop\1402.png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134080" y="2153750"/>
            <a:ext cx="335842" cy="27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3419839" y="451847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Официант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69260" y="4919833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69" name="Picture 2" descr="C:\Users\Apple\Dropbox\24611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52" y="1957186"/>
            <a:ext cx="563018" cy="5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74" name="Picture 2" descr="C:\Users\Apple\Desktop\24611б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C:\Users\Apple\Desktop\34320б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9" y="48996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Нашивка 2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34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ropbox\1428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60232" y="3099158"/>
            <a:ext cx="2232248" cy="1286090"/>
            <a:chOff x="6660232" y="3099158"/>
            <a:chExt cx="2232248" cy="1286090"/>
          </a:xfrm>
        </p:grpSpPr>
        <p:sp>
          <p:nvSpPr>
            <p:cNvPr id="40" name="Объект 2"/>
            <p:cNvSpPr txBox="1">
              <a:spLocks/>
            </p:cNvSpPr>
            <p:nvPr/>
          </p:nvSpPr>
          <p:spPr>
            <a:xfrm>
              <a:off x="6660232" y="3099158"/>
              <a:ext cx="2232248" cy="698400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108000" rIns="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uk-UA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Лицензия РестАрт:Кассир позволяет работать с блоком:</a:t>
              </a: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endPara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endPara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1" name="Объект 2"/>
            <p:cNvSpPr txBox="1">
              <a:spLocks/>
            </p:cNvSpPr>
            <p:nvPr/>
          </p:nvSpPr>
          <p:spPr>
            <a:xfrm>
              <a:off x="6660232" y="3545876"/>
              <a:ext cx="1326972" cy="839372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0" rIns="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1. Фаст-фуд</a:t>
              </a: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uk-U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2</a:t>
              </a: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. Официант</a:t>
              </a: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uk-UA" sz="1100" dirty="0" smtClean="0">
                  <a:solidFill>
                    <a:schemeClr val="accent4">
                      <a:lumMod val="75000"/>
                    </a:schemeClr>
                  </a:solidFill>
                  <a:latin typeface="Arial Narrow" pitchFamily="34" charset="0"/>
                </a:rPr>
                <a:t>3. Кассир</a:t>
              </a: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4. Метрдотель</a:t>
              </a:r>
            </a:p>
          </p:txBody>
        </p:sp>
        <p:sp>
          <p:nvSpPr>
            <p:cNvPr id="42" name="Объект 2"/>
            <p:cNvSpPr txBox="1">
              <a:spLocks/>
            </p:cNvSpPr>
            <p:nvPr/>
          </p:nvSpPr>
          <p:spPr>
            <a:xfrm>
              <a:off x="7847660" y="3542400"/>
              <a:ext cx="1044116" cy="842847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0" rIns="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" indent="0">
                <a:buClr>
                  <a:schemeClr val="bg1">
                    <a:lumMod val="95000"/>
                  </a:schemeClr>
                </a:buClr>
                <a:buNone/>
                <a:tabLst>
                  <a:tab pos="0" algn="l"/>
                </a:tabLst>
              </a:pP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6. Доставка</a:t>
              </a:r>
            </a:p>
            <a:p>
              <a:pPr marL="3175" indent="0">
                <a:buClr>
                  <a:schemeClr val="bg1">
                    <a:lumMod val="95000"/>
                  </a:schemeClr>
                </a:buClr>
                <a:buNone/>
                <a:tabLst>
                  <a:tab pos="0" algn="l"/>
                </a:tabLst>
              </a:pP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7. Отчёты</a:t>
              </a:r>
            </a:p>
            <a:p>
              <a:pPr marL="3175" indent="0">
                <a:buClr>
                  <a:schemeClr val="bg1">
                    <a:lumMod val="95000"/>
                  </a:schemeClr>
                </a:buClr>
                <a:buNone/>
                <a:tabLst>
                  <a:tab pos="0" algn="l"/>
                </a:tabLst>
              </a:pPr>
              <a:r>
                <a:rPr lang="uk-UA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8. Закрыть смену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070800" cy="262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276000" y="4428000"/>
            <a:ext cx="557618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075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АРМ Кассир можно запретить любое из действий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defTabSz="92075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dirty="0" smtClean="0"/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Первоочередной задачей кассира является приём оплаты и выполнение кассовых операций. Но зачастую решающим фактором выбора системы является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исключение манипуляций с деньгами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злоупотребления и махинаций.  	Опытный кассир может применить необходимый функционал программы в неконтролируемый доход «в карман».</a:t>
            </a:r>
          </a:p>
          <a:p>
            <a:pPr defTabSz="361950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defTabSz="361950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rgbClr val="C00000"/>
                </a:solidFill>
              </a:rPr>
              <a:t>Ограничь </a:t>
            </a:r>
            <a:r>
              <a:rPr lang="ru-RU" sz="1200" b="1" dirty="0">
                <a:solidFill>
                  <a:srgbClr val="C00000"/>
                </a:solidFill>
              </a:rPr>
              <a:t>права – </a:t>
            </a:r>
            <a:r>
              <a:rPr lang="ru-RU" sz="1200" b="1" dirty="0" smtClean="0">
                <a:solidFill>
                  <a:srgbClr val="C00000"/>
                </a:solidFill>
              </a:rPr>
              <a:t> сохрани </a:t>
            </a:r>
            <a:r>
              <a:rPr lang="ru-RU" sz="1200" b="1" dirty="0">
                <a:solidFill>
                  <a:srgbClr val="C00000"/>
                </a:solidFill>
              </a:rPr>
              <a:t>выручку</a:t>
            </a:r>
            <a:r>
              <a:rPr lang="ru-RU" sz="1200" b="1" dirty="0" smtClean="0">
                <a:solidFill>
                  <a:srgbClr val="C00000"/>
                </a:solidFill>
              </a:rPr>
              <a:t>!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61088" y="1620000"/>
            <a:ext cx="2232000" cy="1233772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фаст-фуда \  бармен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метрдотель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оператор доставки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1335819" y="5464738"/>
            <a:ext cx="1152000" cy="700566"/>
            <a:chOff x="3408543" y="5301208"/>
            <a:chExt cx="1152000" cy="700566"/>
          </a:xfrm>
        </p:grpSpPr>
        <p:sp>
          <p:nvSpPr>
            <p:cNvPr id="45" name="Скругленная прямоугольная выноска 44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80551" y="5387162"/>
              <a:ext cx="1008112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Доступность каждого действия определяется  в</a:t>
              </a:r>
            </a:p>
          </p:txBody>
        </p:sp>
      </p:grpSp>
      <p:sp>
        <p:nvSpPr>
          <p:cNvPr id="47" name="Прямоугольник 46">
            <a:hlinkClick r:id="rId12" action="ppaction://hlinksldjump"/>
          </p:cNvPr>
          <p:cNvSpPr/>
          <p:nvPr/>
        </p:nvSpPr>
        <p:spPr>
          <a:xfrm>
            <a:off x="1387983" y="5974173"/>
            <a:ext cx="1047799" cy="138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defTabSz="361950"/>
            <a:r>
              <a:rPr lang="ru-RU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АРМ Администратор</a:t>
            </a:r>
            <a:endParaRPr lang="uk-UA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146" name="Picture 2" descr="C:\Users\Apple\Desktop\20769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:\Users\Apple\Desktop\4287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t="-12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7381109" y="3049252"/>
            <a:ext cx="1558800" cy="720000"/>
          </a:xfrm>
          <a:prstGeom prst="rect">
            <a:avLst/>
          </a:prstGeom>
          <a:gradFill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5" descr="C:\Users\Apple\Desktop\38696б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3"/>
          <a:stretch/>
        </p:blipFill>
        <p:spPr bwMode="auto">
          <a:xfrm>
            <a:off x="7381109" y="3196425"/>
            <a:ext cx="1558800" cy="5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5656585" y="3049252"/>
            <a:ext cx="1558800" cy="720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3" descr="C:\Users\Apple\Desktop\29027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00" y="3049252"/>
            <a:ext cx="722696" cy="7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Блок-схема: процесс 33">
            <a:hlinkClick r:id="rId7" action="ppaction://hlinksldjump"/>
          </p:cNvPr>
          <p:cNvSpPr/>
          <p:nvPr/>
        </p:nvSpPr>
        <p:spPr>
          <a:xfrm>
            <a:off x="3899136" y="3833508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процесс 24">
            <a:hlinkClick r:id="rId8" action="ppaction://hlinksldjump"/>
          </p:cNvPr>
          <p:cNvSpPr/>
          <p:nvPr/>
        </p:nvSpPr>
        <p:spPr>
          <a:xfrm>
            <a:off x="2250882" y="3833508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процесс 23">
            <a:hlinkClick r:id="rId9" action="ppaction://hlinksldjump"/>
          </p:cNvPr>
          <p:cNvSpPr/>
          <p:nvPr/>
        </p:nvSpPr>
        <p:spPr>
          <a:xfrm>
            <a:off x="2250882" y="3049252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353997" y="6410151"/>
            <a:ext cx="2133600" cy="36512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Блок-схема: процесс 9">
            <a:hlinkClick r:id="rId10" action="ppaction://hlinksldjump"/>
          </p:cNvPr>
          <p:cNvSpPr/>
          <p:nvPr/>
        </p:nvSpPr>
        <p:spPr>
          <a:xfrm>
            <a:off x="2256020" y="4617212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>
            <a:hlinkClick r:id="rId11" action="ppaction://hlinksldjump"/>
          </p:cNvPr>
          <p:cNvSpPr/>
          <p:nvPr/>
        </p:nvSpPr>
        <p:spPr>
          <a:xfrm>
            <a:off x="3899136" y="3049252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роцесс 11">
            <a:hlinkClick r:id="rId12" action="ppaction://hlinksldjump"/>
          </p:cNvPr>
          <p:cNvSpPr/>
          <p:nvPr/>
        </p:nvSpPr>
        <p:spPr>
          <a:xfrm>
            <a:off x="4714870" y="3833508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rgbClr val="AE78D6">
                  <a:shade val="30000"/>
                  <a:satMod val="115000"/>
                </a:srgbClr>
              </a:gs>
              <a:gs pos="50000">
                <a:srgbClr val="AE78D6">
                  <a:shade val="67500"/>
                  <a:satMod val="115000"/>
                </a:srgbClr>
              </a:gs>
              <a:gs pos="100000">
                <a:srgbClr val="AE78D6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7380484" y="3833508"/>
            <a:ext cx="1558800" cy="72000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процесс 19">
            <a:hlinkClick r:id="rId15" action="ppaction://hlinksldjump"/>
          </p:cNvPr>
          <p:cNvSpPr/>
          <p:nvPr/>
        </p:nvSpPr>
        <p:spPr>
          <a:xfrm>
            <a:off x="5656585" y="4617212"/>
            <a:ext cx="738000" cy="720000"/>
          </a:xfrm>
          <a:prstGeom prst="flowChartProcess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>
            <a:hlinkClick r:id="rId17" action="ppaction://hlinksldjump"/>
          </p:cNvPr>
          <p:cNvSpPr/>
          <p:nvPr/>
        </p:nvSpPr>
        <p:spPr>
          <a:xfrm>
            <a:off x="6477385" y="4617212"/>
            <a:ext cx="738000" cy="720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2426843" y="3601598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Фаст-фуд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TextBox 22">
            <a:hlinkClick r:id="rId8" action="ppaction://hlinksldjump"/>
          </p:cNvPr>
          <p:cNvSpPr txBox="1"/>
          <p:nvPr/>
        </p:nvSpPr>
        <p:spPr>
          <a:xfrm>
            <a:off x="2426843" y="4375552"/>
            <a:ext cx="4500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Официант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18" action="ppaction://hlinksldjump"/>
          </p:cNvPr>
          <p:cNvSpPr txBox="1"/>
          <p:nvPr/>
        </p:nvSpPr>
        <p:spPr>
          <a:xfrm>
            <a:off x="2426843" y="5168841"/>
            <a:ext cx="33303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Кассир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" name="TextBox 29">
            <a:hlinkClick r:id="rId11" action="ppaction://hlinksldjump"/>
          </p:cNvPr>
          <p:cNvSpPr txBox="1"/>
          <p:nvPr/>
        </p:nvSpPr>
        <p:spPr>
          <a:xfrm>
            <a:off x="4017652" y="3607496"/>
            <a:ext cx="5760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Доставка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3899136" y="4397786"/>
            <a:ext cx="7531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Метрдотель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Блок-схема: процесс 32">
            <a:hlinkClick r:id="rId19" action="ppaction://hlinksldjump"/>
          </p:cNvPr>
          <p:cNvSpPr/>
          <p:nvPr/>
        </p:nvSpPr>
        <p:spPr>
          <a:xfrm>
            <a:off x="5656585" y="3833508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hlinkClick r:id="rId17" action="ppaction://hlinksldjump"/>
          </p:cNvPr>
          <p:cNvSpPr txBox="1"/>
          <p:nvPr/>
        </p:nvSpPr>
        <p:spPr>
          <a:xfrm>
            <a:off x="6624228" y="4720044"/>
            <a:ext cx="5400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uk-UA" sz="800" b="1" dirty="0" smtClean="0">
                <a:solidFill>
                  <a:schemeClr val="bg1"/>
                </a:solidFill>
                <a:latin typeface="Arial Narrow" pitchFamily="34" charset="0"/>
              </a:rPr>
              <a:t>Платежный</a:t>
            </a:r>
          </a:p>
          <a:p>
            <a:pPr algn="r"/>
            <a:r>
              <a:rPr lang="uk-UA" sz="800" b="1" dirty="0" smtClean="0">
                <a:solidFill>
                  <a:schemeClr val="bg1"/>
                </a:solidFill>
                <a:latin typeface="Arial Narrow" pitchFamily="34" charset="0"/>
              </a:rPr>
              <a:t>киоск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42" name="Picture 18" descr="C:\Users\Apple\Desktop\1785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4741870" y="3897052"/>
            <a:ext cx="684000" cy="4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pple\Desktop\25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17" y="3897052"/>
            <a:ext cx="386638" cy="4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hlinkClick r:id="rId19" action="ppaction://hlinksldjump"/>
          </p:cNvPr>
          <p:cNvSpPr txBox="1"/>
          <p:nvPr/>
        </p:nvSpPr>
        <p:spPr>
          <a:xfrm>
            <a:off x="5731508" y="3927161"/>
            <a:ext cx="4606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Менеджер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ДДС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2" name="TextBox 81">
            <a:hlinkClick r:id="rId5" action="ppaction://hlinksldjump"/>
          </p:cNvPr>
          <p:cNvSpPr txBox="1"/>
          <p:nvPr/>
        </p:nvSpPr>
        <p:spPr>
          <a:xfrm>
            <a:off x="6266674" y="3218868"/>
            <a:ext cx="866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 Narrow" pitchFamily="34" charset="0"/>
              </a:rPr>
              <a:t>Администратор</a:t>
            </a:r>
            <a:endParaRPr lang="ru-RU" sz="1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777874" y="4328382"/>
            <a:ext cx="611062" cy="192515"/>
            <a:chOff x="4744238" y="4328382"/>
            <a:chExt cx="611062" cy="192515"/>
          </a:xfrm>
        </p:grpSpPr>
        <p:sp>
          <p:nvSpPr>
            <p:cNvPr id="31" name="TextBox 30">
              <a:hlinkClick r:id="rId12" action="ppaction://hlinksldjump"/>
            </p:cNvPr>
            <p:cNvSpPr txBox="1"/>
            <p:nvPr/>
          </p:nvSpPr>
          <p:spPr>
            <a:xfrm>
              <a:off x="4744238" y="4328382"/>
              <a:ext cx="5478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800" b="1" kern="700" dirty="0" smtClean="0">
                  <a:solidFill>
                    <a:schemeClr val="bg1"/>
                  </a:solidFill>
                  <a:latin typeface="Arial Narrow" pitchFamily="34" charset="0"/>
                </a:rPr>
                <a:t>Депозитные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098820" y="4397786"/>
              <a:ext cx="256480" cy="12311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sz="800" b="1" kern="700" dirty="0">
                  <a:solidFill>
                    <a:schemeClr val="bg1"/>
                  </a:solidFill>
                  <a:latin typeface="Arial Narrow" pitchFamily="34" charset="0"/>
                </a:rPr>
                <a:t>карты</a:t>
              </a:r>
            </a:p>
          </p:txBody>
        </p:sp>
      </p:grpSp>
      <p:pic>
        <p:nvPicPr>
          <p:cNvPr id="2051" name="Picture 3" descr="C:\Users\Apple\Desktop\1402.png"/>
          <p:cNvPicPr>
            <a:picLocks noChangeAspect="1" noChangeArrowheads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2303116" y="3234605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380000" y="4617212"/>
            <a:ext cx="1558800" cy="720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hlinkClick r:id="rId23" action="ppaction://hlinksldjump"/>
          </p:cNvPr>
          <p:cNvSpPr txBox="1"/>
          <p:nvPr/>
        </p:nvSpPr>
        <p:spPr>
          <a:xfrm>
            <a:off x="7571728" y="5142093"/>
            <a:ext cx="11521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Межсистемная интеграция </a:t>
            </a:r>
          </a:p>
        </p:txBody>
      </p:sp>
      <p:pic>
        <p:nvPicPr>
          <p:cNvPr id="54" name="Picture 2" descr="C:\Users\Apple\Dropbox\214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91" y="873165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Управляющая кнопка: настраиваемая 5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256825" y="900433"/>
            <a:ext cx="288000" cy="288000"/>
          </a:xfrm>
          <a:prstGeom prst="actionButtonBlank">
            <a:avLst/>
          </a:prstGeom>
          <a:blipFill>
            <a:blip r:embed="rId2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CrisscrossEtching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88" y="1452006"/>
            <a:ext cx="528163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99" y="1452006"/>
            <a:ext cx="528163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0" y="1452006"/>
            <a:ext cx="528547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5" y="1452006"/>
            <a:ext cx="528916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40" y="2276872"/>
            <a:ext cx="526356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hlinkClick r:id="rId9" action="ppaction://hlinksldjump"/>
          </p:cNvPr>
          <p:cNvSpPr txBox="1"/>
          <p:nvPr/>
        </p:nvSpPr>
        <p:spPr>
          <a:xfrm>
            <a:off x="6252386" y="1946228"/>
            <a:ext cx="72256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Позиционирование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0" name="TextBox 69">
            <a:hlinkClick r:id="rId9" action="ppaction://hlinksldjump"/>
          </p:cNvPr>
          <p:cNvSpPr txBox="1"/>
          <p:nvPr/>
        </p:nvSpPr>
        <p:spPr>
          <a:xfrm>
            <a:off x="7040159" y="1892367"/>
            <a:ext cx="525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Системные требования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TextBox 70">
            <a:hlinkClick r:id="rId9" action="ppaction://hlinksldjump"/>
          </p:cNvPr>
          <p:cNvSpPr txBox="1"/>
          <p:nvPr/>
        </p:nvSpPr>
        <p:spPr>
          <a:xfrm>
            <a:off x="7728210" y="1946228"/>
            <a:ext cx="5636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Надёжность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2" name="TextBox 71">
            <a:hlinkClick r:id="rId9" action="ppaction://hlinksldjump"/>
          </p:cNvPr>
          <p:cNvSpPr txBox="1"/>
          <p:nvPr/>
        </p:nvSpPr>
        <p:spPr>
          <a:xfrm>
            <a:off x="8419229" y="1892367"/>
            <a:ext cx="525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Торговое оборудование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3" name="TextBox 72">
            <a:hlinkClick r:id="rId9" action="ppaction://hlinksldjump"/>
          </p:cNvPr>
          <p:cNvSpPr txBox="1"/>
          <p:nvPr/>
        </p:nvSpPr>
        <p:spPr>
          <a:xfrm>
            <a:off x="7724939" y="2771094"/>
            <a:ext cx="5256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Поддержка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2" descr="C:\Users\Apple\Desktop\17210ю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96" y="3053333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pple\Desktop\24611б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48" y="3918337"/>
            <a:ext cx="471600" cy="4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pple\Desktop\20769б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00" y="4680000"/>
            <a:ext cx="468000" cy="4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pple\Desktop\11350б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98" y="3231426"/>
            <a:ext cx="463004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pple\Desktop\13009б.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6548592" y="4897408"/>
            <a:ext cx="381154" cy="3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pple\Desktop\36031б.png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 b="19618"/>
          <a:stretch/>
        </p:blipFill>
        <p:spPr bwMode="auto">
          <a:xfrm>
            <a:off x="7837947" y="4733027"/>
            <a:ext cx="619689" cy="3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hlinkClick r:id="rId3" action="ppaction://hlinksldjump"/>
          </p:cNvPr>
          <p:cNvSpPr txBox="1"/>
          <p:nvPr/>
        </p:nvSpPr>
        <p:spPr>
          <a:xfrm>
            <a:off x="8263151" y="3108315"/>
            <a:ext cx="5633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Демо-режим и защита 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0" name="Picture 2" descr="C:\Users\Apple\Desktop\34457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0" y="4176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pple\Desktop\33497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0" y="3870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pple\Desktop\34153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00" y="3870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pple\Desktop\34189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00" y="4176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Блок-схема: процесс 28">
            <a:hlinkClick r:id="rId49" action="ppaction://hlinksldjump"/>
          </p:cNvPr>
          <p:cNvSpPr/>
          <p:nvPr/>
        </p:nvSpPr>
        <p:spPr>
          <a:xfrm>
            <a:off x="3899136" y="4617212"/>
            <a:ext cx="1558800" cy="720000"/>
          </a:xfrm>
          <a:prstGeom prst="flowChartProcess">
            <a:avLst/>
          </a:prstGeom>
          <a:blipFill dpi="0" rotWithShape="1">
            <a:blip r:embed="rId50"/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5230800" y="4676734"/>
            <a:ext cx="80940" cy="600876"/>
            <a:chOff x="5224775" y="4676734"/>
            <a:chExt cx="80940" cy="600876"/>
          </a:xfrm>
        </p:grpSpPr>
        <p:sp>
          <p:nvSpPr>
            <p:cNvPr id="58" name="TextBox 57">
              <a:hlinkClick r:id="rId49" action="ppaction://hlinksldjump"/>
            </p:cNvPr>
            <p:cNvSpPr txBox="1"/>
            <p:nvPr/>
          </p:nvSpPr>
          <p:spPr>
            <a:xfrm>
              <a:off x="5224775" y="4676734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m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  <p:sp>
          <p:nvSpPr>
            <p:cNvPr id="59" name="TextBox 58">
              <a:hlinkClick r:id="rId49" action="ppaction://hlinksldjump"/>
            </p:cNvPr>
            <p:cNvSpPr txBox="1"/>
            <p:nvPr/>
          </p:nvSpPr>
          <p:spPr>
            <a:xfrm>
              <a:off x="5224775" y="4772826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o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  <p:sp>
          <p:nvSpPr>
            <p:cNvPr id="60" name="TextBox 59">
              <a:hlinkClick r:id="rId49" action="ppaction://hlinksldjump"/>
            </p:cNvPr>
            <p:cNvSpPr txBox="1"/>
            <p:nvPr/>
          </p:nvSpPr>
          <p:spPr>
            <a:xfrm>
              <a:off x="5224775" y="4868918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b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  <p:sp>
          <p:nvSpPr>
            <p:cNvPr id="61" name="TextBox 60">
              <a:hlinkClick r:id="rId49" action="ppaction://hlinksldjump"/>
            </p:cNvPr>
            <p:cNvSpPr txBox="1"/>
            <p:nvPr/>
          </p:nvSpPr>
          <p:spPr>
            <a:xfrm>
              <a:off x="5224775" y="4965010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i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  <p:sp>
          <p:nvSpPr>
            <p:cNvPr id="62" name="TextBox 61">
              <a:hlinkClick r:id="rId49" action="ppaction://hlinksldjump"/>
            </p:cNvPr>
            <p:cNvSpPr txBox="1"/>
            <p:nvPr/>
          </p:nvSpPr>
          <p:spPr>
            <a:xfrm>
              <a:off x="5224775" y="5085184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l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  <p:sp>
          <p:nvSpPr>
            <p:cNvPr id="64" name="TextBox 63">
              <a:hlinkClick r:id="rId49" action="ppaction://hlinksldjump"/>
            </p:cNvPr>
            <p:cNvSpPr txBox="1"/>
            <p:nvPr/>
          </p:nvSpPr>
          <p:spPr>
            <a:xfrm>
              <a:off x="5224775" y="5157192"/>
              <a:ext cx="80940" cy="120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cs typeface="Andalus" pitchFamily="18" charset="-78"/>
                </a:rPr>
                <a:t>e</a:t>
              </a:r>
              <a:endParaRPr lang="ru-RU" sz="1000" b="1" dirty="0">
                <a:solidFill>
                  <a:schemeClr val="bg1"/>
                </a:solidFill>
                <a:latin typeface="+mj-lt"/>
                <a:cs typeface="Andalus" pitchFamily="18" charset="-78"/>
              </a:endParaRPr>
            </a:p>
          </p:txBody>
        </p:sp>
      </p:grpSp>
      <p:pic>
        <p:nvPicPr>
          <p:cNvPr id="3074" name="Picture 2">
            <a:hlinkClick r:id="rId51" action="ppaction://hlinksldjump"/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44" y="2276872"/>
            <a:ext cx="528000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>
            <a:hlinkClick r:id="rId51" action="ppaction://hlinksldjump"/>
          </p:cNvPr>
          <p:cNvSpPr txBox="1"/>
          <p:nvPr/>
        </p:nvSpPr>
        <p:spPr>
          <a:xfrm>
            <a:off x="8408967" y="2771094"/>
            <a:ext cx="5256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Стоимость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Apple\Desktop\38902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6768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hlinkClick r:id="rId13" action="ppaction://hlinksldjump"/>
          </p:cNvPr>
          <p:cNvSpPr txBox="1"/>
          <p:nvPr/>
        </p:nvSpPr>
        <p:spPr>
          <a:xfrm>
            <a:off x="8100392" y="4035600"/>
            <a:ext cx="6902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C00000"/>
                </a:solidFill>
                <a:latin typeface="Arial Narrow" pitchFamily="34" charset="0"/>
              </a:rPr>
              <a:t>РестАрт:</a:t>
            </a:r>
          </a:p>
          <a:p>
            <a:r>
              <a:rPr lang="ru-RU" sz="800" b="1" dirty="0" smtClean="0">
                <a:solidFill>
                  <a:srgbClr val="C00000"/>
                </a:solidFill>
                <a:latin typeface="Arial Narrow" pitchFamily="34" charset="0"/>
              </a:rPr>
              <a:t>Анализ Бизнеса </a:t>
            </a:r>
            <a:endParaRPr lang="ru-RU" sz="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358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4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 animBg="1"/>
      <p:bldP spid="24" grpId="0" animBg="1"/>
      <p:bldP spid="24" grpId="1" animBg="1"/>
      <p:bldP spid="10" grpId="0" animBg="1"/>
      <p:bldP spid="20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7513542" y="420301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или прокатать карту 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88324" y="162000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сервисный режим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13542" y="1989002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ФРа для пробития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фискальный \ не фискальный 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13542" y="235800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текущее состояние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денежных счётчиков ФРа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13542" y="2727006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767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 со статусом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пречек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»</a:t>
            </a:r>
          </a:p>
          <a:p>
            <a:pPr defTabSz="44767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(доступность  действий регулируется)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13542" y="3072924"/>
            <a:ext cx="1404764" cy="334313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767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 со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статусом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открыт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»</a:t>
            </a:r>
          </a:p>
          <a:p>
            <a:pPr defTabSz="447675">
              <a:tabLst>
                <a:tab pos="447675" algn="l"/>
              </a:tabLst>
            </a:pP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переход в форму редактирования 	заказа АРМа Официант 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13542" y="346501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официантам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8642" y="3834012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номеру заказа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87200" cy="2837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46" r="13" b="22"/>
          <a:stretch/>
        </p:blipFill>
        <p:spPr bwMode="auto">
          <a:xfrm>
            <a:off x="3909876" y="1974468"/>
            <a:ext cx="2808312" cy="212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8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-28"/>
          <a:stretch/>
        </p:blipFill>
        <p:spPr bwMode="auto">
          <a:xfrm>
            <a:off x="4272451" y="2072084"/>
            <a:ext cx="2083161" cy="193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84"/>
          <a:stretch/>
        </p:blipFill>
        <p:spPr bwMode="auto">
          <a:xfrm>
            <a:off x="4111979" y="2052466"/>
            <a:ext cx="2403241" cy="17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>
            <a:hlinkClick r:id="rId6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2" descr="C:\Users\Apple\Dropbox\1428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16" y="4221088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49737" y="2248104"/>
            <a:ext cx="2327725" cy="13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1875" y1="18841" x2="71875" y2="18841"/>
                        <a14:foregroundMark x1="50000" y1="13043" x2="50000" y2="13043"/>
                        <a14:foregroundMark x1="31250" y1="5797" x2="31250" y2="5797"/>
                        <a14:foregroundMark x1="17708" y1="7246" x2="17708" y2="7246"/>
                        <a14:foregroundMark x1="12500" y1="2899" x2="12500" y2="2899"/>
                        <a14:foregroundMark x1="7292" y1="4348" x2="7292" y2="4348"/>
                        <a14:foregroundMark x1="22917" y1="14493" x2="22917" y2="14493"/>
                        <a14:foregroundMark x1="23958" y1="2899" x2="23958" y2="2899"/>
                        <a14:foregroundMark x1="31250" y1="17391" x2="31250" y2="17391"/>
                        <a14:foregroundMark x1="39583" y1="2899" x2="39583" y2="2899"/>
                        <a14:foregroundMark x1="88542" y1="4348" x2="88542" y2="4348"/>
                        <a14:foregroundMark x1="94792" y1="8696" x2="94792" y2="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12187"/>
            <a:ext cx="350608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42" y="1639194"/>
            <a:ext cx="343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43" y="2745079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27" y="2548463"/>
            <a:ext cx="2672346" cy="79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42" y="2387167"/>
            <a:ext cx="3528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4474" y1="79245" x2="64474" y2="79245"/>
                        <a14:foregroundMark x1="61184" y1="77358" x2="61184" y2="77358"/>
                        <a14:foregroundMark x1="69079" y1="79245" x2="69079" y2="79245"/>
                        <a14:foregroundMark x1="73684" y1="79245" x2="73684" y2="79245"/>
                        <a14:foregroundMark x1="77632" y1="75472" x2="77632" y2="75472"/>
                        <a14:foregroundMark x1="84868" y1="79245" x2="84868" y2="79245"/>
                        <a14:foregroundMark x1="91447" y1="77358" x2="91447" y2="77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43" y="3114081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44" y="3485328"/>
            <a:ext cx="3528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42" y="3852085"/>
            <a:ext cx="34919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697999" y="2469395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1335819" y="5464738"/>
            <a:ext cx="1152000" cy="700566"/>
            <a:chOff x="3408543" y="5301208"/>
            <a:chExt cx="1152000" cy="700566"/>
          </a:xfrm>
        </p:grpSpPr>
        <p:sp>
          <p:nvSpPr>
            <p:cNvPr id="60" name="Скругленная прямоугольная выноска 59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47700" y="5387162"/>
              <a:ext cx="11124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Поддерживает работу фискальных регистраторов и не фискальных касс ККМ</a:t>
              </a: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Кассир должен видеть все заказы официантов одновременно.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форме состояния столов отражаются незакрытые заказы и заказы со статусом «пречек» ( подкрашены красным ) с учётом зала, номера стола, суммы заказа и его автора. Это позволяет максимально оперативно найти нужный и закрыть его в оплату.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Внизу формы расположены кнопки управления кассой. Поэтому кассир в зависимости от прав может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открывать\ закрывать смену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делать внесения \ изъятия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возвраты всего чека или отдельных блюд, управлять банковским терминалом и печатать различные отчёты.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7" name="Picture 2" descr="C:\Users\Apple\Desktop\20769б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esktop\2347б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89538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400" r="23" b="-400"/>
          <a:stretch/>
        </p:blipFill>
        <p:spPr bwMode="auto">
          <a:xfrm>
            <a:off x="4363650" y="2585655"/>
            <a:ext cx="1902238" cy="70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50" y="2084996"/>
            <a:ext cx="3244037" cy="172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488324" y="1916268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баланса карты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фискальный \ не фискальный 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88324" y="2211203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отчёта по кассирам и 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ККМ за смену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88324" y="2506138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538163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действий с</a:t>
            </a:r>
          </a:p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авторизатором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88324" y="2801073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</a:t>
            </a: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АРМ</a:t>
            </a:r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</a:t>
            </a:r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 форму выбора заказа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88324" y="3096007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возврат чека или отдельных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блюд за период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88324" y="1620000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	управления кассой</a:t>
            </a:r>
          </a:p>
        </p:txBody>
      </p:sp>
      <p:sp>
        <p:nvSpPr>
          <p:cNvPr id="2" name="Блок-схема: процесс 1">
            <a:hlinkClick r:id="rId5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3432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1428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ашивка 26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1639194"/>
            <a:ext cx="337137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1916268"/>
            <a:ext cx="35426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2207500"/>
            <a:ext cx="359176" cy="25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/>
          <a:stretch/>
        </p:blipFill>
        <p:spPr bwMode="auto">
          <a:xfrm>
            <a:off x="4073265" y="2038808"/>
            <a:ext cx="2483008" cy="181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8" y="2505933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46419" y="2356570"/>
            <a:ext cx="2336699" cy="14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8" y="2800868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76" y="3096007"/>
            <a:ext cx="355765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4446005" y="2643755"/>
            <a:ext cx="1737526" cy="828092"/>
            <a:chOff x="610395" y="5021015"/>
            <a:chExt cx="1737526" cy="828092"/>
          </a:xfrm>
        </p:grpSpPr>
        <p:sp>
          <p:nvSpPr>
            <p:cNvPr id="28" name="Загнутый угол 27"/>
            <p:cNvSpPr/>
            <p:nvPr/>
          </p:nvSpPr>
          <p:spPr>
            <a:xfrm>
              <a:off x="610395" y="5021015"/>
              <a:ext cx="1737526" cy="828092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96788" y="5158062"/>
              <a:ext cx="155177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900" dirty="0"/>
                <a:t>Карта: </a:t>
              </a:r>
              <a:r>
                <a:rPr lang="ru-RU" sz="900" dirty="0" smtClean="0"/>
                <a:t>88756497225</a:t>
              </a:r>
              <a:endParaRPr lang="ru-RU" sz="900" dirty="0"/>
            </a:p>
            <a:p>
              <a:r>
                <a:rPr lang="ru-RU" sz="900" dirty="0"/>
                <a:t>Тип платежа: Депозитная</a:t>
              </a:r>
            </a:p>
            <a:p>
              <a:r>
                <a:rPr lang="ru-RU" sz="900" dirty="0"/>
                <a:t>Доступный остаток: 210.00 </a:t>
              </a:r>
              <a:r>
                <a:rPr lang="ru-RU" sz="900" dirty="0" smtClean="0"/>
                <a:t>Руб.</a:t>
              </a:r>
              <a:endParaRPr lang="ru-RU" sz="900" dirty="0"/>
            </a:p>
            <a:p>
              <a:r>
                <a:rPr lang="ru-RU" sz="900" dirty="0"/>
                <a:t>Дата: 18 мар, 17:19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513542" y="420301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или прокатать карту )</a:t>
            </a:r>
          </a:p>
        </p:txBody>
      </p:sp>
      <p:pic>
        <p:nvPicPr>
          <p:cNvPr id="71" name="Picture 1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16" y="4221088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3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697999" y="2469395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7508642" y="3834012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номеру заказа</a:t>
            </a:r>
          </a:p>
        </p:txBody>
      </p:sp>
      <p:pic>
        <p:nvPicPr>
          <p:cNvPr id="74" name="Picture 99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46" r="13" b="22"/>
          <a:stretch/>
        </p:blipFill>
        <p:spPr bwMode="auto">
          <a:xfrm>
            <a:off x="3909876" y="1974468"/>
            <a:ext cx="2808312" cy="212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2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42" y="3852085"/>
            <a:ext cx="34919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513542" y="346501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официантам</a:t>
            </a:r>
          </a:p>
        </p:txBody>
      </p:sp>
      <p:pic>
        <p:nvPicPr>
          <p:cNvPr id="77" name="Picture 88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-28"/>
          <a:stretch/>
        </p:blipFill>
        <p:spPr bwMode="auto">
          <a:xfrm>
            <a:off x="4272451" y="2072084"/>
            <a:ext cx="2083161" cy="193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44" y="3485328"/>
            <a:ext cx="3528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Группа 78"/>
          <p:cNvGrpSpPr/>
          <p:nvPr/>
        </p:nvGrpSpPr>
        <p:grpSpPr>
          <a:xfrm>
            <a:off x="1335819" y="5464738"/>
            <a:ext cx="1152000" cy="700566"/>
            <a:chOff x="3408543" y="5301208"/>
            <a:chExt cx="1152000" cy="700566"/>
          </a:xfrm>
        </p:grpSpPr>
        <p:sp>
          <p:nvSpPr>
            <p:cNvPr id="80" name="Скругленная прямоугольная выноска 79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47700" y="5374492"/>
              <a:ext cx="109672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Из АРМ Кассир можно создать новый заказ </a:t>
              </a:r>
              <a:r>
                <a:rPr lang="en-US" sz="900" b="1" dirty="0" smtClean="0">
                  <a:solidFill>
                    <a:schemeClr val="bg1"/>
                  </a:solidFill>
                  <a:latin typeface="Arial Narrow" pitchFamily="34" charset="0"/>
                </a:rPr>
                <a:t>   ( </a:t>
              </a:r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АРМ Официант,</a:t>
              </a:r>
              <a:r>
                <a:rPr lang="en-US" sz="900" b="1" dirty="0" smtClean="0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Форма выбора заказа )</a:t>
              </a:r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Кассир должен видеть все заказы официантов одновременно.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В форме состояния столов отражаются незакрытые заказы и заказы со статусом «пречек» ( подкрашены красным ) с учётом зала, номера стола, суммы заказа и его автора. Это позволяет максимально оперативно найти нужный и закрыть его в оплату.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Внизу формы расположены кнопки управления кассой. Поэтому кассир в зависимости от прав может открывать\ закрывать смену,  делать внесения \ изъятия,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возвраты всего чека или отдельных блюд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управлять банковским терминалом и печатать различные отчёты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3" name="Picture 2" descr="C:\Users\Apple\Desktop\20769б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Apple\Desktop\2347б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339653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335819" y="5464738"/>
            <a:ext cx="1152000" cy="700566"/>
            <a:chOff x="3408543" y="5301208"/>
            <a:chExt cx="1152000" cy="700566"/>
          </a:xfrm>
        </p:grpSpPr>
        <p:sp>
          <p:nvSpPr>
            <p:cNvPr id="31" name="Скругленная прямоугольная выноска 30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4673"/>
                <a:gd name="adj2" fmla="val -93855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47700" y="5443742"/>
              <a:ext cx="111240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Arial Narrow" pitchFamily="34" charset="0"/>
                </a:rPr>
                <a:t>Поддерживает разделение состава чека на разные ККМ</a:t>
              </a: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Чтобы распечатать чек , кассир переходит в форму оплаты заказа. Можно использовать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различные способы оплаты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наличными или банковской картой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талонами\купонами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балансной картой, картой питания сотрудников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Механизм комбинирования оплаты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позволяет реализовать схему с предзаказом и раннее внесённой предоплатой . Можно «добирать» не хватающую сумму наличных другим способом, например, банковской картой или картой с начисленными бонусами.	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0767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488324" y="1620000"/>
            <a:ext cx="1404764" cy="284959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Информация о заказе: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касса ККМ \ ФР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карта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гость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состав заказа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назначенные скидки или  \ и наценки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сумма заказа, внесённая оплата, сдача или доплата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текущие платежи с отображением суммы по каждому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возможен автоматический ввод суммы заказа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 продажа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5" name="Picture 2" descr="C:\Users\Apple\Desktop\20769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pple\Desktop\14281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306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1428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415839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Кассира, Метрдотеля и Доставки производится за счёт приобретения дополнительных лицензий РестАрт: Кассир</a:t>
            </a:r>
            <a:endParaRPr lang="ru-RU" sz="1200" b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9" name="Picture 3" descr="C:\Users\Apple\Desktop\1402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4966159" y="3871473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люс 61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люс 62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Равно 63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Равно 64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14501" y="451298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0" name="Объект 2"/>
          <p:cNvSpPr txBox="1">
            <a:spLocks/>
          </p:cNvSpPr>
          <p:nvPr/>
        </p:nvSpPr>
        <p:spPr>
          <a:xfrm>
            <a:off x="6480212" y="3479032"/>
            <a:ext cx="1944216" cy="103944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</a:t>
            </a:r>
            <a:r>
              <a:rPr lang="uk-UA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Администратор и </a:t>
            </a:r>
            <a:r>
              <a:rPr lang="uk-UA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 фаст-фуда \ Официант \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 </a:t>
            </a:r>
            <a:r>
              <a:rPr lang="uk-UA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Метрдотель \ Оператор доставки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96850" y="492679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419839" y="451847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>
                <a:solidFill>
                  <a:srgbClr val="E20000"/>
                </a:solidFill>
                <a:latin typeface="Arial Narrow" pitchFamily="34" charset="0"/>
              </a:rPr>
              <a:t>К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ассир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669260" y="4919833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4842931" y="1839999"/>
            <a:ext cx="945177" cy="832917"/>
            <a:chOff x="4842931" y="1839999"/>
            <a:chExt cx="945177" cy="832917"/>
          </a:xfrm>
        </p:grpSpPr>
        <p:pic>
          <p:nvPicPr>
            <p:cNvPr id="59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136075" y="1839999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81" y="2474916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31" y="215833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60" y="2029826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60" y="3942121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7" descr="C:\Users\Apple\Desktop\17210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/>
        </p:blipFill>
        <p:spPr bwMode="auto">
          <a:xfrm>
            <a:off x="4221781" y="3589264"/>
            <a:ext cx="307905" cy="2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9" descr="C:\Users\Apple\Desktop\254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39" y="3623400"/>
            <a:ext cx="189841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pple\Dropbox\24611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571120"/>
            <a:ext cx="263982" cy="2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420000" y="3589264"/>
            <a:ext cx="300531" cy="2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esktop\20769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Users\Apple\Desktop\34320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зон обслуживания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>
            <a:hlinkClick r:id="rId5" action="ppaction://hlinksldjump"/>
          </p:cNvPr>
          <p:cNvSpPr/>
          <p:nvPr/>
        </p:nvSpPr>
        <p:spPr>
          <a:xfrm>
            <a:off x="263244" y="3459484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8498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5" action="ppaction://hlinksldjump"/>
          </p:cNvPr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 descr="C:\Users\Apple\Desktop\254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661088" y="1620000"/>
            <a:ext cx="2232000" cy="72594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метрдотель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хостес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6651872" y="3099600"/>
            <a:ext cx="2241216" cy="1265296"/>
            <a:chOff x="6651872" y="3099600"/>
            <a:chExt cx="2241216" cy="1265296"/>
          </a:xfrm>
        </p:grpSpPr>
        <p:sp>
          <p:nvSpPr>
            <p:cNvPr id="44" name="TextBox 43"/>
            <p:cNvSpPr txBox="1"/>
            <p:nvPr/>
          </p:nvSpPr>
          <p:spPr>
            <a:xfrm>
              <a:off x="6660000" y="3099600"/>
              <a:ext cx="2232000" cy="556664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108000" rIns="0" bIns="108000" rtlCol="0">
              <a:spAutoFit/>
            </a:bodyPr>
            <a:lstStyle/>
            <a:p>
              <a:pPr marL="92075"/>
              <a:r>
                <a:rPr lang="ru-RU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Лицензия РестАрт: Кассир позволяет работать с блоком: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89636" y="3578732"/>
              <a:ext cx="1403452" cy="786163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0" rIns="0" bIns="108000" rtlCol="0">
              <a:spAutoFit/>
            </a:bodyPr>
            <a:lstStyle/>
            <a:p>
              <a:pPr marL="358775"/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6</a:t>
              </a: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. Доставка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7. Отчеты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8. Закрыть смену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51872" y="3578733"/>
              <a:ext cx="1152000" cy="786163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0" rIns="0" bIns="108000" rtlCol="0">
              <a:spAutoFit/>
            </a:bodyPr>
            <a:lstStyle/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1. Фаст-фуд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2. Официант</a:t>
              </a:r>
            </a:p>
            <a:p>
              <a:pPr marL="358775"/>
              <a:r>
                <a:rPr lang="ru-RU" sz="1100" dirty="0" smtClean="0">
                  <a:solidFill>
                    <a:srgbClr val="0070C0"/>
                  </a:solidFill>
                  <a:latin typeface="Arial Narrow" pitchFamily="34" charset="0"/>
                </a:rPr>
                <a:t>3. Метрдотель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4. Кассир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070800" cy="262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276000" y="4644000"/>
            <a:ext cx="557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операции бронирования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 разработан отдельный модуль  - АРМ Метрдотель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 В зависимости от масштаба и типа предприятия питания роль метрдотеля могут выполнять различные сотрудники. Для этого достаточно ему назначить соответствующее право.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азделение функционала на модули позволяет гибко подстроиться под  любую схему заведения. Поэтому не важно хостес встречает гостей, метрдотель рассаживает за столы, а занимается бронированием менеджер , или же все эти операции выполняет официант.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2" name="Picture 8" descr="C:\Users\Apple\Desktop\4287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7487012" y="3816235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форма заполнения </a:t>
            </a:r>
          </a:p>
          <a:p>
            <a:pPr defTabSz="449263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данных о брони</a:t>
            </a:r>
          </a:p>
        </p:txBody>
      </p:sp>
      <p:sp>
        <p:nvSpPr>
          <p:cNvPr id="9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2576" y="795600"/>
            <a:ext cx="8629200" cy="432000"/>
          </a:xfrm>
          <a:prstGeom prst="rect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28000" y="2852806"/>
            <a:ext cx="1604540" cy="168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98" b="1" dirty="0" smtClean="0">
                <a:solidFill>
                  <a:schemeClr val="bg1"/>
                </a:solidFill>
                <a:latin typeface="Arial Narrow" pitchFamily="34" charset="0"/>
              </a:rPr>
              <a:t>Форма зон </a:t>
            </a:r>
            <a:r>
              <a:rPr lang="ru-RU" sz="1080" b="1" dirty="0" smtClean="0">
                <a:solidFill>
                  <a:schemeClr val="bg1"/>
                </a:solidFill>
                <a:latin typeface="Arial Narrow" pitchFamily="34" charset="0"/>
              </a:rPr>
              <a:t>обслуживания </a:t>
            </a:r>
            <a:endParaRPr lang="ru-RU" sz="108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2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2" descr="C:\Users\Apple\Desktop\4287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263244" y="3459484"/>
            <a:ext cx="2224800" cy="52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60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8498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6" action="ppaction://hlinksldjump"/>
          </p:cNvPr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0" name="Picture 19" descr="C:\Users\Apple\Desktop\254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"/>
          <a:stretch/>
        </p:blipFill>
        <p:spPr bwMode="auto">
          <a:xfrm>
            <a:off x="3311860" y="1610956"/>
            <a:ext cx="3779720" cy="283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28" y="2151361"/>
            <a:ext cx="3095783" cy="157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3834308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488000" y="420301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или прокатать карту )</a:t>
            </a:r>
          </a:p>
        </p:txBody>
      </p:sp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16" y="4221088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697999" y="2469395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488324" y="3075514"/>
            <a:ext cx="1404764" cy="64209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свободный стол</a:t>
            </a:r>
          </a:p>
          <a:p>
            <a:pPr defTabSz="361950"/>
            <a:endParaRPr lang="ru-RU" sz="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361950">
              <a:lnSpc>
                <a:spcPts val="600"/>
              </a:lnSpc>
            </a:pP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заказом или открытой 	бронью</a:t>
            </a:r>
            <a:endParaRPr lang="ru-RU" sz="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361950">
              <a:lnSpc>
                <a:spcPts val="600"/>
              </a:lnSpc>
            </a:pPr>
            <a:r>
              <a: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</a:p>
          <a:p>
            <a:pPr defTabSz="361950">
              <a:lnSpc>
                <a:spcPts val="600"/>
              </a:lnSpc>
            </a:pPr>
            <a:r>
              <a: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 заказом и бронью, либо 	две брони</a:t>
            </a:r>
          </a:p>
        </p:txBody>
      </p:sp>
      <p:pic>
        <p:nvPicPr>
          <p:cNvPr id="34" name="Picture 4" descr="C:\Program Files\1C Rarus\RESTART\Image\StickerYello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284975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Program Files\1C Rarus\RESTART\Image\StickerRe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46498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Program Files\1C Rarus\RESTART\Image\StickerGree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66" y="3104964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488324" y="1620000"/>
            <a:ext cx="1404764" cy="1356883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Функции: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фильтр по столам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несколько состояний брони</a:t>
            </a:r>
          </a:p>
          <a:p>
            <a:pPr marL="92075">
              <a:tabLst>
                <a:tab pos="358775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будущая</a:t>
            </a:r>
          </a:p>
          <a:p>
            <a:pPr marL="92075">
              <a:tabLst>
                <a:tab pos="358775" algn="l"/>
              </a:tabLst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актуальная</a:t>
            </a:r>
          </a:p>
          <a:p>
            <a:pPr marL="92075">
              <a:tabLst>
                <a:tab pos="358775" algn="l"/>
              </a:tabLst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просрочена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включение услуги бронирования в счёт</a:t>
            </a:r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276000" y="4644000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Метрдотель должен иметь представление о разметке зала для бронирования столов и размещения гостей.  В форме  зоны обслуживания графически изображены залы и столы, можно сделать выборку по каждому столу и проверить бронь за указанную дату.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Во 2-ю редакцию был включён функционал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sms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оповещений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реализуемых при помощи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Web</a:t>
            </a:r>
            <a:r>
              <a:rPr lang="ru-RU" sz="1200" dirty="0" smtClean="0">
                <a:solidFill>
                  <a:schemeClr val="bg1">
                    <a:lumMod val="85000"/>
                  </a:schemeClr>
                </a:solidFill>
              </a:rPr>
              <a:t>–сервисов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Клиент может получать сообщение при создании заказа бронирования, как подтверждение проделанной операции.</a:t>
            </a:r>
          </a:p>
          <a:p>
            <a:pPr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*для работы с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Web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-сервисом нужна лицензия РестАрт: Интерфейс интеграции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858260" y="4564395"/>
            <a:ext cx="1629559" cy="1054753"/>
            <a:chOff x="3408543" y="5301208"/>
            <a:chExt cx="1152000" cy="700566"/>
          </a:xfrm>
        </p:grpSpPr>
        <p:sp>
          <p:nvSpPr>
            <p:cNvPr id="47" name="Скругленная прямоугольная выноска 46"/>
            <p:cNvSpPr/>
            <p:nvPr/>
          </p:nvSpPr>
          <p:spPr>
            <a:xfrm>
              <a:off x="3408543" y="5301208"/>
              <a:ext cx="1152000" cy="700566"/>
            </a:xfrm>
            <a:prstGeom prst="wedgeRoundRectCallout">
              <a:avLst>
                <a:gd name="adj1" fmla="val 91958"/>
                <a:gd name="adj2" fmla="val -68614"/>
                <a:gd name="adj3" fmla="val 16667"/>
              </a:avLst>
            </a:prstGeom>
            <a:gradFill>
              <a:gsLst>
                <a:gs pos="0">
                  <a:srgbClr val="1BC812">
                    <a:lumMod val="90000"/>
                  </a:srgbClr>
                </a:gs>
                <a:gs pos="50000">
                  <a:srgbClr val="1BC812">
                    <a:lumMod val="100000"/>
                  </a:srgbClr>
                </a:gs>
                <a:gs pos="100000">
                  <a:srgbClr val="1BC812">
                    <a:lumMod val="80000"/>
                    <a:lumOff val="20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700" y="5374492"/>
              <a:ext cx="1096726" cy="5621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85725"/>
              <a:r>
                <a:rPr lang="ru-RU" sz="1000" b="1" dirty="0" smtClean="0">
                  <a:solidFill>
                    <a:schemeClr val="bg1"/>
                  </a:solidFill>
                  <a:latin typeface="Arial Narrow" pitchFamily="34" charset="0"/>
                </a:rPr>
                <a:t>Гибкая настройка:</a:t>
              </a:r>
            </a:p>
            <a:p>
              <a:pPr marL="266700" indent="-182563">
                <a:buFont typeface="Arial" pitchFamily="34" charset="0"/>
                <a:buChar char="•"/>
                <a:tabLst>
                  <a:tab pos="182563" algn="l"/>
                </a:tabLst>
              </a:pPr>
              <a:r>
                <a:rPr lang="ru-RU" sz="900" dirty="0" smtClean="0">
                  <a:solidFill>
                    <a:schemeClr val="bg1"/>
                  </a:solidFill>
                  <a:latin typeface="Arial Narrow" pitchFamily="34" charset="0"/>
                </a:rPr>
                <a:t>периода выделения брони</a:t>
              </a:r>
            </a:p>
            <a:p>
              <a:pPr marL="266700" indent="-182563">
                <a:buFont typeface="Arial" pitchFamily="34" charset="0"/>
                <a:buChar char="•"/>
                <a:tabLst>
                  <a:tab pos="182563" algn="l"/>
                </a:tabLst>
              </a:pPr>
              <a:r>
                <a:rPr lang="ru-RU" sz="900" dirty="0" smtClean="0">
                  <a:solidFill>
                    <a:schemeClr val="bg1"/>
                  </a:solidFill>
                  <a:latin typeface="Arial Narrow" pitchFamily="34" charset="0"/>
                </a:rPr>
                <a:t>периода сохранения просроченной брони</a:t>
              </a:r>
            </a:p>
            <a:p>
              <a:pPr marL="266700" indent="-182563">
                <a:buFont typeface="Arial" pitchFamily="34" charset="0"/>
                <a:buChar char="•"/>
                <a:tabLst>
                  <a:tab pos="182563" algn="l"/>
                </a:tabLst>
              </a:pPr>
              <a:r>
                <a:rPr lang="ru-RU" sz="900" dirty="0" smtClean="0">
                  <a:solidFill>
                    <a:schemeClr val="bg1"/>
                  </a:solidFill>
                  <a:latin typeface="Arial Narrow" pitchFamily="34" charset="0"/>
                </a:rPr>
                <a:t>шага изменения  времени бронирования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49" name="Прямоугольник 48">
            <a:hlinkClick r:id="rId20" action="ppaction://hlinksldjump"/>
          </p:cNvPr>
          <p:cNvSpPr/>
          <p:nvPr/>
        </p:nvSpPr>
        <p:spPr>
          <a:xfrm>
            <a:off x="4093128" y="5544000"/>
            <a:ext cx="1220471" cy="269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2075" defTabSz="361950"/>
            <a:r>
              <a:rPr lang="en-US" sz="1150" dirty="0" smtClean="0">
                <a:solidFill>
                  <a:schemeClr val="accent6">
                    <a:lumMod val="75000"/>
                  </a:schemeClr>
                </a:solidFill>
              </a:rPr>
              <a:t>Web</a:t>
            </a:r>
            <a:r>
              <a:rPr lang="ru-RU" sz="1150" dirty="0" smtClean="0">
                <a:solidFill>
                  <a:schemeClr val="accent6">
                    <a:lumMod val="75000"/>
                  </a:schemeClr>
                </a:solidFill>
              </a:rPr>
              <a:t>-сервисов</a:t>
            </a:r>
            <a:endParaRPr lang="uk-UA" sz="11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0" name="Picture 2" descr="C:\Users\Apple\Desktop\1855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зон обслуживания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63244" y="3459484"/>
            <a:ext cx="2224800" cy="525600"/>
          </a:xfrm>
          <a:prstGeom prst="actionButtonBlank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60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364872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Равно 38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Равно 39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22406" y="4497784"/>
            <a:ext cx="706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69260" y="4913949"/>
            <a:ext cx="4642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Расширение</a:t>
            </a:r>
            <a:r>
              <a:rPr lang="uk-UA" sz="1200" b="1" dirty="0">
                <a:solidFill>
                  <a:srgbClr val="009AD9"/>
                </a:solidFill>
                <a:latin typeface="Arial Narrow" pitchFamily="34" charset="0"/>
              </a:rPr>
              <a:t> </a:t>
            </a:r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рабочих мест производится за счет приобретения дополнительных лицензий РестАрт: Кассир</a:t>
            </a:r>
            <a:endParaRPr lang="ru-RU" sz="1200" b="1" dirty="0" smtClean="0">
              <a:solidFill>
                <a:srgbClr val="009AD9"/>
              </a:solidFill>
              <a:latin typeface="Arial Narrow" pitchFamily="34" charset="0"/>
            </a:endParaRPr>
          </a:p>
        </p:txBody>
      </p:sp>
      <p:pic>
        <p:nvPicPr>
          <p:cNvPr id="50" name="Picture 3" descr="C:\Users\Apple\Desktop\140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860926" y="4499802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136075" y="4913049"/>
            <a:ext cx="41971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0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9" descr="C:\Users\Apple\Desktop\254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naa.RARUS-SEV\Dropbox\254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09" y="2001435"/>
            <a:ext cx="557866" cy="5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14501" y="1839999"/>
            <a:ext cx="945985" cy="841024"/>
            <a:chOff x="4814501" y="1839999"/>
            <a:chExt cx="945985" cy="841024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814501" y="1839999"/>
              <a:ext cx="945985" cy="841024"/>
              <a:chOff x="4814501" y="1839999"/>
              <a:chExt cx="945985" cy="841024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4814501" y="1839999"/>
                <a:ext cx="629479" cy="841024"/>
                <a:chOff x="4814501" y="1839999"/>
                <a:chExt cx="629479" cy="841024"/>
              </a:xfrm>
            </p:grpSpPr>
            <p:grpSp>
              <p:nvGrpSpPr>
                <p:cNvPr id="61" name="Группа 60"/>
                <p:cNvGrpSpPr/>
                <p:nvPr/>
              </p:nvGrpSpPr>
              <p:grpSpPr>
                <a:xfrm>
                  <a:off x="4814501" y="1839999"/>
                  <a:ext cx="629479" cy="574852"/>
                  <a:chOff x="4449513" y="1873276"/>
                  <a:chExt cx="629479" cy="574852"/>
                </a:xfrm>
              </p:grpSpPr>
              <p:pic>
                <p:nvPicPr>
                  <p:cNvPr id="63" name="Picture 15" descr="C:\Users\Apple\Desktop\20769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49513" y="2180094"/>
                    <a:ext cx="256032" cy="2680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4" name="Picture 17" descr="C:\Users\Apple\Desktop\1721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805"/>
                  <a:stretch/>
                </p:blipFill>
                <p:spPr bwMode="auto">
                  <a:xfrm>
                    <a:off x="4771087" y="1873276"/>
                    <a:ext cx="307905" cy="27771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2" name="Picture 3" descr="C:\Users\Apple\Dropbox\24784.pn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31" t="16462" b="28016"/>
                <a:stretch/>
              </p:blipFill>
              <p:spPr bwMode="auto">
                <a:xfrm>
                  <a:off x="5139761" y="2424982"/>
                  <a:ext cx="300531" cy="256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0" name="Picture 2" descr="C:\Users\Apple\Dropbox\24611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504" y="2129393"/>
                <a:ext cx="263982" cy="263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088339" y="2097986"/>
              <a:ext cx="402580" cy="326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4966159" y="3871473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60" y="3942121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7" descr="C:\Users\Apple\Desktop\17210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/>
        </p:blipFill>
        <p:spPr bwMode="auto">
          <a:xfrm>
            <a:off x="4221781" y="3589264"/>
            <a:ext cx="307905" cy="2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pple\Desktop\254.pn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39" y="3623400"/>
            <a:ext cx="189841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Apple\Dropbox\24611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571120"/>
            <a:ext cx="263982" cy="2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420000" y="3589264"/>
            <a:ext cx="300531" cy="2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Объект 2"/>
          <p:cNvSpPr txBox="1">
            <a:spLocks/>
          </p:cNvSpPr>
          <p:nvPr/>
        </p:nvSpPr>
        <p:spPr>
          <a:xfrm>
            <a:off x="6480212" y="3479032"/>
            <a:ext cx="1944216" cy="103944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Администратор и 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 фаст-фуда \ Официант \ Кассир \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Метрдотель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Оператор доставки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5" name="Picture 3" descr="C:\Users\Apple\Desktop\34320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35856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3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6660000" y="3099600"/>
            <a:ext cx="2232000" cy="1233772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РестАрт: ДДС позволяет работать с блоком: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5. Депозитные карты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92075"/>
            <a:endParaRPr lang="ru-RU" sz="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Также необходима лицензия для АРМ Фаст-фуд или АРМ Кассир</a:t>
            </a:r>
          </a:p>
        </p:txBody>
      </p:sp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Нашивка 18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76000" y="4428000"/>
            <a:ext cx="557618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Из-за высокой конкуренции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сейчас недостаточно качественно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обслуживать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 вкусно кормить. Для ресторатора необходимо иметь представление о реальном покупателе, чтобы создавать более гибкие системы лояльности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стимулировать клиента вернуться в ресторан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Для ведения такой клиентской базы гостям раздают анкеты и карточки (скидочные или балансные).</a:t>
            </a:r>
          </a:p>
          <a:p>
            <a:pPr defTabSz="361950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200" b="1" dirty="0">
                <a:solidFill>
                  <a:prstClr val="white">
                    <a:lumMod val="50000"/>
                  </a:prstClr>
                </a:solidFill>
              </a:rPr>
              <a:t>АРМ Депозитные карты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предназначен для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работы с базой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дебетовых и кредитовых карт во фронте.</a:t>
            </a:r>
          </a:p>
          <a:p>
            <a:pPr defTabSz="361950"/>
            <a:endParaRPr lang="ru-RU" sz="1200" b="1" dirty="0">
              <a:solidFill>
                <a:prstClr val="white">
                  <a:lumMod val="50000"/>
                </a:prstClr>
              </a:solidFill>
            </a:endParaRPr>
          </a:p>
          <a:p>
            <a:pPr defTabSz="361950"/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</a:rPr>
              <a:t>*для создания и настройки балансных и бонусных карт нужен модуль</a:t>
            </a:r>
            <a:endParaRPr lang="uk-UA" sz="1000" dirty="0">
              <a:solidFill>
                <a:srgbClr val="C00000"/>
              </a:solidFill>
            </a:endParaRPr>
          </a:p>
        </p:txBody>
      </p:sp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Picture 2" descr="C:\Users\Apple\Dropbox\234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661088" y="1620000"/>
            <a:ext cx="2232000" cy="118760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</a:t>
            </a:r>
          </a:p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Предназначен для:</a:t>
            </a:r>
          </a:p>
          <a:p>
            <a:pPr marL="35877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реализации схемы «карта на входе»</a:t>
            </a:r>
          </a:p>
          <a:p>
            <a:pPr marL="35877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едения базы клиентов</a:t>
            </a:r>
          </a:p>
          <a:p>
            <a:pPr marL="35877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работа с картами различных типов</a:t>
            </a:r>
          </a:p>
        </p:txBody>
      </p:sp>
      <p:sp>
        <p:nvSpPr>
          <p:cNvPr id="2" name="Прямоугольник 1">
            <a:hlinkClick r:id="rId10" action="ppaction://hlinksldjump"/>
          </p:cNvPr>
          <p:cNvSpPr/>
          <p:nvPr/>
        </p:nvSpPr>
        <p:spPr>
          <a:xfrm>
            <a:off x="7164288" y="5877272"/>
            <a:ext cx="146226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361950"/>
            <a:r>
              <a:rPr lang="ru-RU" sz="1000" b="1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latin typeface="Arial Narrow" pitchFamily="34" charset="0"/>
              </a:rPr>
              <a:t>РестАрт: Менеджер ДДС</a:t>
            </a:r>
            <a:endParaRPr lang="uk-UA" sz="1000" b="1" dirty="0">
              <a:gradFill flip="none" rotWithShape="1">
                <a:gsLst>
                  <a:gs pos="0">
                    <a:schemeClr val="accent4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atin typeface="Arial Narrow" pitchFamily="34" charset="0"/>
            </a:endParaRPr>
          </a:p>
        </p:txBody>
      </p:sp>
      <p:sp>
        <p:nvSpPr>
          <p:cNvPr id="34" name="TextBox 33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5" name="Picture 15" descr="C:\Users\Apple\Desktop\20769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070800" cy="262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8" descr="C:\Users\Apple\Desktop\1785.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8" name="Picture 8" descr="C:\Users\Apple\Desktop\428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488324" y="4175853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сервисный режим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режим работы с кассой 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88324" y="378904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поиск карты по коду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экранная клавиатура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000" y="1620000"/>
            <a:ext cx="3785868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3333" r="3648" b="3333"/>
          <a:stretch/>
        </p:blipFill>
        <p:spPr bwMode="auto">
          <a:xfrm>
            <a:off x="7551828" y="4219126"/>
            <a:ext cx="288000" cy="20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76" y="2594842"/>
            <a:ext cx="1044116" cy="6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8" y="2347200"/>
            <a:ext cx="2654766" cy="138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>
            <a:hlinkClick r:id="rId7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pple\Dropbox\3432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5" name="Нашивка 34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997" y="4603962"/>
            <a:ext cx="55764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После считывания карты или ввода кода карты вручную во фронте отображается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о владельце карты и её параметры, ограничения, транзакции и балансность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indent="358775"/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АРМ депозитных карт может использоваться, например,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 схеме обслуживания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Карта на входе»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Когда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приходит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гость, кассир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 входе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активирует карту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или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её аналог. Клиент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сразу </a:t>
            </a:r>
            <a:r>
              <a:rPr lang="ru-RU" sz="1100" b="1" dirty="0" smtClean="0">
                <a:solidFill>
                  <a:srgbClr val="1BC8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пополнить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или взять кредит. Далее все расчёты в заведении осуществляются по этой карте. При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необходимости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можно добавить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денег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 Перед уходом клиент отдаёт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карту, и кассир производит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окончательный расчёт: может как принять оплату, так и </a:t>
            </a:r>
            <a:r>
              <a:rPr lang="ru-RU" sz="1100" b="1" dirty="0" smtClean="0">
                <a:solidFill>
                  <a:srgbClr val="1BC8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остаток. Далее карточка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быть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снова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активирована и выдана очередному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посетителю.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88324" y="1620000"/>
            <a:ext cx="1404764" cy="206476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операции: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сервера ДДС    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уже во 2-й редакции )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ввод кода карты вручную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активация карты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деактивация карты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внесение \ изъятие суммы на карту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просмотр транзакций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отчёта по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транзакциям</a:t>
            </a:r>
          </a:p>
        </p:txBody>
      </p:sp>
      <p:pic>
        <p:nvPicPr>
          <p:cNvPr id="33" name="Picture 15" descr="C:\Users\Apple\Desktop\20769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389515" y="4797152"/>
            <a:ext cx="1970054" cy="1296143"/>
            <a:chOff x="480005" y="77629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36" name="Скругленная прямоугольная выноска 35"/>
            <p:cNvSpPr/>
            <p:nvPr/>
          </p:nvSpPr>
          <p:spPr>
            <a:xfrm>
              <a:off x="480005" y="776294"/>
              <a:ext cx="2655167" cy="1240367"/>
            </a:xfrm>
            <a:prstGeom prst="wedgeRoundRectCallout">
              <a:avLst>
                <a:gd name="adj1" fmla="val 95561"/>
                <a:gd name="adj2" fmla="val 25426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4695" y="875127"/>
              <a:ext cx="2461028" cy="110449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 Narrow" pitchFamily="34" charset="0"/>
                </a:rPr>
                <a:t>Внесение \ изъятие производится различными способами: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наличными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банковской картой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талонами, купонами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другой депозитной картой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комбинированием различных типов</a:t>
              </a:r>
            </a:p>
            <a:p>
              <a:pPr algn="ctr"/>
              <a:endParaRPr lang="ru-RU" sz="400" b="1" dirty="0" smtClean="0">
                <a:solidFill>
                  <a:srgbClr val="C00000"/>
                </a:solidFill>
                <a:latin typeface="Arial Narrow" pitchFamily="34" charset="0"/>
              </a:endParaRPr>
            </a:p>
            <a:p>
              <a:pPr algn="ctr"/>
              <a:r>
                <a:rPr lang="ru-RU" sz="1000" b="1" dirty="0" smtClean="0">
                  <a:solidFill>
                    <a:srgbClr val="C00000"/>
                  </a:solidFill>
                  <a:latin typeface="Arial Narrow" pitchFamily="34" charset="0"/>
                </a:rPr>
                <a:t>Фискально и не фискально!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10677"/>
            <a:ext cx="343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8" descr="C:\Users\Apple\Desktop\1785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2" name="Picture 2" descr="C:\Users\Apple\Desktop\2347б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80981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488324" y="1620000"/>
            <a:ext cx="1404764" cy="238793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операции: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кассы ККМ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денежным ящиком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внесение\изъятие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кассовых отчётов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закрытие смены ФРа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закрытие смены авторизатора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остатка по карте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  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платёжным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терминалом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89515" y="4797152"/>
            <a:ext cx="1970054" cy="1296143"/>
            <a:chOff x="480005" y="77629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38" name="Скругленная прямоугольная выноска 37"/>
            <p:cNvSpPr/>
            <p:nvPr/>
          </p:nvSpPr>
          <p:spPr>
            <a:xfrm>
              <a:off x="480005" y="776294"/>
              <a:ext cx="2655167" cy="1240367"/>
            </a:xfrm>
            <a:prstGeom prst="wedgeRoundRectCallout">
              <a:avLst>
                <a:gd name="adj1" fmla="val 95561"/>
                <a:gd name="adj2" fmla="val 25426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4695" y="875127"/>
              <a:ext cx="2461028" cy="103086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 Narrow" pitchFamily="34" charset="0"/>
                </a:rPr>
                <a:t>Отчёт по кассе:</a:t>
              </a:r>
            </a:p>
            <a:p>
              <a:r>
                <a:rPr lang="ru-RU" sz="1000" dirty="0" smtClean="0">
                  <a:solidFill>
                    <a:schemeClr val="bg1"/>
                  </a:solidFill>
                  <a:latin typeface="Arial Narrow" pitchFamily="34" charset="0"/>
                </a:rPr>
                <a:t>формируется </a:t>
              </a:r>
              <a:r>
                <a:rPr lang="ru-RU" sz="1000" dirty="0">
                  <a:solidFill>
                    <a:schemeClr val="bg1"/>
                  </a:solidFill>
                  <a:latin typeface="Arial Narrow" pitchFamily="34" charset="0"/>
                </a:rPr>
                <a:t>по </a:t>
              </a:r>
              <a:r>
                <a:rPr lang="ru-RU" sz="1000" dirty="0" smtClean="0">
                  <a:solidFill>
                    <a:schemeClr val="bg1"/>
                  </a:solidFill>
                  <a:latin typeface="Arial Narrow" pitchFamily="34" charset="0"/>
                </a:rPr>
                <a:t>кассирам в разрезе блюд + типов оплат или только оплат </a:t>
              </a:r>
              <a:r>
                <a:rPr lang="ru-RU" sz="800" dirty="0" smtClean="0">
                  <a:solidFill>
                    <a:schemeClr val="bg1"/>
                  </a:solidFill>
                  <a:latin typeface="Arial Narrow" pitchFamily="34" charset="0"/>
                </a:rPr>
                <a:t>( зависит от настроек )</a:t>
              </a:r>
            </a:p>
            <a:p>
              <a:endParaRPr lang="ru-RU" sz="1000" b="1" dirty="0" smtClean="0">
                <a:solidFill>
                  <a:schemeClr val="bg1"/>
                </a:solidFill>
                <a:latin typeface="Arial Narrow" pitchFamily="34" charset="0"/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  <a:latin typeface="Arial Narrow" pitchFamily="34" charset="0"/>
                </a:rPr>
                <a:t>Остаток по карте:</a:t>
              </a:r>
            </a:p>
            <a:p>
              <a:r>
                <a:rPr lang="ru-RU" sz="1000" dirty="0" smtClean="0">
                  <a:solidFill>
                    <a:schemeClr val="bg1"/>
                  </a:solidFill>
                  <a:latin typeface="Arial Narrow" pitchFamily="34" charset="0"/>
                </a:rPr>
                <a:t>печать баланса депозитной карты</a:t>
              </a:r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76" y="2594842"/>
            <a:ext cx="1044116" cy="6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8" y="2347200"/>
            <a:ext cx="2654766" cy="138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12" y="2071975"/>
            <a:ext cx="347900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00" y="3513600"/>
            <a:ext cx="403615" cy="1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88324" y="41760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транзакций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операции с картой )</a:t>
            </a:r>
          </a:p>
        </p:txBody>
      </p:sp>
      <p:pic>
        <p:nvPicPr>
          <p:cNvPr id="3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4167" y1="71642" x2="54167" y2="71642"/>
                        <a14:foregroundMark x1="43750" y1="80597" x2="43750" y2="80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94073"/>
            <a:ext cx="361074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275997" y="4603962"/>
            <a:ext cx="55764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После считывания карты или ввода кода карты вручную во фронте отображается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о владельце карты и её параметры, ограничения, транзакции и балансность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indent="358775"/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АРМ депозитных карт может использоваться, например,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 схеме обслуживания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Карта на входе»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Когда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приходит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гость, кассир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 входе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активирует карту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или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её аналог. Клиент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сразу </a:t>
            </a:r>
            <a:r>
              <a:rPr lang="ru-RU" sz="1100" b="1" dirty="0" smtClean="0">
                <a:solidFill>
                  <a:srgbClr val="1BC8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пополнить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или взять кредит. Далее все расчёты в заведении осуществляются по этой карте. При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необходимости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можно добавить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денег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 Перед уходом клиент отдаёт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карту, и кассир производит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окончательный расчёт: может как принять оплату, так и </a:t>
            </a:r>
            <a:r>
              <a:rPr lang="ru-RU" sz="1100" b="1" dirty="0" smtClean="0">
                <a:solidFill>
                  <a:srgbClr val="1BC8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остаток. Далее карточка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быть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снова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активирована и выдана очередному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посетителю.</a:t>
            </a: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7" name="Picture 2" descr="C:\Users\Apple\Desktop\20769б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3565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Позиционирование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Автоматизация предприятий любого типа, 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концепции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масштаба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120818" y="1304844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075473" y="2699545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267744" y="3537012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27584" y="3645024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398392" y="2588766"/>
            <a:ext cx="3472649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одиночные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сетевые </a:t>
            </a: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рестораны, бары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и кафе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с полным или частичным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обслуживанием</a:t>
            </a:r>
            <a:endParaRPr lang="ru-RU" sz="1200" dirty="0">
              <a:solidFill>
                <a:srgbClr val="5F5F5F"/>
              </a:solidFill>
              <a:latin typeface="Arial Black" pitchFamily="34" charset="0"/>
              <a:cs typeface="Angsana New" pitchFamily="18" charset="-34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399509" y="1194065"/>
            <a:ext cx="2677357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предприятия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быстрого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питания:  street-food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,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fast-food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,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fast-casual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37421" y="3930289"/>
            <a:ext cx="3275578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рестораны, бары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 кафе в составе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 гостиничных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развлекательных комплексов 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35524" y="3426233"/>
            <a:ext cx="3132700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столовые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и </a:t>
            </a: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буфеты                                            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 предприятиях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комбинатах питания 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6300192" y="671975"/>
            <a:ext cx="1440000" cy="144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7092280" y="2349040"/>
            <a:ext cx="1440000" cy="144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5652120" y="3861208"/>
            <a:ext cx="1440000" cy="144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3563888" y="4293256"/>
            <a:ext cx="1440000" cy="1440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Управляющая кнопка: настраиваемая 2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1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Picture 15" descr="C:\Users\Apple\Desktop\20769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АРМа Депозитных карт производится за счёт приобретения дополнительных лицензий РестАрт: Депозитные карты</a:t>
            </a:r>
          </a:p>
        </p:txBody>
      </p:sp>
      <p:pic>
        <p:nvPicPr>
          <p:cNvPr id="33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4966159" y="3871473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люс 33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люс 34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Равно 35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Равно 36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Комплексная поставка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14501" y="451298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1" name="Объект 2"/>
          <p:cNvSpPr txBox="1">
            <a:spLocks/>
          </p:cNvSpPr>
          <p:nvPr/>
        </p:nvSpPr>
        <p:spPr>
          <a:xfrm>
            <a:off x="6480212" y="3479032"/>
            <a:ext cx="1944216" cy="94488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Администратор и Депозитные карты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23 000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96850" y="492679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19839" y="451847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>
                <a:solidFill>
                  <a:srgbClr val="E20000"/>
                </a:solidFill>
                <a:latin typeface="Arial Narrow" pitchFamily="34" charset="0"/>
              </a:rPr>
              <a:t>К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ассир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69260" y="4919833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825777" y="1839999"/>
            <a:ext cx="973093" cy="834801"/>
            <a:chOff x="4825777" y="1839999"/>
            <a:chExt cx="973093" cy="834801"/>
          </a:xfrm>
        </p:grpSpPr>
        <p:pic>
          <p:nvPicPr>
            <p:cNvPr id="48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136075" y="1839999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777" y="2117713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98339" y="2085792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622" y="240861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C:\Users\Apple\Dropbox\20769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922" y="2429967"/>
              <a:ext cx="233870" cy="244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TextBox 58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pic>
        <p:nvPicPr>
          <p:cNvPr id="60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3497755" y="2051734"/>
            <a:ext cx="756288" cy="4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78852" y="1893514"/>
            <a:ext cx="8779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1BC812"/>
                </a:solidFill>
                <a:latin typeface="Arial Narrow" pitchFamily="34" charset="0"/>
              </a:rPr>
              <a:t>Карта на входе</a:t>
            </a: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3" name="Picture 3" descr="C:\Users\Apple\Desktop\34320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3546787" y="3947260"/>
            <a:ext cx="756288" cy="4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3527884" y="3789040"/>
            <a:ext cx="8779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1BC812"/>
                </a:solidFill>
                <a:latin typeface="Arial Narrow" pitchFamily="34" charset="0"/>
              </a:rPr>
              <a:t>Карта на входе</a:t>
            </a:r>
          </a:p>
        </p:txBody>
      </p:sp>
      <p:pic>
        <p:nvPicPr>
          <p:cNvPr id="55" name="Picture 2" descr="C:\Users\Apple\Dropbox\214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Apple\Desktop\1402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76000" y="4680000"/>
            <a:ext cx="557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Модуль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предназначен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для автоматизации работы предприятий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питания,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специализирующихся на приготовлении и доставке заказанных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блюд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 Например, данным АРМом может пользоваться пиццерия,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принимающая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 телефону заказы на пиццу, готовящая 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доставляющая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клиентам заказанную пиццу.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работы с заказами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доставки для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пользователя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должны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быть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соответствующие права и лицензия на работу с 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АРМ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кассира.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АРМ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Доставки имеет две формы: форму состояния заказов и форму 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редактирования заказа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uk-U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661088" y="1620000"/>
            <a:ext cx="2232000" cy="72594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оператор доставки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курьер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651872" y="3099600"/>
            <a:ext cx="2241216" cy="1228945"/>
            <a:chOff x="6651872" y="3099600"/>
            <a:chExt cx="2241216" cy="1228945"/>
          </a:xfrm>
        </p:grpSpPr>
        <p:sp>
          <p:nvSpPr>
            <p:cNvPr id="2" name="TextBox 1"/>
            <p:cNvSpPr txBox="1"/>
            <p:nvPr/>
          </p:nvSpPr>
          <p:spPr>
            <a:xfrm>
              <a:off x="6660000" y="3099600"/>
              <a:ext cx="2232000" cy="556664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108000" rIns="0" bIns="108000" rtlCol="0">
              <a:spAutoFit/>
            </a:bodyPr>
            <a:lstStyle/>
            <a:p>
              <a:pPr marL="92075"/>
              <a:r>
                <a:rPr lang="ru-RU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Лицензия РестАрт: Кассир позволяет работать с блоком: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89636" y="3578732"/>
              <a:ext cx="1403452" cy="749812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0" rIns="0" bIns="72000" rtlCol="0">
              <a:spAutoFit/>
            </a:bodyPr>
            <a:lstStyle/>
            <a:p>
              <a:pPr marL="358775"/>
              <a:r>
                <a:rPr lang="ru-RU" sz="1100" dirty="0">
                  <a:solidFill>
                    <a:schemeClr val="accent6">
                      <a:lumMod val="75000"/>
                    </a:schemeClr>
                  </a:solidFill>
                  <a:latin typeface="Arial Narrow" pitchFamily="34" charset="0"/>
                </a:rPr>
                <a:t>6</a:t>
              </a:r>
              <a:r>
                <a:rPr lang="ru-RU" sz="1100" dirty="0" smtClean="0">
                  <a:solidFill>
                    <a:schemeClr val="accent6">
                      <a:lumMod val="75000"/>
                    </a:schemeClr>
                  </a:solidFill>
                  <a:latin typeface="Arial Narrow" pitchFamily="34" charset="0"/>
                </a:rPr>
                <a:t>. Доставка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7. Отчеты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8. Закрыть смену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51872" y="3578733"/>
              <a:ext cx="1152000" cy="749812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0" tIns="0" rIns="0" bIns="72000" rtlCol="0">
              <a:spAutoFit/>
            </a:bodyPr>
            <a:lstStyle/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1. Фаст-фуд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2. Официант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3. Метрдотель</a:t>
              </a:r>
            </a:p>
            <a:p>
              <a:pPr marL="358775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4. Кассир</a:t>
              </a:r>
            </a:p>
          </p:txBody>
        </p:sp>
      </p:grpSp>
      <p:pic>
        <p:nvPicPr>
          <p:cNvPr id="46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lenaa.RARUS-SEV\Dropbox\185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8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Picture 2" descr="C:\Users\Apple\Dropbox\3432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hlinkClick r:id="rId9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420000" y="1620000"/>
            <a:ext cx="3070800" cy="2628000"/>
            <a:chOff x="3420000" y="1620000"/>
            <a:chExt cx="3070800" cy="262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20000" y="1620000"/>
              <a:ext cx="3070800" cy="2628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68" r="50000" b="64177"/>
            <a:stretch/>
          </p:blipFill>
          <p:spPr bwMode="auto">
            <a:xfrm>
              <a:off x="3420000" y="2100539"/>
              <a:ext cx="1535400" cy="4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3" name="Picture 2" descr="C:\Users\Apple\Desktop\17210ю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pple\Desktop\4287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7488324" y="346406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5397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ереход в форму 	редактирования заказа</a:t>
            </a:r>
          </a:p>
        </p:txBody>
      </p:sp>
      <p:sp>
        <p:nvSpPr>
          <p:cNvPr id="6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9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ашивка 38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6657" cy="285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400" r="23" b="-400"/>
          <a:stretch/>
        </p:blipFill>
        <p:spPr bwMode="auto">
          <a:xfrm>
            <a:off x="4363650" y="2585655"/>
            <a:ext cx="1902238" cy="70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50" y="2084996"/>
            <a:ext cx="3244037" cy="172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88324" y="1988812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баланса карты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фискальный \ не фискальный 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88324" y="235762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отчёта по кассирам и 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ККМ за смену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8324" y="2726436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538163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действий с</a:t>
            </a:r>
          </a:p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авторизатором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88324" y="3095248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возврат чека или отдельных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блюд за период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88324" y="16200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	управления кассой</a:t>
            </a:r>
          </a:p>
        </p:txBody>
      </p:sp>
      <p:pic>
        <p:nvPicPr>
          <p:cNvPr id="51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1639194"/>
            <a:ext cx="337137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2007007"/>
            <a:ext cx="35426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75" y="2374820"/>
            <a:ext cx="359176" cy="25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/>
          <a:stretch/>
        </p:blipFill>
        <p:spPr bwMode="auto">
          <a:xfrm>
            <a:off x="4073265" y="2038808"/>
            <a:ext cx="2483008" cy="181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8" y="2749833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1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46419" y="2356570"/>
            <a:ext cx="2336699" cy="14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76" y="3117646"/>
            <a:ext cx="355765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4446005" y="2643755"/>
            <a:ext cx="1737526" cy="828092"/>
            <a:chOff x="610395" y="5021015"/>
            <a:chExt cx="1737526" cy="828092"/>
          </a:xfrm>
        </p:grpSpPr>
        <p:sp>
          <p:nvSpPr>
            <p:cNvPr id="60" name="Загнутый угол 59"/>
            <p:cNvSpPr/>
            <p:nvPr/>
          </p:nvSpPr>
          <p:spPr>
            <a:xfrm>
              <a:off x="610395" y="5021015"/>
              <a:ext cx="1737526" cy="828092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696788" y="5158062"/>
              <a:ext cx="155177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900" dirty="0"/>
                <a:t>Карта: </a:t>
              </a:r>
              <a:r>
                <a:rPr lang="ru-RU" sz="900" dirty="0" smtClean="0"/>
                <a:t>88756497225</a:t>
              </a:r>
              <a:endParaRPr lang="ru-RU" sz="900" dirty="0"/>
            </a:p>
            <a:p>
              <a:r>
                <a:rPr lang="ru-RU" sz="900" dirty="0"/>
                <a:t>Тип платежа: Депозитная</a:t>
              </a:r>
            </a:p>
            <a:p>
              <a:r>
                <a:rPr lang="ru-RU" sz="900" dirty="0"/>
                <a:t>Доступный остаток: 210.00 </a:t>
              </a:r>
              <a:r>
                <a:rPr lang="ru-RU" sz="900" dirty="0" smtClean="0"/>
                <a:t>Руб.</a:t>
              </a:r>
              <a:endParaRPr lang="ru-RU" sz="900" dirty="0"/>
            </a:p>
            <a:p>
              <a:r>
                <a:rPr lang="ru-RU" sz="900" dirty="0"/>
                <a:t>Дата: 18 мар, 17:19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488324" y="420301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или прокатать карту )</a:t>
            </a:r>
          </a:p>
        </p:txBody>
      </p:sp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16" y="4221088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697999" y="2469395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488324" y="3832872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поиск заказа</a:t>
            </a:r>
          </a:p>
        </p:txBody>
      </p:sp>
      <p:pic>
        <p:nvPicPr>
          <p:cNvPr id="71" name="Picture 2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31" y="3853272"/>
            <a:ext cx="2378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4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05" y="2442424"/>
            <a:ext cx="2245246" cy="120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7" name="Picture 1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8" y="3485459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 descr="C:\Users\Apple\Desktop\17210ю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Apple\Desktop\1855б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5" name="Управляющая кнопка: настраиваемая 25">
            <a:hlinkClick r:id="rId35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6" name="Picture 2" descr="C:\Users\Apple\Dropbox\34320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hlinkClick r:id="rId35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276000" y="4680000"/>
            <a:ext cx="557618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верхней части формы отображаются заказы, которые уже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были созданы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ещё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распределены по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курьерам. 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остальной части формы приводится построчный перечень всех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у которых есть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незавершённые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заказы. Справа от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имён курьеров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отображаются все назначенные для них заказы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Во 2-й редакции появилась возможность запускать Рестарт в режиме веб-сервиса и пользоваться смс-коммуникатором. Поэтому теперь клиент может получать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смс о статусе заказа доставки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endParaRPr lang="ru-RU" sz="500" dirty="0" smtClean="0">
              <a:solidFill>
                <a:prstClr val="white">
                  <a:lumMod val="50000"/>
                </a:prstClr>
              </a:solidFill>
            </a:endParaRPr>
          </a:p>
          <a:p>
            <a:pPr defTabSz="361950"/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</a:rPr>
              <a:t>*</a:t>
            </a:r>
            <a:r>
              <a:rPr lang="ru-RU" sz="950" dirty="0">
                <a:solidFill>
                  <a:prstClr val="white">
                    <a:lumMod val="50000"/>
                  </a:prstClr>
                </a:solidFill>
              </a:rPr>
              <a:t>для </a:t>
            </a:r>
            <a:r>
              <a:rPr lang="ru-RU" sz="950" dirty="0" smtClean="0">
                <a:solidFill>
                  <a:prstClr val="white">
                    <a:lumMod val="50000"/>
                  </a:prstClr>
                </a:solidFill>
              </a:rPr>
              <a:t>работы с веб-сервисом и смс-коммуникаторами нужна лицензия РестАрт: Интерфейс интеграции</a:t>
            </a:r>
            <a:endParaRPr lang="uk-UA" sz="9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7488324" y="3096000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 в состоянии 	«Отправлен»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88324" y="346501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5397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ереход в форму 	редактирования заказа</a:t>
            </a:r>
          </a:p>
        </p:txBody>
      </p:sp>
      <p:sp>
        <p:nvSpPr>
          <p:cNvPr id="5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настраиваемая 1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ашивка 28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6941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488324" y="4203014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смена пользователя</a:t>
            </a:r>
          </a:p>
          <a:p>
            <a:pPr defTabSz="361950"/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( или прокатать карту 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88324" y="162000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сервисный режим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88324" y="1945348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ФРа для пробития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 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фискальный \ не фискальный 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8324" y="2233011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текущее состояние 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денежных счётчиков ФРа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488324" y="2520674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44767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 не назначен курьеру</a:t>
            </a:r>
            <a:endParaRPr lang="ru-RU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447675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450" dirty="0" smtClean="0">
                <a:solidFill>
                  <a:srgbClr val="FF0000"/>
                </a:solidFill>
                <a:latin typeface="Arial Narrow" pitchFamily="34" charset="0"/>
              </a:rPr>
              <a:t>красные – истекло время приготовления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88324" y="2808337"/>
            <a:ext cx="1404764" cy="251795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538163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 назначен курьеру,</a:t>
            </a: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538163"/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но не отправлен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88324" y="3834012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поиск заказа</a:t>
            </a:r>
          </a:p>
        </p:txBody>
      </p:sp>
      <p:pic>
        <p:nvPicPr>
          <p:cNvPr id="46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84"/>
          <a:stretch/>
        </p:blipFill>
        <p:spPr bwMode="auto">
          <a:xfrm>
            <a:off x="4111979" y="2052466"/>
            <a:ext cx="2403241" cy="17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4545" y1="40845" x2="5454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16" y="4221088"/>
            <a:ext cx="234252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9"/>
          <a:stretch/>
        </p:blipFill>
        <p:spPr bwMode="auto">
          <a:xfrm>
            <a:off x="4149737" y="2248104"/>
            <a:ext cx="2327725" cy="13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875" y1="18841" x2="71875" y2="18841"/>
                        <a14:foregroundMark x1="50000" y1="13043" x2="50000" y2="13043"/>
                        <a14:foregroundMark x1="31250" y1="5797" x2="31250" y2="5797"/>
                        <a14:foregroundMark x1="17708" y1="7246" x2="17708" y2="7246"/>
                        <a14:foregroundMark x1="12500" y1="2899" x2="12500" y2="2899"/>
                        <a14:foregroundMark x1="7292" y1="4348" x2="7292" y2="4348"/>
                        <a14:foregroundMark x1="22917" y1="14493" x2="22917" y2="14493"/>
                        <a14:foregroundMark x1="23958" y1="2899" x2="23958" y2="2899"/>
                        <a14:foregroundMark x1="31250" y1="17391" x2="31250" y2="17391"/>
                        <a14:foregroundMark x1="39583" y1="2899" x2="39583" y2="2899"/>
                        <a14:foregroundMark x1="88542" y1="4348" x2="88542" y2="4348"/>
                        <a14:foregroundMark x1="94792" y1="8696" x2="94792" y2="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49652"/>
            <a:ext cx="350608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42" y="1639194"/>
            <a:ext cx="343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70" y="2233011"/>
            <a:ext cx="3528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74"/>
          <a:stretch/>
        </p:blipFill>
        <p:spPr bwMode="auto">
          <a:xfrm>
            <a:off x="4697999" y="2469395"/>
            <a:ext cx="1231200" cy="11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31" y="3852752"/>
            <a:ext cx="2378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05" y="2442424"/>
            <a:ext cx="2245246" cy="120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8" y="3484800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86" y="2516105"/>
            <a:ext cx="441817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86" y="2798124"/>
            <a:ext cx="4680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86" y="3113897"/>
            <a:ext cx="468000" cy="21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52" y="2638366"/>
            <a:ext cx="2281435" cy="81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43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01" y="2632489"/>
            <a:ext cx="1680738" cy="8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4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79" y="2641770"/>
            <a:ext cx="1510640" cy="8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C:\Users\Apple\Desktop\17210ю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Apple\Desktop\1855б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" name="Управляющая кнопка: настраиваемая 25">
            <a:hlinkClick r:id="rId38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6" name="Picture 2" descr="C:\Users\Apple\Dropbox\34320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38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276000" y="4680000"/>
            <a:ext cx="557618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верхней части формы отображаются заказы, которые уже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были созданы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ещё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распределены по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курьерам. 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остальной части формы приводится построчный перечень всех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у которых есть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незавершённые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заказы. Справа от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имён курьеров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отображаются все назначенные для них заказы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Во 2-й редакции появилась возможность запускать Рестарт в режиме веб-сервиса и пользоваться смс-коммуникатором. Поэтому теперь клиент может получать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смс о статусе заказа доставки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endParaRPr lang="ru-RU" sz="500" dirty="0" smtClean="0">
              <a:solidFill>
                <a:prstClr val="white">
                  <a:lumMod val="50000"/>
                </a:prstClr>
              </a:solidFill>
            </a:endParaRPr>
          </a:p>
          <a:p>
            <a:pPr defTabSz="361950"/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</a:rPr>
              <a:t>*</a:t>
            </a:r>
            <a:r>
              <a:rPr lang="ru-RU" sz="950" dirty="0">
                <a:solidFill>
                  <a:prstClr val="white">
                    <a:lumMod val="50000"/>
                  </a:prstClr>
                </a:solidFill>
              </a:rPr>
              <a:t>для </a:t>
            </a:r>
            <a:r>
              <a:rPr lang="ru-RU" sz="950" dirty="0" smtClean="0">
                <a:solidFill>
                  <a:prstClr val="white">
                    <a:lumMod val="50000"/>
                  </a:prstClr>
                </a:solidFill>
              </a:rPr>
              <a:t>работы с веб-сервисом и смс-коммуникаторами нужна лицензия РестАрт: Интерфейс интеграции</a:t>
            </a:r>
            <a:endParaRPr lang="uk-UA" sz="9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7488000" y="420480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перевод заказа в состояние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«Отправлен»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488000" y="3835922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перечня всех блюд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заказа и примечаний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488000" y="3467046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сумма купюр, которыми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рассчитается клиент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88000" y="2727961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назначение клиента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488000" y="3098170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срок приготовления и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доставки заказа</a:t>
            </a:r>
          </a:p>
        </p:txBody>
      </p:sp>
      <p:pic>
        <p:nvPicPr>
          <p:cNvPr id="3074" name="Picture 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790767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4623239" y="1414072"/>
            <a:ext cx="1600056" cy="3434552"/>
            <a:chOff x="4340096" y="1762305"/>
            <a:chExt cx="1600056" cy="34345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Загнутый угол 18"/>
            <p:cNvSpPr/>
            <p:nvPr/>
          </p:nvSpPr>
          <p:spPr>
            <a:xfrm>
              <a:off x="4340096" y="1762305"/>
              <a:ext cx="1600056" cy="3360798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393168" y="1795926"/>
              <a:ext cx="1493912" cy="340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500" dirty="0"/>
                <a:t>------------ЛИСТ КОМПЛЕКТАЦИИ-----------</a:t>
              </a:r>
            </a:p>
            <a:p>
              <a:r>
                <a:rPr lang="ru-RU" sz="500" dirty="0"/>
                <a:t>                 Папая                  </a:t>
              </a:r>
            </a:p>
            <a:p>
              <a:r>
                <a:rPr lang="ru-RU" sz="500" dirty="0"/>
                <a:t>Заказ №629                              </a:t>
              </a:r>
            </a:p>
            <a:p>
              <a:r>
                <a:rPr lang="ru-RU" sz="500" dirty="0"/>
                <a:t>Менеджер: Администратор РестАрт         </a:t>
              </a:r>
            </a:p>
            <a:p>
              <a:r>
                <a:rPr lang="ru-RU" sz="500" dirty="0"/>
                <a:t>Курьер:                                 </a:t>
              </a:r>
            </a:p>
            <a:p>
              <a:r>
                <a:rPr lang="ru-RU" sz="500" dirty="0"/>
                <a:t>          </a:t>
              </a:r>
              <a:r>
                <a:rPr lang="ru-RU" sz="500" dirty="0" smtClean="0"/>
                <a:t>Приём </a:t>
              </a:r>
              <a:r>
                <a:rPr lang="ru-RU" sz="500" dirty="0"/>
                <a:t>заказа: 20.03.2014 18:27</a:t>
              </a:r>
            </a:p>
            <a:p>
              <a:r>
                <a:rPr lang="ru-RU" sz="500" dirty="0"/>
                <a:t>          Печать счета: 21.03.2014 18:50</a:t>
              </a:r>
            </a:p>
            <a:p>
              <a:r>
                <a:rPr lang="ru-RU" sz="500" dirty="0"/>
                <a:t>***************  КЛИЕНТ  ***************</a:t>
              </a:r>
            </a:p>
            <a:p>
              <a:r>
                <a:rPr lang="ru-RU" sz="500" dirty="0"/>
                <a:t>ФИО: Башкарёв Дмитрий                   </a:t>
              </a:r>
            </a:p>
            <a:p>
              <a:r>
                <a:rPr lang="ru-RU" sz="500" dirty="0"/>
                <a:t>Моб. тел.:4952302002                    </a:t>
              </a:r>
            </a:p>
            <a:p>
              <a:r>
                <a:rPr lang="ru-RU" sz="500" dirty="0"/>
                <a:t>Гор. тел.:                              </a:t>
              </a:r>
            </a:p>
            <a:p>
              <a:r>
                <a:rPr lang="ru-RU" sz="500" dirty="0"/>
                <a:t>Адрес доставки: Покровская, д. 34       </a:t>
              </a:r>
            </a:p>
            <a:p>
              <a:r>
                <a:rPr lang="ru-RU" sz="500" dirty="0">
                  <a:solidFill>
                    <a:srgbClr val="1BC812"/>
                  </a:solidFill>
                </a:rPr>
                <a:t>Доп. инфо: бонус за срочность           </a:t>
              </a:r>
            </a:p>
            <a:p>
              <a:r>
                <a:rPr lang="ru-RU" sz="500" dirty="0"/>
                <a:t>************  СОСТАВ ЗАКАЗА ************</a:t>
              </a:r>
            </a:p>
            <a:p>
              <a:r>
                <a:rPr lang="ru-RU" sz="500" dirty="0"/>
                <a:t>1) Салат из свинины, 0,15 кг            </a:t>
              </a:r>
            </a:p>
            <a:p>
              <a:r>
                <a:rPr lang="ru-RU" sz="500" dirty="0"/>
                <a:t>   150,00 * 1,000 пор      =150,00 Рубли</a:t>
              </a:r>
            </a:p>
            <a:p>
              <a:r>
                <a:rPr lang="ru-RU" sz="500" dirty="0"/>
                <a:t>   Скидка                    =3,70 Рубли</a:t>
              </a:r>
            </a:p>
            <a:p>
              <a:r>
                <a:rPr lang="ru-RU" sz="500" dirty="0"/>
                <a:t>2) Салат столичный из мяса индейки, 0,15</a:t>
              </a:r>
            </a:p>
            <a:p>
              <a:r>
                <a:rPr lang="ru-RU" sz="500" dirty="0"/>
                <a:t>   150,00 * 3,000 пор      =450,00 Рубли</a:t>
              </a:r>
            </a:p>
            <a:p>
              <a:r>
                <a:rPr lang="ru-RU" sz="500" dirty="0"/>
                <a:t>   Скидка                   =11,10 Рубли</a:t>
              </a:r>
            </a:p>
            <a:p>
              <a:r>
                <a:rPr lang="ru-RU" sz="500" dirty="0"/>
                <a:t>3) Салат-коктейль с ветчиной и сыром, 0,</a:t>
              </a:r>
            </a:p>
            <a:p>
              <a:r>
                <a:rPr lang="ru-RU" sz="500" dirty="0"/>
                <a:t>   150,00 * 1,000 пор      =150,00 Рубли</a:t>
              </a:r>
            </a:p>
            <a:p>
              <a:r>
                <a:rPr lang="ru-RU" sz="500" dirty="0"/>
                <a:t>   Скидка                    =3,70 Рубли</a:t>
              </a:r>
            </a:p>
            <a:p>
              <a:r>
                <a:rPr lang="ru-RU" sz="500" dirty="0"/>
                <a:t>4) Торт Штрудель                        </a:t>
              </a:r>
            </a:p>
            <a:p>
              <a:r>
                <a:rPr lang="ru-RU" sz="500" dirty="0"/>
                <a:t>   1500,00 * 1,750 кг     =2625,00 Рубли</a:t>
              </a:r>
            </a:p>
            <a:p>
              <a:r>
                <a:rPr lang="ru-RU" sz="500" dirty="0"/>
                <a:t>   Скидка                   =64,74 Рубли</a:t>
              </a:r>
            </a:p>
            <a:p>
              <a:r>
                <a:rPr lang="ru-RU" sz="500" dirty="0"/>
                <a:t>  -- шарик мороженного                  </a:t>
              </a:r>
            </a:p>
            <a:p>
              <a:r>
                <a:rPr lang="ru-RU" sz="500" dirty="0"/>
                <a:t>       5,00 *  1,000 шт      =5,00 Рубли</a:t>
              </a:r>
            </a:p>
            <a:p>
              <a:r>
                <a:rPr lang="ru-RU" sz="500" dirty="0"/>
                <a:t>   Скидка                    =0,13 Рубли</a:t>
              </a:r>
            </a:p>
            <a:p>
              <a:r>
                <a:rPr lang="ru-RU" sz="500" dirty="0"/>
                <a:t>5) Цезарь                               </a:t>
              </a:r>
            </a:p>
            <a:p>
              <a:r>
                <a:rPr lang="ru-RU" sz="500" dirty="0"/>
                <a:t>   250,00 * 1,500 пор      =375,00 Рубли</a:t>
              </a:r>
            </a:p>
            <a:p>
              <a:r>
                <a:rPr lang="ru-RU" sz="500" dirty="0"/>
                <a:t>   Скидка                    =9,24 Рубли</a:t>
              </a:r>
            </a:p>
            <a:p>
              <a:r>
                <a:rPr lang="ru-RU" sz="500" dirty="0"/>
                <a:t>6) Яйца, фаршированные сельдью и луком, </a:t>
              </a:r>
            </a:p>
            <a:p>
              <a:r>
                <a:rPr lang="ru-RU" sz="500" dirty="0"/>
                <a:t>   150,00 * 2,000 пор      =300,00 Рубли</a:t>
              </a:r>
            </a:p>
            <a:p>
              <a:r>
                <a:rPr lang="ru-RU" sz="500" dirty="0"/>
                <a:t>   Скидка                    =7,39 Рубли</a:t>
              </a:r>
            </a:p>
            <a:p>
              <a:r>
                <a:rPr lang="ru-RU" sz="500" dirty="0"/>
                <a:t>========================================</a:t>
              </a:r>
            </a:p>
            <a:p>
              <a:r>
                <a:rPr lang="ru-RU" sz="500" dirty="0"/>
                <a:t>    Всего по заказу:      =4055,00 Рубли</a:t>
              </a:r>
            </a:p>
            <a:p>
              <a:r>
                <a:rPr lang="ru-RU" sz="500" dirty="0"/>
                <a:t>             Скидка:       =100,00 Рубли</a:t>
              </a:r>
            </a:p>
            <a:p>
              <a:r>
                <a:rPr lang="ru-RU" sz="500" dirty="0"/>
                <a:t>     Итого к оплате:      =3955,00 Рубли</a:t>
              </a:r>
            </a:p>
            <a:p>
              <a:r>
                <a:rPr lang="ru-RU" sz="500" dirty="0"/>
                <a:t>________________________________________</a:t>
              </a:r>
            </a:p>
            <a:p>
              <a:r>
                <a:rPr lang="ru-RU" sz="500" dirty="0">
                  <a:solidFill>
                    <a:srgbClr val="1BC812"/>
                  </a:solidFill>
                </a:rPr>
                <a:t>Ожидаемая оплата</a:t>
              </a:r>
              <a:r>
                <a:rPr lang="ru-RU" sz="500" dirty="0">
                  <a:solidFill>
                    <a:srgbClr val="2E8527"/>
                  </a:solidFill>
                </a:rPr>
                <a:t>:</a:t>
              </a:r>
              <a:r>
                <a:rPr lang="ru-RU" sz="500" dirty="0"/>
                <a:t>          5000,00 Рубли</a:t>
              </a:r>
            </a:p>
            <a:p>
              <a:r>
                <a:rPr lang="ru-RU" sz="500" dirty="0" smtClean="0">
                  <a:solidFill>
                    <a:srgbClr val="1BC812"/>
                  </a:solidFill>
                </a:rPr>
                <a:t>Расчётная </a:t>
              </a:r>
              <a:r>
                <a:rPr lang="ru-RU" sz="500" dirty="0">
                  <a:solidFill>
                    <a:srgbClr val="1BC812"/>
                  </a:solidFill>
                </a:rPr>
                <a:t>сдача</a:t>
              </a:r>
              <a:r>
                <a:rPr lang="ru-RU" sz="500" dirty="0"/>
                <a:t>:           1045,00 </a:t>
              </a:r>
              <a:r>
                <a:rPr lang="ru-RU" sz="500" dirty="0" smtClean="0"/>
                <a:t>Рубли</a:t>
              </a:r>
              <a:endParaRPr lang="ru-RU" sz="5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488000" y="2359085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доступного вида меню 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отражена сумма по каждому виду меню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88000" y="162000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назначение курьера</a:t>
            </a:r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56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настраиваемая 2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" name="Picture 77" descr="C:\Users\alenaa.RARUS-SEV\Dropbox\185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Нашивка 32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74" y="1638740"/>
            <a:ext cx="31758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73" y="3115388"/>
            <a:ext cx="3312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69" y="3860113"/>
            <a:ext cx="343304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73" y="4222873"/>
            <a:ext cx="332500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74" y="2746226"/>
            <a:ext cx="317589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13" y="1875728"/>
            <a:ext cx="2654508" cy="228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92" y="2079612"/>
            <a:ext cx="1639303" cy="19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08" y="3481238"/>
            <a:ext cx="326535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24" y="2380060"/>
            <a:ext cx="2384686" cy="142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8" name="Picture 3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25" y="2516879"/>
            <a:ext cx="1747484" cy="10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74" y="2377064"/>
            <a:ext cx="349199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488000" y="1990209"/>
            <a:ext cx="14047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поиск блюд в меню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 наименованию</a:t>
            </a:r>
          </a:p>
        </p:txBody>
      </p:sp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82" y="2007902"/>
            <a:ext cx="292765" cy="25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25" y="2391840"/>
            <a:ext cx="1746591" cy="12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95" y="2717548"/>
            <a:ext cx="2392776" cy="8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 descr="C:\Users\Apple\Desktop\17210ю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275997" y="4944360"/>
            <a:ext cx="5576400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При создании нового заказа открывается форма выбора клиента.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Существует возможность автоматического создания дисконтной карты для нового клиента. В этом случае поле Код карты будет заполняться номером карты. Чек оплаты может печататься или при отправке курьера, или при получении наличных. </a:t>
            </a: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Все продажи осуществлялись в режиме быстрой продажи за наличные. Во 2-й редакции появилась возможность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выбора способа оплаты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оператором доставки.</a:t>
            </a: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сотрудника, собирающего заказ, можно распечатать лист комплектации.  Он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содержит перечень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всех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блюд заказа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отправки и возможные уточнения ( комментарии, сумма купюр клиента для расчёта и т.д.).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3" name="Picture 2" descr="C:\Users\Apple\Desktop\13230б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32148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Управляющая кнопка: настраиваемая 25">
            <a:hlinkClick r:id="rId34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2" name="Picture 2" descr="C:\Users\Apple\Dropbox\34320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34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pple\Dropbox\1721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63" y="1950272"/>
            <a:ext cx="696155" cy="6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Apple\Desktop\17210ю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страиваемая 25"/>
          <p:cNvSpPr/>
          <p:nvPr/>
        </p:nvSpPr>
        <p:spPr>
          <a:xfrm>
            <a:off x="262578" y="39816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настраиваемая 2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Picture 2" descr="C:\Users\Apple\Desktop\1323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lenaa.RARUS-SEV\Dropbox\185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28000" y="415800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7" name="Picture 3" descr="C:\Users\Apple\Desktop\34320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9" y="41040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Кассира, Метрдотеля и Доставки производится за счёт приобретения дополнительных лицензий РестАрт: Кассир</a:t>
            </a:r>
            <a:endParaRPr lang="ru-RU" sz="1200" b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6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4966159" y="3871473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люс 36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Равно 38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Равно 39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14501" y="451298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4" name="Объект 2"/>
          <p:cNvSpPr txBox="1">
            <a:spLocks/>
          </p:cNvSpPr>
          <p:nvPr/>
        </p:nvSpPr>
        <p:spPr>
          <a:xfrm>
            <a:off x="6480212" y="3479032"/>
            <a:ext cx="1944216" cy="103944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</a:t>
            </a:r>
            <a:r>
              <a:rPr lang="uk-UA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Администратор и </a:t>
            </a:r>
            <a:r>
              <a:rPr lang="uk-UA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 фаст-фуда \ Официант \ Кассир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Метрдотель \ </a:t>
            </a:r>
            <a:r>
              <a:rPr lang="uk-UA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Оператор доставки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96850" y="492679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9839" y="451847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>
                <a:solidFill>
                  <a:srgbClr val="E20000"/>
                </a:solidFill>
                <a:latin typeface="Arial Narrow" pitchFamily="34" charset="0"/>
              </a:rPr>
              <a:t>К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ассир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69260" y="4919833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842931" y="1871010"/>
            <a:ext cx="945177" cy="801906"/>
            <a:chOff x="4842931" y="1871010"/>
            <a:chExt cx="945177" cy="801906"/>
          </a:xfrm>
        </p:grpSpPr>
        <p:pic>
          <p:nvPicPr>
            <p:cNvPr id="51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81" y="2474916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31" y="215833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:\Users\Apple\Dropbox\20769.png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34" y="1871010"/>
              <a:ext cx="204534" cy="21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60" y="3942121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7" descr="C:\Users\Apple\Desktop\17210.png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/>
        </p:blipFill>
        <p:spPr bwMode="auto">
          <a:xfrm>
            <a:off x="4221781" y="3589264"/>
            <a:ext cx="307905" cy="2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9" descr="C:\Users\Apple\Desktop\254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39" y="3623400"/>
            <a:ext cx="189841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pple\Dropbox\24611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571120"/>
            <a:ext cx="263982" cy="2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420000" y="3589264"/>
            <a:ext cx="300531" cy="2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6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Нашивка 32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4" name="Picture 2" descr="C:\Users\Apple\Dropbox\214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Apple\Desktop\1402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0000" y="3099600"/>
            <a:ext cx="2232000" cy="895218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РестАрт: Администратор ДДС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полноценно работать с базой данных депозитных, дисконтных  и балансных карт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Блок-схема: процесс 2">
            <a:hlinkClick r:id="rId3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828000" y="2852806"/>
            <a:ext cx="11657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480820" y="311868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Модуль Администратор ДДС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1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661088" y="1620000"/>
            <a:ext cx="2232000" cy="55666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менеджер ДДС</a:t>
            </a: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218" name="Picture 2" descr="C:\Users\Apple\Desktop\34457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pple\Desktop\14281тс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pple\Desktop\35972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pple\Desktop\34320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pple\Desktop\4287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2980789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276000" y="4650231"/>
            <a:ext cx="557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Клиентская база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нужна любому предприятию, даже если это крохотное кафе. С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помощью неё ресторатор получает полное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представление о реальном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покупателе, о методах поощрения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( системы лояльности ) и даже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стратегиях рекламной компании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. Распространение карт заведения – это лучший способ создания и наполнения базы клиентов.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Модуль Администратор: ДДС предназначен для управления базой карт. Он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позволяет вводить новые карты, управлять ими, назначать различные лимиты, а также настраивать правила бонусных систем. </a:t>
            </a: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7488000" y="1943511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свойства карты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88000" y="1620000"/>
            <a:ext cx="14047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свойства группы карт</a:t>
            </a:r>
          </a:p>
        </p:txBody>
      </p:sp>
      <p:sp>
        <p:nvSpPr>
          <p:cNvPr id="33" name="Блок-схема: процесс 32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28000" y="2852806"/>
            <a:ext cx="11851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6480820" y="311868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Модуль Администратор ДДС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1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4" name="Управляющая кнопка: настраиваемая 5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32" name="Picture 2" descr="C:\Users\Apple\Desktop\44725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00" y="1628800"/>
            <a:ext cx="288000" cy="28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Apple\Desktop\34457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:\Users\Apple\Desktop\35972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C:\Users\Apple\Desktop\34320тс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" descr="C:\Users\Apple\Desktop\428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7" descr="C:\Users\Apple\Desktop\14281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Нашивка 63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8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1510"/>
            <a:ext cx="3816000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01" y="2121185"/>
            <a:ext cx="2345798" cy="18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52" y="2274610"/>
            <a:ext cx="1960695" cy="153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43" y="2300720"/>
            <a:ext cx="1433514" cy="14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12" descr="C:\Users\Apple\Desktop\13467ж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88" y="1972800"/>
            <a:ext cx="267196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488000" y="3728337"/>
            <a:ext cx="1404764" cy="708775"/>
            <a:chOff x="7488324" y="3354435"/>
            <a:chExt cx="1404764" cy="708775"/>
          </a:xfrm>
        </p:grpSpPr>
        <p:sp>
          <p:nvSpPr>
            <p:cNvPr id="62" name="TextBox 61"/>
            <p:cNvSpPr txBox="1"/>
            <p:nvPr/>
          </p:nvSpPr>
          <p:spPr>
            <a:xfrm>
              <a:off x="7488324" y="3354435"/>
              <a:ext cx="1404764" cy="708775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>
                <a:lnSpc>
                  <a:spcPts val="500"/>
                </a:lnSpc>
              </a:pPr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активированная балансная 	карта</a:t>
              </a:r>
            </a:p>
            <a:p>
              <a:pPr defTabSz="361950"/>
              <a:endParaRPr lang="ru-RU" sz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defTabSz="361950">
                <a:lnSpc>
                  <a:spcPts val="600"/>
                </a:lnSpc>
              </a:pPr>
              <a:r>
                <a: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неактивированная 	балансная карта</a:t>
              </a:r>
            </a:p>
            <a:p>
              <a:pPr defTabSz="361950">
                <a:lnSpc>
                  <a:spcPts val="600"/>
                </a:lnSpc>
              </a:pPr>
              <a:endParaRPr lang="ru-RU" sz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defTabSz="361950">
                <a:lnSpc>
                  <a:spcPts val="600"/>
                </a:lnSpc>
              </a:pPr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заблокированная карта</a:t>
              </a:r>
            </a:p>
            <a:p>
              <a:pPr defTabSz="361950">
                <a:lnSpc>
                  <a:spcPts val="600"/>
                </a:lnSpc>
              </a:pPr>
              <a:endParaRPr lang="ru-RU" sz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defTabSz="361950">
                <a:lnSpc>
                  <a:spcPts val="600"/>
                </a:lnSpc>
              </a:pPr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признак дисконтной карты</a:t>
              </a:r>
            </a:p>
          </p:txBody>
        </p:sp>
        <p:pic>
          <p:nvPicPr>
            <p:cNvPr id="1035" name="Picture 11" descr="C:\Users\Apple\Desktop\1923с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954" y="3665898"/>
              <a:ext cx="252000" cy="25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Apple\Desktop\17751с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20704" b="18146"/>
            <a:stretch/>
          </p:blipFill>
          <p:spPr bwMode="auto">
            <a:xfrm>
              <a:off x="7560954" y="3532710"/>
              <a:ext cx="261846" cy="1761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Apple\Desktop\17751ж.pn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3" t="20612" b="20611"/>
            <a:stretch/>
          </p:blipFill>
          <p:spPr bwMode="auto">
            <a:xfrm>
              <a:off x="7561288" y="3363433"/>
              <a:ext cx="261178" cy="1692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Apple\Desktop\447253б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170" y="3887051"/>
              <a:ext cx="157568" cy="1575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7488000" y="2621328"/>
            <a:ext cx="1404764" cy="107297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88900" defTabSz="361950"/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Действия с картой: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добавить \ удалить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переместить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редактировать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активировать \ деактивировать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заблокировать \ разблокировать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внесение на балансную карту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изъятие с балансной картой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показать транзакции с картой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488000" y="2267022"/>
            <a:ext cx="1404764" cy="318801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правила начисления 	бонусов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3276000" y="4578223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Основная цель программ лояльности: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сделать нового гостя регулярным, а регулярного — постоянным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.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Наличие бонусов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на карте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является сильной мотивацией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вернуться в заведение,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конкурируя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даже со значительной скидкой. </a:t>
            </a:r>
          </a:p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С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более сложной на первый взгляд бонусной программой легко справится  РестАрт ред.2: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ДДС.</a:t>
            </a:r>
          </a:p>
          <a:p>
            <a:pPr defTabSz="361950"/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Чтобы «добросовестный» сотрудник не проводил время в буфете или столовой, докупая кружку чая каждый час, можно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назначить лимиты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на использования карт питания (на период и\или сумму). Эти же карты могут служить картой на вход и действовать на различных предприятиях.</a:t>
            </a:r>
          </a:p>
        </p:txBody>
      </p:sp>
      <p:pic>
        <p:nvPicPr>
          <p:cNvPr id="2" name="Picture 13" descr="C:\Users\Apple\Desktop\14281ж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89" y="2300422"/>
            <a:ext cx="265481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480820" y="311868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Модуль Администратор ДДС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8" name="Picture 2" descr="C:\Users\Apple\Desktop\34457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pple\Desktop\14281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Apple\Desktop\34320тс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3" name="Picture 2" descr="C:\Users\Apple\Desktop\428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pple\Desktop\35972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5200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99" y="3420545"/>
            <a:ext cx="2679999" cy="2888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10" y="1961628"/>
            <a:ext cx="3240000" cy="2220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01" y="1412111"/>
            <a:ext cx="1608977" cy="998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657685" y="4977172"/>
            <a:ext cx="1550704" cy="420956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Транзакции 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включён фильтр по картам )</a:t>
            </a:r>
          </a:p>
        </p:txBody>
      </p:sp>
      <p:sp>
        <p:nvSpPr>
          <p:cNvPr id="37" name="Стрелка вправо 36"/>
          <p:cNvSpPr>
            <a:spLocks noChangeAspect="1"/>
          </p:cNvSpPr>
          <p:nvPr/>
        </p:nvSpPr>
        <p:spPr>
          <a:xfrm flipH="1">
            <a:off x="5940152" y="5061650"/>
            <a:ext cx="397695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2806899" y="2040069"/>
            <a:ext cx="2088232" cy="591216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Отчёт по использованию карт</a:t>
            </a:r>
          </a:p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включён фильтр по картам, периоду и  идентификатору )</a:t>
            </a:r>
          </a:p>
        </p:txBody>
      </p:sp>
      <p:sp>
        <p:nvSpPr>
          <p:cNvPr id="39" name="Стрелка вправо 38"/>
          <p:cNvSpPr>
            <a:spLocks noChangeAspect="1"/>
          </p:cNvSpPr>
          <p:nvPr/>
        </p:nvSpPr>
        <p:spPr>
          <a:xfrm>
            <a:off x="5002397" y="2209677"/>
            <a:ext cx="397695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1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273547" y="2492896"/>
            <a:ext cx="12886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Администратор ДДС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80212" y="2632104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02221" y="2898972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5 000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4338" name="Picture 2" descr="C:\Users\Apple\Dropbox\34457т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3547112" y="1862438"/>
            <a:ext cx="741459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люс 46"/>
          <p:cNvSpPr/>
          <p:nvPr/>
        </p:nvSpPr>
        <p:spPr>
          <a:xfrm>
            <a:off x="4427984" y="2041919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Равно 48"/>
          <p:cNvSpPr/>
          <p:nvPr/>
        </p:nvSpPr>
        <p:spPr>
          <a:xfrm>
            <a:off x="6120172" y="2084192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Равно 49"/>
          <p:cNvSpPr/>
          <p:nvPr/>
        </p:nvSpPr>
        <p:spPr>
          <a:xfrm>
            <a:off x="6120172" y="45144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Объект 2"/>
          <p:cNvSpPr txBox="1">
            <a:spLocks/>
          </p:cNvSpPr>
          <p:nvPr/>
        </p:nvSpPr>
        <p:spPr>
          <a:xfrm>
            <a:off x="6480212" y="4028241"/>
            <a:ext cx="1908212" cy="1058001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 дистрибутив входит описание всех методов использования РестАрт: Администратор ДДС и РестАрт: Интерфейс интеграции    ( </a:t>
            </a:r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web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-сервисы ) для интеграции со сторонними разработками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80212" y="5296562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21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420000" y="5939988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Расширение рабочих мест производится за счет приобретения дополнительных лицензий РестАрт: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Администратор Д</a:t>
            </a:r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ДС</a:t>
            </a: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48234" y="3590434"/>
            <a:ext cx="9960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Стороннее ПО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Поставка Администратор ДДС и Депозитные карты обеспечивает полноценную схему работы с картами любого формата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480820" y="311868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Модуль Администратор ДДС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8" name="Picture 2" descr="C:\Users\Apple\Desktop\34457б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pple\Desktop\14281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Apple\Desktop\35972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3" name="Picture 2" descr="C:\Users\Apple\Desktop\4287тс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pple\Desktop\34320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40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4996406" y="1664804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5432275" y="1872422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5144243" y="2227493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88328" y="2677562"/>
            <a:ext cx="701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АРМ ДДС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73546" y="3429000"/>
            <a:ext cx="12886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Администратор ДДС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2220" y="3835076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5 000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67" name="Picture 2" descr="C:\Users\Apple\Dropbox\34457т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3547111" y="4249575"/>
            <a:ext cx="741459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люс 67"/>
          <p:cNvSpPr/>
          <p:nvPr/>
        </p:nvSpPr>
        <p:spPr>
          <a:xfrm>
            <a:off x="4624097" y="402928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5051363" y="3845896"/>
            <a:ext cx="616155" cy="601277"/>
            <a:chOff x="5051363" y="3845896"/>
            <a:chExt cx="616155" cy="601277"/>
          </a:xfrm>
        </p:grpSpPr>
        <p:pic>
          <p:nvPicPr>
            <p:cNvPr id="69" name="Picture 2" descr="C:\Users\Apple\Dropbox\27643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337" y="3907792"/>
              <a:ext cx="527801" cy="5110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Скругленный прямоугольник 69"/>
            <p:cNvSpPr/>
            <p:nvPr/>
          </p:nvSpPr>
          <p:spPr>
            <a:xfrm>
              <a:off x="5051363" y="3845896"/>
              <a:ext cx="616155" cy="601277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3" name="Скругленный прямоугольник 52"/>
          <p:cNvSpPr>
            <a:spLocks noChangeAspect="1"/>
          </p:cNvSpPr>
          <p:nvPr/>
        </p:nvSpPr>
        <p:spPr>
          <a:xfrm>
            <a:off x="4942127" y="4843133"/>
            <a:ext cx="432000" cy="432000"/>
          </a:xfrm>
          <a:prstGeom prst="round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5511842" y="4841388"/>
            <a:ext cx="442689" cy="432000"/>
            <a:chOff x="5051363" y="3845896"/>
            <a:chExt cx="616155" cy="601277"/>
          </a:xfrm>
        </p:grpSpPr>
        <p:pic>
          <p:nvPicPr>
            <p:cNvPr id="60" name="Picture 2" descr="C:\Users\Apple\Dropbox\27643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337" y="3907792"/>
              <a:ext cx="527801" cy="5110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5051363" y="3845896"/>
              <a:ext cx="616155" cy="601277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4611111" y="4581914"/>
            <a:ext cx="140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люс 62"/>
          <p:cNvSpPr/>
          <p:nvPr/>
        </p:nvSpPr>
        <p:spPr>
          <a:xfrm>
            <a:off x="4589201" y="4923371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6480820" y="3584534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5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11111" y="5300657"/>
            <a:ext cx="1512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Интерфейс интеграции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111812" y="5682153"/>
            <a:ext cx="5043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71" name="Picture 2" descr="C:\Users\Apple\Dropbox\2144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C:\Users\Apple\Desktop\1402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gradFill>
            <a:gsLst>
              <a:gs pos="0">
                <a:srgbClr val="0070C0">
                  <a:lumMod val="90000"/>
                </a:srgbClr>
              </a:gs>
              <a:gs pos="100000">
                <a:srgbClr val="00B0F0">
                  <a:lumMod val="7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Системные требования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Фронт-офис, разработанный на «системной» платформе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67844" y="2380766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546417" y="3387701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313866" y="3753036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851920" y="2372646"/>
            <a:ext cx="4481207" cy="84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База </a:t>
            </a:r>
            <a:r>
              <a:rPr lang="ru-RU" sz="1400" dirty="0">
                <a:solidFill>
                  <a:srgbClr val="5F5F5F"/>
                </a:solidFill>
                <a:cs typeface="Angsana New" pitchFamily="18" charset="-34"/>
              </a:rPr>
              <a:t>данных </a:t>
            </a:r>
            <a:r>
              <a:rPr lang="en-US" sz="1400" b="1" dirty="0">
                <a:solidFill>
                  <a:srgbClr val="5F5F5F"/>
                </a:solidFill>
                <a:cs typeface="Angsana New" pitchFamily="18" charset="-34"/>
              </a:rPr>
              <a:t>MS SQL </a:t>
            </a:r>
            <a:r>
              <a:rPr lang="ru-RU" sz="1400" dirty="0">
                <a:solidFill>
                  <a:srgbClr val="5F5F5F"/>
                </a:solidFill>
                <a:cs typeface="Angsana New" pitchFamily="18" charset="-34"/>
              </a:rPr>
              <a:t>или </a:t>
            </a:r>
            <a:r>
              <a:rPr lang="en-US" sz="1400" b="1" dirty="0">
                <a:solidFill>
                  <a:srgbClr val="5F5F5F"/>
                </a:solidFill>
                <a:cs typeface="Angsana New" pitchFamily="18" charset="-34"/>
              </a:rPr>
              <a:t>MS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SQL Express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10715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 поставку входит бесплатная версия </a:t>
            </a:r>
            <a:r>
              <a:rPr lang="en-US" sz="1200" b="1" dirty="0">
                <a:solidFill>
                  <a:srgbClr val="5F5F5F"/>
                </a:solidFill>
                <a:cs typeface="Angsana New" pitchFamily="18" charset="-34"/>
              </a:rPr>
              <a:t>Express</a:t>
            </a:r>
            <a:endParaRPr lang="ru-RU" sz="1200" b="1" dirty="0">
              <a:solidFill>
                <a:srgbClr val="5F5F5F"/>
              </a:solidFill>
              <a:cs typeface="Angsana New" pitchFamily="18" charset="-34"/>
            </a:endParaRPr>
          </a:p>
          <a:p>
            <a:pPr marL="1071563" lvl="1" indent="-171450">
              <a:buFont typeface="Arial" pitchFamily="34" charset="0"/>
              <a:buChar char="•"/>
              <a:tabLst>
                <a:tab pos="1350963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снижены риски повреждения БД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1880" y="984921"/>
            <a:ext cx="4500500" cy="1097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Платформа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MS Windows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XP SP3, Windows 7 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и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 8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поддерживает работу с  современными технологиями (новые модели ТО и т.д.)</a:t>
            </a:r>
          </a:p>
          <a:p>
            <a:pPr marL="11668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позволяет  удалённое обслуживание, что  гораздо дешевле и оперативнее</a:t>
            </a: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908628" y="4353957"/>
            <a:ext cx="3275578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dirty="0">
                <a:solidFill>
                  <a:srgbClr val="5F5F5F"/>
                </a:solidFill>
                <a:cs typeface="Angsana New" pitchFamily="18" charset="-34"/>
              </a:rPr>
              <a:t>Б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олее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яркие интерфейсы </a:t>
            </a:r>
          </a:p>
          <a:p>
            <a:pPr marL="0" lvl="1" indent="0">
              <a:buNone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д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ве гаммы на выбор (серая и цветная)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203576" y="3418934"/>
            <a:ext cx="4140732" cy="95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Низкие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требования 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к железу</a:t>
            </a:r>
          </a:p>
          <a:p>
            <a:pPr marL="10842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оперативная память от 512Мб</a:t>
            </a:r>
          </a:p>
          <a:p>
            <a:pPr marL="9064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свободного места на жёстком диске от 1ГБ</a:t>
            </a:r>
          </a:p>
          <a:p>
            <a:pPr marL="6207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экономия на оборудовании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tested stamp &amp;Fcy;&amp;ocy;&amp;tcy;&amp;ocy; &amp;scy;&amp;ocy; &amp;scy;&amp;tcy;&amp;ocy;&amp;kcy;&amp;acy; - 766744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515">
            <a:off x="7072147" y="4334920"/>
            <a:ext cx="1204918" cy="1204918"/>
          </a:xfrm>
          <a:prstGeom prst="rect">
            <a:avLst/>
          </a:prstGeom>
          <a:noFill/>
        </p:spPr>
      </p:pic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6092523" y="4675769"/>
            <a:ext cx="195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itchFamily="34" charset="0"/>
              </a:rPr>
              <a:t>Работает на мобильных устройствах</a:t>
            </a:r>
            <a:endParaRPr lang="uk-UA" sz="1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4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Платежный киоск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Модуль Платежный терминал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Picture 6" descr="C:\Users\Apple\Desktop\13009б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462530" y="888244"/>
            <a:ext cx="291144" cy="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870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" y="2096852"/>
            <a:ext cx="24384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792397" y="2128475"/>
            <a:ext cx="557618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Терминал пополнения ДДС карты</a:t>
            </a:r>
          </a:p>
          <a:p>
            <a:pPr defTabSz="361950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Модуль предназначен для установки на платёжные киоски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по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приёму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наличности и зачислению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её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на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определённый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лицевой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счёт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карты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депозитно-дисконтного сервера.</a:t>
            </a:r>
          </a:p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Таким образом клиент сможет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самостоятельно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управлять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балансной картой в любое удобное время и не зависеть от режима работы предприятия, выдавшего карту. Модуль позволить проверять счёт, транзакции по карте, пополнять и изымать деньги с карты.</a:t>
            </a:r>
          </a:p>
          <a:p>
            <a:pPr defTabSz="361950"/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РестАрт: Платёжный терминал станет доступным для приобретения со следующего релиза.</a:t>
            </a:r>
          </a:p>
          <a:p>
            <a:pPr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Стоимость лицензии на одно рабочее место – 10 000 руб.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92397" y="5877272"/>
            <a:ext cx="55761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</a:rPr>
              <a:t>*для создания и настройки балансных и бонусных карт нужен модуль</a:t>
            </a:r>
            <a:endParaRPr lang="uk-UA" sz="10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>
            <a:hlinkClick r:id="rId6" action="ppaction://hlinksldjump"/>
          </p:cNvPr>
          <p:cNvSpPr/>
          <p:nvPr/>
        </p:nvSpPr>
        <p:spPr>
          <a:xfrm>
            <a:off x="6732240" y="5877271"/>
            <a:ext cx="175560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361950"/>
            <a:r>
              <a:rPr lang="ru-RU" sz="1000" b="1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latin typeface="Arial Narrow" pitchFamily="34" charset="0"/>
              </a:rPr>
              <a:t>РестАрт: </a:t>
            </a:r>
            <a:r>
              <a:rPr lang="ru-RU" sz="1000" b="1" dirty="0" smtClean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latin typeface="Arial Narrow" pitchFamily="34" charset="0"/>
              </a:rPr>
              <a:t>Администратор </a:t>
            </a:r>
            <a:r>
              <a:rPr lang="ru-RU" sz="1000" b="1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latin typeface="Arial Narrow" pitchFamily="34" charset="0"/>
              </a:rPr>
              <a:t>ДДС</a:t>
            </a:r>
            <a:endParaRPr lang="uk-UA" sz="1000" b="1" dirty="0">
              <a:gradFill flip="none" rotWithShape="1">
                <a:gsLst>
                  <a:gs pos="0">
                    <a:schemeClr val="accent4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atin typeface="Arial Narrow" pitchFamily="34" charset="0"/>
            </a:endParaRPr>
          </a:p>
        </p:txBody>
      </p:sp>
      <p:pic>
        <p:nvPicPr>
          <p:cNvPr id="13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pple\Desktop\140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Скругленная прямоугольная выноска 101"/>
          <p:cNvSpPr/>
          <p:nvPr/>
        </p:nvSpPr>
        <p:spPr>
          <a:xfrm>
            <a:off x="5533093" y="1976365"/>
            <a:ext cx="612485" cy="552536"/>
          </a:xfrm>
          <a:prstGeom prst="wedgeRoundRectCallout">
            <a:avLst>
              <a:gd name="adj1" fmla="val -64503"/>
              <a:gd name="adj2" fmla="val 80999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ьная выноска 102"/>
          <p:cNvSpPr/>
          <p:nvPr/>
        </p:nvSpPr>
        <p:spPr>
          <a:xfrm>
            <a:off x="5720114" y="2473964"/>
            <a:ext cx="612000" cy="612000"/>
          </a:xfrm>
          <a:prstGeom prst="wedgeEllipseCallout">
            <a:avLst>
              <a:gd name="adj1" fmla="val -70615"/>
              <a:gd name="adj2" fmla="val 19452"/>
            </a:avLst>
          </a:prstGeom>
          <a:solidFill>
            <a:schemeClr val="tx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Скругленная прямоугольная выноска 99"/>
          <p:cNvSpPr/>
          <p:nvPr/>
        </p:nvSpPr>
        <p:spPr>
          <a:xfrm>
            <a:off x="4157662" y="1910244"/>
            <a:ext cx="774377" cy="433676"/>
          </a:xfrm>
          <a:prstGeom prst="wedgeRoundRectCallout">
            <a:avLst>
              <a:gd name="adj1" fmla="val 19327"/>
              <a:gd name="adj2" fmla="val 89202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Овальная выноска 100"/>
          <p:cNvSpPr/>
          <p:nvPr/>
        </p:nvSpPr>
        <p:spPr>
          <a:xfrm>
            <a:off x="4841542" y="1558788"/>
            <a:ext cx="846582" cy="682080"/>
          </a:xfrm>
          <a:prstGeom prst="wedgeEllipseCallout">
            <a:avLst>
              <a:gd name="adj1" fmla="val -29946"/>
              <a:gd name="adj2" fmla="val 88925"/>
            </a:avLst>
          </a:prstGeom>
          <a:solidFill>
            <a:schemeClr val="accent6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>
            <a:off x="3394068" y="2257285"/>
            <a:ext cx="467908" cy="559316"/>
          </a:xfrm>
          <a:prstGeom prst="wedgeRoundRectCallout">
            <a:avLst>
              <a:gd name="adj1" fmla="val 127364"/>
              <a:gd name="adj2" fmla="val 33826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Скругленная прямоугольная выноска 96"/>
          <p:cNvSpPr/>
          <p:nvPr/>
        </p:nvSpPr>
        <p:spPr>
          <a:xfrm>
            <a:off x="3742913" y="1745951"/>
            <a:ext cx="492126" cy="674937"/>
          </a:xfrm>
          <a:prstGeom prst="wedgeRoundRectCallout">
            <a:avLst>
              <a:gd name="adj1" fmla="val 70047"/>
              <a:gd name="adj2" fmla="val 71637"/>
              <a:gd name="adj3" fmla="val 16667"/>
            </a:avLst>
          </a:prstGeom>
          <a:solidFill>
            <a:srgbClr val="C0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hlinkClick r:id="rId3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3022" y="4235383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/>
          <p:cNvSpPr/>
          <p:nvPr/>
        </p:nvSpPr>
        <p:spPr>
          <a:xfrm>
            <a:off x="262578" y="2410174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/>
          <p:cNvSpPr/>
          <p:nvPr/>
        </p:nvSpPr>
        <p:spPr>
          <a:xfrm>
            <a:off x="262578" y="1621511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Нашивка 24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19218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Модуль Администратор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бъект 2"/>
          <p:cNvSpPr txBox="1">
            <a:spLocks/>
          </p:cNvSpPr>
          <p:nvPr/>
        </p:nvSpPr>
        <p:spPr>
          <a:xfrm>
            <a:off x="6660232" y="1621511"/>
            <a:ext cx="2232248" cy="1004672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администратор зала</a:t>
            </a:r>
            <a:endParaRPr lang="uk-UA" sz="11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менеджер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администратор БД</a:t>
            </a:r>
          </a:p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endParaRPr lang="uk-UA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endParaRPr lang="uk-UA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76000" y="4428000"/>
            <a:ext cx="55761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администрирования:</a:t>
            </a:r>
          </a:p>
          <a:p>
            <a:endParaRPr lang="uk-UA" sz="10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Настройка системы не должна занимать много времени и отвлекать от основной работы. В тоже время нужно обеспечить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абсолютный контроль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действий персонала и исключить возможность злоупотреблений. </a:t>
            </a:r>
          </a:p>
          <a:p>
            <a:pPr defTabSz="361950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Пользователь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затруднений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может создать ежедневную скидку или настроить печать заказов на кухню, подключиться к другому узлу и ограничить права пользования и доступ к данным.</a:t>
            </a:r>
          </a:p>
          <a:p>
            <a:pPr defTabSz="361950"/>
            <a:endParaRPr lang="ru-RU" sz="300" b="1" dirty="0" smtClean="0">
              <a:solidFill>
                <a:srgbClr val="C00000"/>
              </a:solidFill>
            </a:endParaRPr>
          </a:p>
          <a:p>
            <a:pPr defTabSz="361950"/>
            <a:r>
              <a:rPr lang="ru-RU" sz="1300" b="1" dirty="0" smtClean="0">
                <a:solidFill>
                  <a:srgbClr val="C00000"/>
                </a:solidFill>
              </a:rPr>
              <a:t>Минимум действий – максимум возможностей!</a:t>
            </a:r>
            <a:endParaRPr lang="uk-UA" sz="1300" b="1" dirty="0">
              <a:solidFill>
                <a:srgbClr val="C00000"/>
              </a:solidFill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6660232" y="3099159"/>
            <a:ext cx="2232248" cy="697827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РестАрт:Администратор </a:t>
            </a: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полноценно работать с модулем администрирования</a:t>
            </a:r>
          </a:p>
        </p:txBody>
      </p:sp>
      <p:pic>
        <p:nvPicPr>
          <p:cNvPr id="34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3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" name="Управляющая кнопка: настраиваемая 3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hlinkClick r:id="rId5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77" name="Picture 5" descr="C:\Users\Apple\Dropbox\3597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pple\Dropbox\3609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pple\Dropbox\30584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>
            <a:grpSpLocks noChangeAspect="1"/>
          </p:cNvGrpSpPr>
          <p:nvPr/>
        </p:nvGrpSpPr>
        <p:grpSpPr>
          <a:xfrm>
            <a:off x="4139952" y="2550481"/>
            <a:ext cx="1449024" cy="1681094"/>
            <a:chOff x="4844893" y="1460660"/>
            <a:chExt cx="2438400" cy="2828925"/>
          </a:xfrm>
        </p:grpSpPr>
        <p:pic>
          <p:nvPicPr>
            <p:cNvPr id="3086" name="Picture 14" descr="C:\Users\Apple\Dropbox\4361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44893" y="1460660"/>
              <a:ext cx="24384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5600187" y="1726654"/>
              <a:ext cx="916029" cy="1473632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089" name="Picture 17" descr="C:\Users\Apple\Dropbox\31367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93" y="2916328"/>
            <a:ext cx="271644" cy="2716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Apple\Dropbox\22377.png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99" y="2948100"/>
            <a:ext cx="179536" cy="179536"/>
          </a:xfrm>
          <a:prstGeom prst="rect">
            <a:avLst/>
          </a:prstGeom>
          <a:noFill/>
          <a:effectLst>
            <a:outerShdw blurRad="12700" dist="38100" dir="2700000" sx="91000" sy="9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Apple\Dropbox\60.png"/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51" y="3185390"/>
            <a:ext cx="91868" cy="918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Apple\Dropbox\22377.png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6" y="3156301"/>
            <a:ext cx="120957" cy="120957"/>
          </a:xfrm>
          <a:prstGeom prst="rect">
            <a:avLst/>
          </a:prstGeom>
          <a:noFill/>
          <a:effectLst>
            <a:outerShdw blurRad="12700" dist="38100" dir="2700000" sx="86000" sy="86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C:\Users\Apple\Dropbox\9553.png"/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910">
            <a:off x="4919314" y="2702568"/>
            <a:ext cx="206450" cy="2669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Apple\Dropbox\9553.png"/>
          <p:cNvPicPr>
            <a:picLocks noChangeAspect="1" noChangeArrowheads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36" y="2863415"/>
            <a:ext cx="67610" cy="874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7" descr="C:\Users\Apple\Dropbox\31367.png"/>
          <p:cNvPicPr>
            <a:picLocks noChangeAspect="1" noChangeArrowheads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65" y="2779964"/>
            <a:ext cx="168502" cy="168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Apple\Dropbox\128.png"/>
          <p:cNvPicPr>
            <a:picLocks noChangeAspect="1" noChangeArrowheads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00" y="3127636"/>
            <a:ext cx="188243" cy="1845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па 47"/>
          <p:cNvGrpSpPr>
            <a:grpSpLocks noChangeAspect="1"/>
          </p:cNvGrpSpPr>
          <p:nvPr/>
        </p:nvGrpSpPr>
        <p:grpSpPr>
          <a:xfrm>
            <a:off x="5076826" y="2865189"/>
            <a:ext cx="304640" cy="304640"/>
            <a:chOff x="4427983" y="3127636"/>
            <a:chExt cx="417452" cy="427570"/>
          </a:xfrm>
          <a:effectLst>
            <a:outerShdw blurRad="50800" dist="38100" dir="2700000" algn="tl" rotWithShape="0">
              <a:prstClr val="black"/>
            </a:outerShdw>
          </a:effectLst>
        </p:grpSpPr>
        <p:pic>
          <p:nvPicPr>
            <p:cNvPr id="72" name="Picture 16" descr="C:\Users\Apple\Dropbox\9553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4" b="10910"/>
            <a:stretch/>
          </p:blipFill>
          <p:spPr bwMode="auto">
            <a:xfrm>
              <a:off x="4427983" y="3127636"/>
              <a:ext cx="417452" cy="42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0" descr="C:\Users\Apple\Dropbox\60.png"/>
            <p:cNvPicPr>
              <a:picLocks noChangeAspect="1" noChangeArrowheads="1"/>
            </p:cNvPicPr>
            <p:nvPr/>
          </p:nvPicPr>
          <p:blipFill>
            <a:blip r:embed="rId2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847" y="3306942"/>
              <a:ext cx="69724" cy="6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15" descr="C:\Users\Apple\Desktop\20769.png"/>
          <p:cNvPicPr>
            <a:picLocks noChangeAspect="1" noChangeArrowheads="1"/>
          </p:cNvPicPr>
          <p:nvPr/>
        </p:nvPicPr>
        <p:blipFill>
          <a:blip r:embed="rId2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55" y="1916493"/>
            <a:ext cx="207433" cy="217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Apple\Dropbox\18299.png"/>
          <p:cNvPicPr>
            <a:picLocks noChangeAspect="1" noChangeArrowheads="1"/>
          </p:cNvPicPr>
          <p:nvPr/>
        </p:nvPicPr>
        <p:blipFill>
          <a:blip r:embed="rId2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32" y="2578849"/>
            <a:ext cx="196675" cy="196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95" name="Picture 23" descr="C:\Users\Apple\Dropbox\3553.png"/>
          <p:cNvPicPr>
            <a:picLocks noChangeAspect="1" noChangeArrowheads="1"/>
          </p:cNvPicPr>
          <p:nvPr/>
        </p:nvPicPr>
        <p:blipFill>
          <a:blip r:embed="rId2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20" y="2332045"/>
            <a:ext cx="232149" cy="206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Apple\Dropbox\14148.png"/>
          <p:cNvPicPr>
            <a:picLocks noChangeAspect="1" noChangeArrowheads="1"/>
          </p:cNvPicPr>
          <p:nvPr/>
        </p:nvPicPr>
        <p:blipFill>
          <a:blip r:embed="rId2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07" y="1824310"/>
            <a:ext cx="192088" cy="236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Apple\Dropbox\15659.png"/>
          <p:cNvPicPr>
            <a:picLocks noChangeAspect="1" noChangeArrowheads="1"/>
          </p:cNvPicPr>
          <p:nvPr/>
        </p:nvPicPr>
        <p:blipFill>
          <a:blip r:embed="rId3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1" y="2128558"/>
            <a:ext cx="236538" cy="138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Apple\Dropbox\24857.png"/>
          <p:cNvPicPr>
            <a:picLocks noChangeAspect="1" noChangeArrowheads="1"/>
          </p:cNvPicPr>
          <p:nvPr/>
        </p:nvPicPr>
        <p:blipFill>
          <a:blip r:embed="rId3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57" y="1976364"/>
            <a:ext cx="255704" cy="255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Apple\Dropbox\24744.png"/>
          <p:cNvPicPr>
            <a:picLocks noChangeAspect="1" noChangeArrowheads="1"/>
          </p:cNvPicPr>
          <p:nvPr/>
        </p:nvPicPr>
        <p:blipFill>
          <a:blip r:embed="rId3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80" y="1680685"/>
            <a:ext cx="261764" cy="261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C:\Users\Apple\Dropbox\32099.png"/>
          <p:cNvPicPr>
            <a:picLocks noChangeAspect="1" noChangeArrowheads="1"/>
          </p:cNvPicPr>
          <p:nvPr/>
        </p:nvPicPr>
        <p:blipFill rotWithShape="1">
          <a:blip r:embed="rId3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17706" r="16106" b="19121"/>
          <a:stretch/>
        </p:blipFill>
        <p:spPr bwMode="auto">
          <a:xfrm>
            <a:off x="4931310" y="1683819"/>
            <a:ext cx="321159" cy="320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:\Users\Apple\Dropbox\16404.png"/>
          <p:cNvPicPr>
            <a:picLocks noChangeAspect="1" noChangeArrowheads="1"/>
          </p:cNvPicPr>
          <p:nvPr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3" y="2236319"/>
            <a:ext cx="237196" cy="237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C:\Users\Apple\Dropbox\30584.png"/>
          <p:cNvPicPr>
            <a:picLocks noChangeAspect="1" noChangeArrowheads="1"/>
          </p:cNvPicPr>
          <p:nvPr/>
        </p:nvPicPr>
        <p:blipFill rotWithShape="1">
          <a:blip r:embed="rId3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4850" r="17293" b="19150"/>
          <a:stretch/>
        </p:blipFill>
        <p:spPr bwMode="auto">
          <a:xfrm>
            <a:off x="5734720" y="1959876"/>
            <a:ext cx="275537" cy="280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C:\Users\Apple\Dropbox\14369.png"/>
          <p:cNvPicPr>
            <a:picLocks noChangeAspect="1" noChangeArrowheads="1"/>
          </p:cNvPicPr>
          <p:nvPr/>
        </p:nvPicPr>
        <p:blipFill>
          <a:blip r:embed="rId3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04" y="2730103"/>
            <a:ext cx="203192" cy="203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:\Users\Apple\Dropbox\38813.png"/>
          <p:cNvPicPr>
            <a:picLocks noChangeAspect="1" noChangeArrowheads="1"/>
          </p:cNvPicPr>
          <p:nvPr/>
        </p:nvPicPr>
        <p:blipFill>
          <a:blip r:embed="rId3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6" y="2519635"/>
            <a:ext cx="255889" cy="255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C:\Users\Apple\Dropbox\34153.png"/>
          <p:cNvPicPr>
            <a:picLocks noChangeAspect="1" noChangeArrowheads="1"/>
          </p:cNvPicPr>
          <p:nvPr/>
        </p:nvPicPr>
        <p:blipFill>
          <a:blip r:embed="rId3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1" y="1931686"/>
            <a:ext cx="219039" cy="2190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Apple\Dropbox\13732.png"/>
          <p:cNvPicPr>
            <a:picLocks noChangeAspect="1" noChangeArrowheads="1"/>
          </p:cNvPicPr>
          <p:nvPr/>
        </p:nvPicPr>
        <p:blipFill>
          <a:blip r:embed="rId3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7" y="1822215"/>
            <a:ext cx="192088" cy="236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Apple\Dropbox\35904.png"/>
          <p:cNvPicPr>
            <a:picLocks noChangeAspect="1" noChangeArrowheads="1"/>
          </p:cNvPicPr>
          <p:nvPr/>
        </p:nvPicPr>
        <p:blipFill>
          <a:blip r:embed="rId4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76" y="2085282"/>
            <a:ext cx="254000" cy="25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C:\Users\Apple\Dropbox\14532.png"/>
          <p:cNvPicPr>
            <a:picLocks noChangeAspect="1" noChangeArrowheads="1"/>
          </p:cNvPicPr>
          <p:nvPr/>
        </p:nvPicPr>
        <p:blipFill>
          <a:blip r:embed="rId4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50" y="2257286"/>
            <a:ext cx="215892" cy="218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Блок-схема: узел 52"/>
          <p:cNvSpPr/>
          <p:nvPr/>
        </p:nvSpPr>
        <p:spPr>
          <a:xfrm>
            <a:off x="5234469" y="3222324"/>
            <a:ext cx="25200" cy="252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5" name="Picture 2" descr="C:\Users\Apple\Desktop\29027б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:\Users\Apple\Desktop\4287б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578446" cy="2844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272300" y="4133034"/>
            <a:ext cx="1620464" cy="3650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вида стола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(добавлены возможность загрузки изображения 	объекта обслуживания)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72300" y="3798402"/>
            <a:ext cx="16204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коллекций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(добавлена возможность загрузки адресов)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72300" y="3463770"/>
            <a:ext cx="16204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прав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(добавлены права доступа к объектам)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72300" y="3129138"/>
            <a:ext cx="16204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6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типа номенклатуры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(добавлена возможность ввода номера отдела)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72300" y="2794506"/>
            <a:ext cx="1620464" cy="28814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модификаторов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(добавлена печать по местам приготовления)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272300" y="2382930"/>
            <a:ext cx="1620464" cy="3650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номенклатуры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 счётчик остатков и 	ограничение по количеству модификаторов)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72300" y="1955965"/>
            <a:ext cx="1620464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едактирование состава меню</a:t>
            </a:r>
          </a:p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(добавлена печать меню с параметрами и 	автоматический расчёт быстрых кодов</a:t>
            </a: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72300" y="1620000"/>
            <a:ext cx="1620464" cy="289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кассового узла</a:t>
            </a: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2576" y="795600"/>
            <a:ext cx="8629200" cy="432000"/>
          </a:xfrm>
          <a:prstGeom prst="rect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TextBox 25">
            <a:hlinkClick r:id="rId4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Нашивка 27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619218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Модуль Администратор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rId3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1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hlinkClick r:id="rId5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2" name="Picture 11" descr="C:\Users\Apple\Dropbox\3597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pple\Dropbox\30584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" descr="C:\Users\Apple\Desktop\png\png\выбор кассового узла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8800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C:\Users\Apple\Desktop\png\png\номенклатура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23931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7" descr="C:\Users\Apple\Desktop\png\png\коллекции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16475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C:\Users\Apple\Desktop\png\png\модификаторы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11444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 descr="C:\Users\Apple\Desktop\png\png\права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81843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C:\Users\Apple\Desktop\png\png\тип номенклатуры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47211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1" descr="C:\Users\Apple\Desktop\png\png\иеню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20205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C:\Users\Apple\Desktop\png\png\столы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89579"/>
            <a:ext cx="252000" cy="2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4064413"/>
            <a:ext cx="2535822" cy="7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871620" y="1680827"/>
            <a:ext cx="2675205" cy="2722345"/>
            <a:chOff x="3871620" y="1680827"/>
            <a:chExt cx="2675205" cy="2722345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620" y="1680827"/>
              <a:ext cx="2675205" cy="2722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5256076" y="3635723"/>
              <a:ext cx="1188132" cy="216000"/>
            </a:xfrm>
            <a:prstGeom prst="roundRect">
              <a:avLst/>
            </a:prstGeom>
            <a:solidFill>
              <a:schemeClr val="accent6">
                <a:lumMod val="75000"/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4175956" y="3870618"/>
              <a:ext cx="1908212" cy="169277"/>
            </a:xfrm>
            <a:prstGeom prst="roundRect">
              <a:avLst/>
            </a:prstGeom>
            <a:solidFill>
              <a:srgbClr val="1BC81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60" name="Picture 2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17" y="1939541"/>
            <a:ext cx="2181412" cy="211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3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53" y="2108745"/>
            <a:ext cx="2311537" cy="165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0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17" y="2192854"/>
            <a:ext cx="1987011" cy="16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9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1996" r="989" b="808"/>
          <a:stretch/>
        </p:blipFill>
        <p:spPr bwMode="auto">
          <a:xfrm>
            <a:off x="4212038" y="2364649"/>
            <a:ext cx="1835939" cy="135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74" y="2456906"/>
            <a:ext cx="1989212" cy="117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144480" y="2423931"/>
            <a:ext cx="1843200" cy="1180800"/>
            <a:chOff x="4752020" y="5101643"/>
            <a:chExt cx="1843200" cy="1180800"/>
          </a:xfrm>
        </p:grpSpPr>
        <p:pic>
          <p:nvPicPr>
            <p:cNvPr id="59" name="Picture 2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3465" r="1529" b="3465"/>
            <a:stretch/>
          </p:blipFill>
          <p:spPr bwMode="auto">
            <a:xfrm>
              <a:off x="4752020" y="5101643"/>
              <a:ext cx="1843200" cy="1180800"/>
            </a:xfrm>
            <a:prstGeom prst="rect">
              <a:avLst/>
            </a:prstGeom>
            <a:noFill/>
            <a:ln w="317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Скругленный прямоугольник 61"/>
            <p:cNvSpPr/>
            <p:nvPr/>
          </p:nvSpPr>
          <p:spPr>
            <a:xfrm>
              <a:off x="4844839" y="5620235"/>
              <a:ext cx="1104452" cy="143616"/>
            </a:xfrm>
            <a:prstGeom prst="roundRect">
              <a:avLst/>
            </a:prstGeom>
            <a:solidFill>
              <a:srgbClr val="7030A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3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36" y="2341441"/>
            <a:ext cx="1693687" cy="11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 descr="C:\Users\Apple\Desktop\29027б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275997" y="4977172"/>
            <a:ext cx="55764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Именно в форме Администратора можно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создать или изменить любой объект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в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базе (для удобства ввода был добавлен вызов «экранной клавиатуры» в самой программе).</a:t>
            </a: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В системе организована гибкая настройка привязок одного объекта к другому. Так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за определённые блюда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(или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за все блюда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конкретного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меню) можно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расплачиваться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только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определёнными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типами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оплат. Либо задать одному товару несколько цен.</a:t>
            </a:r>
          </a:p>
          <a:p>
            <a:pPr indent="3587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систем лояльности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используются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различные механизмы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: скидки на весь чек или товар, автоматические или ручные, с заданными правилами назначения (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 меню, залу,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картам,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в определённый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период, назначение во время пробития чека или создания заказа)</a:t>
            </a:r>
          </a:p>
        </p:txBody>
      </p:sp>
      <p:pic>
        <p:nvPicPr>
          <p:cNvPr id="5122" name="Picture 2" descr="C:\Users\Apple\Desktop\36094б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778360"/>
            <a:ext cx="327600" cy="3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/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3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19218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Модуль Администратор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4" name="Picture 7" descr="C:\Users\Apple\Dropbox\3609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Apple\Dropbox\30584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351142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412" r="1272" b="1940"/>
          <a:stretch/>
        </p:blipFill>
        <p:spPr bwMode="auto">
          <a:xfrm>
            <a:off x="3420000" y="1620000"/>
            <a:ext cx="1916430" cy="190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895" r="683" b="568"/>
          <a:stretch/>
        </p:blipFill>
        <p:spPr bwMode="auto">
          <a:xfrm>
            <a:off x="3815916" y="3036116"/>
            <a:ext cx="1923276" cy="18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629979" y="1620000"/>
            <a:ext cx="2262501" cy="3312000"/>
            <a:chOff x="2975245" y="2440828"/>
            <a:chExt cx="2805939" cy="4107522"/>
          </a:xfrm>
        </p:grpSpPr>
        <p:pic>
          <p:nvPicPr>
            <p:cNvPr id="4103" name="Picture 7" descr="C:\Users\alenaa.RARUS-SEV\Desktop\.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246" y="2579750"/>
              <a:ext cx="2805938" cy="39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4766" b="-14080"/>
            <a:stretch/>
          </p:blipFill>
          <p:spPr bwMode="auto">
            <a:xfrm>
              <a:off x="2975245" y="2440828"/>
              <a:ext cx="2805939" cy="15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Стрелка вправо 2"/>
          <p:cNvSpPr/>
          <p:nvPr/>
        </p:nvSpPr>
        <p:spPr>
          <a:xfrm>
            <a:off x="5922150" y="3022083"/>
            <a:ext cx="558000" cy="353577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Picture 2" descr="C:\Users\Apple\Desktop\29027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275997" y="5185645"/>
            <a:ext cx="55764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Анализировать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текущее состояние зала, продажи, формировать отчёты по отменам и предоставленным скидкам и многое другое умеет РестАрт.</a:t>
            </a: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удобства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введены фильтры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по способу формирования и интервалу времени. Поэтому задав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способ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детализации, диапазон дат (или конкретную смену) пользователь сформирует любой типовой отчёт. Полученную информацию можно распечатать или сохранить в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xls, pdf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форматах. </a:t>
            </a:r>
          </a:p>
        </p:txBody>
      </p:sp>
      <p:pic>
        <p:nvPicPr>
          <p:cNvPr id="39" name="Picture 2" descr="C:\Users\Apple\Desktop\35972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5200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7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19218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Модуль Администратор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5" descr="C:\Users\Apple\Dropbox\3597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609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895219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952835"/>
            <a:ext cx="2128949" cy="1692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4" y="1954799"/>
            <a:ext cx="2128950" cy="1692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Стрелка вправо 37"/>
          <p:cNvSpPr>
            <a:spLocks noChangeAspect="1"/>
          </p:cNvSpPr>
          <p:nvPr/>
        </p:nvSpPr>
        <p:spPr>
          <a:xfrm>
            <a:off x="6079575" y="2665476"/>
            <a:ext cx="397695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926476" y="1620000"/>
            <a:ext cx="1115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1BC812"/>
                </a:solidFill>
                <a:latin typeface="Arial Narrow" pitchFamily="34" charset="0"/>
              </a:rPr>
              <a:t>Локальный узел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36424" y="1620000"/>
            <a:ext cx="1115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1BC812"/>
                </a:solidFill>
                <a:latin typeface="Arial Narrow" pitchFamily="34" charset="0"/>
              </a:rPr>
              <a:t>Удалённый узел</a:t>
            </a:r>
          </a:p>
        </p:txBody>
      </p:sp>
      <p:pic>
        <p:nvPicPr>
          <p:cNvPr id="42" name="Picture 2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1996" r="989" b="808"/>
          <a:stretch/>
        </p:blipFill>
        <p:spPr bwMode="auto">
          <a:xfrm>
            <a:off x="3999990" y="2517939"/>
            <a:ext cx="1835939" cy="135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128" r="2622" b="4197"/>
          <a:stretch/>
        </p:blipFill>
        <p:spPr bwMode="auto">
          <a:xfrm>
            <a:off x="4788024" y="3449542"/>
            <a:ext cx="1252800" cy="6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305460"/>
            <a:ext cx="144016" cy="145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Picture 15" descr="C:\Users\Apple\Desktop\png\png\выбор кассового узл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6" y="2296284"/>
            <a:ext cx="126000" cy="12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pple\Desktop\29027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pple\Desktop\1402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262">
            <a:off x="3495404" y="2337010"/>
            <a:ext cx="248609" cy="24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pple\Desktop\30584б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11889"/>
          <a:stretch/>
        </p:blipFill>
        <p:spPr bwMode="auto">
          <a:xfrm>
            <a:off x="270000" y="3766342"/>
            <a:ext cx="539133" cy="3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75997" y="4365104"/>
            <a:ext cx="5576400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Программный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комплекс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РестАрт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позволяет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организовать сложную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распределённую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систему из нескольких узлов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– сетевые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рестораны и комбинаты питания,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территориально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удалённые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друг от друга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Администрировать все узлы можно на одном месте, подключаясь к  разным кассам поочерёдно. Или же подключаться к ключу Администратора на терминалах. Поэтому нет необходимости приобретать модуль Администратора в каждый ресторан, не нужно обучать каждого менеджера работать с системой. Что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экономит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как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деньги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, так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время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indent="358775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Накопленные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данные о реализации по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каждой точке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можно выгружать в центральный бэк-офис (через интернет, FTP -сервер, электронную почту или просто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карте памяти),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например в 1С-Рарус: Управление рестораном, и получать сводную аналитическую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отчётность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 всем имеющимся точкам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043608" y="5445225"/>
            <a:ext cx="1487346" cy="900100"/>
            <a:chOff x="480005" y="77629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48" name="Скругленная прямоугольная выноска 47"/>
            <p:cNvSpPr/>
            <p:nvPr/>
          </p:nvSpPr>
          <p:spPr>
            <a:xfrm>
              <a:off x="480005" y="776294"/>
              <a:ext cx="2655167" cy="1240367"/>
            </a:xfrm>
            <a:prstGeom prst="wedgeRoundRectCallout">
              <a:avLst>
                <a:gd name="adj1" fmla="val 89759"/>
                <a:gd name="adj2" fmla="val -45857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182" y="888715"/>
              <a:ext cx="2461028" cy="106031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 Narrow" pitchFamily="34" charset="0"/>
                </a:rPr>
                <a:t>РестАрт ред2 позволяет указать адрес сервера лицензирования модуля РестАрт: Администратор на кассах</a:t>
              </a:r>
              <a:endParaRPr lang="ru-RU" sz="1000" b="1" dirty="0" smtClean="0">
                <a:solidFill>
                  <a:srgbClr val="C0000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0.10018 0.06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Apple\Desktop\29027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63244" y="4498067"/>
            <a:ext cx="2224800" cy="525600"/>
          </a:xfrm>
          <a:prstGeom prst="actionButtonBlank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Март 2014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3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468730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19218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Модуль Администратор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5" descr="C:\Users\Apple\Dropbox\3597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609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Apple\Dropbox\30584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3582000" y="3880361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люс 44"/>
          <p:cNvSpPr/>
          <p:nvPr/>
        </p:nvSpPr>
        <p:spPr>
          <a:xfrm>
            <a:off x="4355976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люс 45"/>
          <p:cNvSpPr/>
          <p:nvPr/>
        </p:nvSpPr>
        <p:spPr>
          <a:xfrm>
            <a:off x="4427984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Равно 46"/>
          <p:cNvSpPr/>
          <p:nvPr/>
        </p:nvSpPr>
        <p:spPr>
          <a:xfrm>
            <a:off x="5961980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Равно 47"/>
          <p:cNvSpPr/>
          <p:nvPr/>
        </p:nvSpPr>
        <p:spPr>
          <a:xfrm>
            <a:off x="5961980" y="4124301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98236" y="2715734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72" y="4500132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00190" y="2708920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54" name="Объект 2"/>
          <p:cNvSpPr txBox="1">
            <a:spLocks/>
          </p:cNvSpPr>
          <p:nvPr/>
        </p:nvSpPr>
        <p:spPr>
          <a:xfrm>
            <a:off x="6480212" y="3479032"/>
            <a:ext cx="1944216" cy="95808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пользователь фронта и Администратор БД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80212" y="463934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02221" y="4913949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20000" y="5373216"/>
            <a:ext cx="53268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Расширение рабочих мест производится за счет приобретения дополнительных лицензий РестАрт: Администратор</a:t>
            </a:r>
            <a:endParaRPr lang="ru-RU" sz="1200" b="1" dirty="0" smtClean="0">
              <a:solidFill>
                <a:srgbClr val="009AD9"/>
              </a:solidFill>
              <a:latin typeface="Arial Narrow" pitchFamily="34" charset="0"/>
            </a:endParaRPr>
          </a:p>
        </p:txBody>
      </p:sp>
      <p:pic>
        <p:nvPicPr>
          <p:cNvPr id="60" name="Picture 3" descr="C:\Users\Apple\Desktop\1402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3582000" y="2020121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5" descr="C:\Users\Apple\Desktop\20769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22" y="4216433"/>
            <a:ext cx="256032" cy="2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5195973" y="3593560"/>
            <a:ext cx="300531" cy="2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9" descr="C:\Users\Apple\Desktop\254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12" y="4281410"/>
            <a:ext cx="189841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7" descr="C:\Users\Apple\Desktop\17210.png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/>
        </p:blipFill>
        <p:spPr bwMode="auto">
          <a:xfrm>
            <a:off x="5516674" y="4255916"/>
            <a:ext cx="307905" cy="2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4860926" y="4499802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любой АРМ</a:t>
            </a:r>
          </a:p>
        </p:txBody>
      </p:sp>
      <p:pic>
        <p:nvPicPr>
          <p:cNvPr id="64" name="Picture 2" descr="C:\Users\Apple\Dropbox\24611.pn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37" y="3875311"/>
            <a:ext cx="263982" cy="2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14501" y="1839999"/>
            <a:ext cx="945985" cy="832917"/>
            <a:chOff x="4814501" y="1839999"/>
            <a:chExt cx="945985" cy="832917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4814501" y="1839999"/>
              <a:ext cx="629479" cy="832917"/>
              <a:chOff x="4814501" y="1839999"/>
              <a:chExt cx="629479" cy="832917"/>
            </a:xfrm>
          </p:grpSpPr>
          <p:grpSp>
            <p:nvGrpSpPr>
              <p:cNvPr id="36" name="Группа 35"/>
              <p:cNvGrpSpPr/>
              <p:nvPr/>
            </p:nvGrpSpPr>
            <p:grpSpPr>
              <a:xfrm>
                <a:off x="4814501" y="1839999"/>
                <a:ext cx="629479" cy="832917"/>
                <a:chOff x="4449513" y="1873276"/>
                <a:chExt cx="629479" cy="832917"/>
              </a:xfrm>
            </p:grpSpPr>
            <p:pic>
              <p:nvPicPr>
                <p:cNvPr id="39" name="Picture 15" descr="C:\Users\Apple\Desktop\20769.pn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9513" y="2180094"/>
                  <a:ext cx="256032" cy="2680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17" descr="C:\Users\Apple\Desktop\17210.png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805"/>
                <a:stretch/>
              </p:blipFill>
              <p:spPr bwMode="auto">
                <a:xfrm>
                  <a:off x="4771087" y="1873276"/>
                  <a:ext cx="307905" cy="277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19" descr="C:\Users\Apple\Desktop\254.pn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2093" y="2508193"/>
                  <a:ext cx="189841" cy="19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2" name="Picture 3" descr="C:\Users\Apple\Dropbox\24784.pn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31" t="16462" b="28016"/>
              <a:stretch/>
            </p:blipFill>
            <p:spPr bwMode="auto">
              <a:xfrm>
                <a:off x="5133253" y="2168294"/>
                <a:ext cx="300531" cy="256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504" y="2129393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5024261" y="4914000"/>
            <a:ext cx="64395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80000" y="1699200"/>
            <a:ext cx="1944000" cy="77186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108000" rIns="0" bIns="46800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pic>
        <p:nvPicPr>
          <p:cNvPr id="69" name="Picture 3" descr="C:\Users\Apple\Desktop\34320б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6224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14" y="2255123"/>
            <a:ext cx="2870526" cy="12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Март 2014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260" y="925843"/>
            <a:ext cx="15895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Ключи защиты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049434" y="314684"/>
            <a:ext cx="184365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Демо режим и защита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2050" name="Picture 2" descr="C:\Users\Apple\Desktop\38696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" y="903748"/>
            <a:ext cx="445731" cy="2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73525" y="1945463"/>
            <a:ext cx="3062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Исключает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физическую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поломку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ключа защиты или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USB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uk-UA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-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разъёма</a:t>
            </a:r>
          </a:p>
          <a:p>
            <a:pPr marL="177800" lvl="1" indent="-1778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Простая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активация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лицензии или пакета лицензий: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интернет, почта,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телефон. Реализована повторная активация</a:t>
            </a:r>
          </a:p>
          <a:p>
            <a:pPr marL="177800" lvl="1" indent="-177800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Можно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указать адрес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сервера лицензирования как для фронта, так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для АРМ Администратор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99728" y="3670083"/>
            <a:ext cx="7622326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1398884"/>
            <a:ext cx="2866636" cy="12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3526" y="1398884"/>
            <a:ext cx="3304220" cy="42797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algn="ctr" defTabSz="361950">
              <a:tabLst>
                <a:tab pos="0" algn="l"/>
              </a:tabLst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Программная система защиты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78532" y="3825044"/>
            <a:ext cx="3304220" cy="42797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algn="ctr" defTabSz="361950">
              <a:tabLst>
                <a:tab pos="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Демонстрационный режим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46" y="4437112"/>
            <a:ext cx="2574122" cy="1273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861714" y="4329678"/>
            <a:ext cx="4621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61950"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		Позволяет самостоятельно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установить «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РестАрт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» на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необходимое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количество рабочих мест, подключить оборудование и опробовать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систему.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Незаменимо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при демонстрации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фронта,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тестировании, а так же позволит продолжить работу ресторана при физической поломке ключей защиты или сбое в системе защиты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  <a:p>
            <a:pPr marL="0" lvl="1">
              <a:tabLst>
                <a:tab pos="0" algn="l"/>
                <a:tab pos="36195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	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Основные ограничения: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  <a:p>
            <a:pPr marL="542925" lvl="1" indent="-171450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10-ти секундная задержка сервис-печати заказов на кухню</a:t>
            </a:r>
          </a:p>
          <a:p>
            <a:pPr marL="542925" lvl="1" indent="-171450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Ограничение на количество товаров в заказе (5 шт.)</a:t>
            </a:r>
          </a:p>
          <a:p>
            <a:pPr marL="542925" lvl="1" indent="-171450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Надпись «демо-режим» в некоторых строчках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отчётов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и в шапке и подвале заказов на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кухню</a:t>
            </a:r>
            <a:endParaRPr lang="ru-RU" sz="1200" dirty="0">
              <a:solidFill>
                <a:schemeClr val="bg1">
                  <a:lumMod val="50000"/>
                </a:schemeClr>
              </a:solidFill>
              <a:cs typeface="Angsana New" pitchFamily="18" charset="-34"/>
            </a:endParaRPr>
          </a:p>
        </p:txBody>
      </p:sp>
      <p:pic>
        <p:nvPicPr>
          <p:cNvPr id="19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pple\Desktop\140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Нашивка 18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2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5" name="TextBox 44">
            <a:hlinkClick r:id="rId7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11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9" name="Picture 8" descr="C:\Users\Apple\Desktop\428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pple\Desktop\71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pple\Desktop\15636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pple\Desktop\3053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pple\Desktop\3445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pple\Dropbox\3445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008263" y="4550057"/>
            <a:ext cx="5576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онтроль. Анализ. Управление. </a:t>
            </a:r>
            <a:r>
              <a:rPr lang="ru-RU" sz="5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Анализ продаж, выработки и загруженности, контроль действий персонала и даже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составление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списка любимых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блюд и напитков,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чтобы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предложить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клиенту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именно то, что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ему нравится.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Управление депозитно-дисконтными картами, расчёт зарплаты по рабочему времени, начисление премий и штрафов.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Монитор состояния отражает текущее состояние заведения на схеме зала:  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реальном времени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можно отследить действия официантов\кассиров, текущий состав заказов, рейтинг продаж и прочее.</a:t>
            </a:r>
            <a:endParaRPr lang="uk-U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50" y="1716459"/>
            <a:ext cx="3790950" cy="2438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19999"/>
            <a:ext cx="4896000" cy="315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35" y="1535235"/>
            <a:ext cx="4372929" cy="327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7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4686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576" y="4219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369708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17508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10" action="ppaction://hlinksldjump"/>
          </p:cNvPr>
          <p:cNvSpPr txBox="1"/>
          <p:nvPr/>
        </p:nvSpPr>
        <p:spPr>
          <a:xfrm>
            <a:off x="828000" y="339651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hlinkClick r:id="rId11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9" action="ppaction://hlinksldjump"/>
          </p:cNvPr>
          <p:cNvSpPr txBox="1"/>
          <p:nvPr/>
        </p:nvSpPr>
        <p:spPr>
          <a:xfrm>
            <a:off x="828000" y="387518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828000" y="4397304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2091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578" y="500742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2866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828000" y="5185532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/>
          <p:cNvSpPr/>
          <p:nvPr/>
        </p:nvSpPr>
        <p:spPr>
          <a:xfrm>
            <a:off x="259026" y="2673799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28000" y="285190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30140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1552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950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950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pple\Dropbox\428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esktop\30537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" y="2672916"/>
            <a:ext cx="507600" cy="5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289058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09600" y="4884473"/>
            <a:ext cx="557618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Мобильная отчётность с актуальной информацией на настоящий момент</a:t>
            </a:r>
          </a:p>
          <a:p>
            <a:pPr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Анализ бизнеса разрабатывался в первую очередь как универсальный построитель отчётов. Система позволяет конструировать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любые виды отчётов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по имеющимся объектам в базах РестАрта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суммарно или отдельно по каждой). 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Полученную информацию можно группировать, отбирать отдельные параметры и  вводить сортировку. </a:t>
            </a: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 конфигурацию изначально включено более 30 типовых отчётов.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гостям</a:t>
              </a:r>
            </a:p>
          </p:txBody>
        </p:sp>
      </p:grpSp>
      <p:pic>
        <p:nvPicPr>
          <p:cNvPr id="40" name="Picture 5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6" y="1593309"/>
            <a:ext cx="4219005" cy="31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5" y="1829352"/>
            <a:ext cx="4049826" cy="273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5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99" y="1906817"/>
            <a:ext cx="3854197" cy="252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62" y="1910539"/>
            <a:ext cx="3858960" cy="252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910636" y="3784702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операторам доставки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0636" y="3786604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выработке официантов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дням недели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календарным дням</a:t>
              </a:r>
            </a:p>
          </p:txBody>
        </p:sp>
      </p:grpSp>
      <p:pic>
        <p:nvPicPr>
          <p:cNvPr id="56" name="Picture 3" descr="C:\Users\Apple\Desktop\1402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7504477" y="1687301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Apple\Desktop\1402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3446726" y="3662858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C:\Users\Apple\Dropbox\АБ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1511"/>
            <a:ext cx="4896000" cy="31536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0" y="2332800"/>
            <a:ext cx="37584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88" y="1507634"/>
            <a:ext cx="4133097" cy="338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8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/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hlinkClick r:id="rId12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10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5">
            <a:hlinkClick r:id="rId13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2" descr="C:\Users\Apple\Dropbox\34320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rId13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Управляющая кнопка: настраиваемая 25">
            <a:hlinkClick r:id="rId15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hlinkClick r:id="rId15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4" descr="C:\Users\Apple\Desktop\71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Apple\Desktop\3053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pple\Desktop\34457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4457тс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11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6" name="Picture 2" descr="C:\Users\Apple\Dropbox\428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esktop\15636б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291233"/>
            <a:ext cx="292744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ашивка 38"/>
          <p:cNvSpPr/>
          <p:nvPr/>
        </p:nvSpPr>
        <p:spPr>
          <a:xfrm flipH="1">
            <a:off x="2293200" y="3426229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11" descr="C:\Users\Apple\Dropbox\АБ7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043612"/>
            <a:ext cx="3348000" cy="1283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Установка ставки сотрудника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83554" y="3826745"/>
              <a:ext cx="1115820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Начисление премий и штрафов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Штрафы и премии</a:t>
              </a:r>
            </a:p>
          </p:txBody>
        </p:sp>
      </p:grpSp>
      <p:pic>
        <p:nvPicPr>
          <p:cNvPr id="2059" name="Picture 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08" y="3147398"/>
            <a:ext cx="3348000" cy="1147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8" y="1650322"/>
            <a:ext cx="3797655" cy="30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Сотрудники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Отчёты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Отчёт по учёту рабочего времени</a:t>
              </a: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3009600" y="5044954"/>
            <a:ext cx="557618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Учёт рабочего времени</a:t>
            </a:r>
          </a:p>
          <a:p>
            <a:pPr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Исходя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из данных о рабочем времени сотрудника,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начисленной премии или установленном штрафе, выработки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официантов 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кассиров а Анализе Бизнеса можно рассчитать зарплату.</a:t>
            </a: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сетевых ресторанов аналитику можно провести как для каждой точки обслуживания отдельно, так и для всех сразу в одном отчёте.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 txBox="1">
            <a:spLocks/>
          </p:cNvSpPr>
          <p:nvPr/>
        </p:nvSpPr>
        <p:spPr>
          <a:xfrm>
            <a:off x="3759969" y="2450890"/>
            <a:ext cx="4481207" cy="1080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Запуск фронта при старте системы:</a:t>
            </a: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предотвращает от «случайного» отказа системы из-за неосторожных действий персонала </a:t>
            </a:r>
          </a:p>
          <a:p>
            <a:pPr marL="817563" lvl="1" indent="-171450" defTabSz="7239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защищает  от денежных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махинации и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намеренных взломов системы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735796" y="3717032"/>
            <a:ext cx="3710960" cy="80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Программная система защиты: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Исключает физическую поломку</a:t>
            </a:r>
          </a:p>
          <a:p>
            <a:pPr marL="812800" lvl="1" indent="-190500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Простая активация лицензии</a:t>
            </a:r>
          </a:p>
        </p:txBody>
      </p:sp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Надёжность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Защищён от взломов и нестабильной работы системы защиты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rgbClr val="00E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49476" y="2450890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410100" y="3435884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2000" y="986400"/>
            <a:ext cx="4500500" cy="127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Демо-версия 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работает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без ключа защиты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при неисправности ключа  или сбоях системы защиты работа  НЕ будет остановлена</a:t>
            </a:r>
          </a:p>
          <a:p>
            <a:pPr marL="11668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позволяет провести презентацию продукта, оценить функционал и подключить ТО</a:t>
            </a:r>
          </a:p>
          <a:p>
            <a:pPr marL="12557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есть ограничения в использовании</a:t>
            </a:r>
          </a:p>
          <a:p>
            <a:pPr marL="1166813" lvl="1" indent="-171450">
              <a:buFont typeface="Arial" pitchFamily="34" charset="0"/>
              <a:buChar char="•"/>
            </a:pP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32960" y="4250002"/>
            <a:ext cx="3302936" cy="89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Логирование:</a:t>
            </a:r>
          </a:p>
          <a:p>
            <a:pPr marL="622300" lvl="1" indent="-196850" defTabSz="8953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запись действий пользователя</a:t>
            </a:r>
          </a:p>
          <a:p>
            <a:pPr marL="622300" lvl="1" indent="-196850" defTabSz="8953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а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нализ работы системы в комплексе  с торговым оборудованием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007604" y="3708586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Picture 2" descr="&amp;Bcy;&amp;iecy;&amp;scy;&amp;pcy;&amp;lcy;&amp;acy;&amp;tcy;&amp;ncy;&amp;acy;&amp;yacy; &amp;pcy;&amp;rcy;&amp;ocy;&amp;bcy;&amp;ncy;&amp;acy;&amp;yacy; &amp;vcy;&amp;iecy;&amp;rcy;&amp;scy;&amp;icy;&amp;yacy; &amp;gcy;&amp;rcy;&amp;acy;&amp;ncy;&amp;zhcy; &amp;shcy;&amp;tcy;&amp;acy;&amp;mcy;&amp;pcy;&amp;acy; &amp;ncy;&amp;acy; &amp;bcy;&amp;iecy;&amp;lcy;&amp;ocy;&amp;mcy;, &amp;vcy;&amp;iecy;&amp;kcy;&amp;tcy;&amp;ocy;&amp;rcy;&amp;ncy;&amp;ycy;&amp;iecy; &amp;icy;&amp;lcy;&amp;lcy;&amp;yucy;&amp;scy;&amp;tcy;&amp;rcy;&amp;acy;&amp;tscy;&amp;icy;&amp;icy; &amp;Fcy;&amp;ocy;&amp;tcy;&amp;ocy; &amp;scy;&amp;ocy; &amp;scy;&amp;tcy;&amp;ocy;&amp;kcy;&amp;acy; - 2486296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49" b="6625"/>
          <a:stretch/>
        </p:blipFill>
        <p:spPr bwMode="auto">
          <a:xfrm rot="20300681">
            <a:off x="6972839" y="4334379"/>
            <a:ext cx="1403533" cy="12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6374295" y="4676400"/>
            <a:ext cx="1582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E8527"/>
                </a:solidFill>
                <a:latin typeface="Arial Narrow" pitchFamily="34" charset="0"/>
              </a:rPr>
              <a:t>Бесплатно!</a:t>
            </a:r>
          </a:p>
          <a:p>
            <a:pPr algn="ctr"/>
            <a:r>
              <a:rPr lang="ru-RU" sz="1400" b="1" dirty="0" smtClean="0">
                <a:solidFill>
                  <a:srgbClr val="2E8527"/>
                </a:solidFill>
                <a:latin typeface="Arial Narrow" pitchFamily="34" charset="0"/>
              </a:rPr>
              <a:t>Демо-версия</a:t>
            </a:r>
          </a:p>
        </p:txBody>
      </p:sp>
      <p:pic>
        <p:nvPicPr>
          <p:cNvPr id="24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5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/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7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11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5" descr="C:\Users\Apple\Desktop\1563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esktop\716б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" y="3831233"/>
            <a:ext cx="352953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89428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09600" y="4885200"/>
            <a:ext cx="557618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Ресторан в твоём кармане!</a:t>
            </a:r>
          </a:p>
          <a:p>
            <a:pPr defTabSz="361950"/>
            <a:r>
              <a:rPr lang="ru-RU" sz="3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ru-RU" sz="3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Монитор состояния предполагает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получение данных о значимых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событиях во фронте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режиме реального времени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628650" lvl="1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схемы зала с отображением загрузки</a:t>
            </a:r>
          </a:p>
          <a:p>
            <a:pPr marL="628650" lvl="1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текущей выработки в разрезе официантов</a:t>
            </a:r>
          </a:p>
          <a:p>
            <a:pPr marL="628650" lvl="1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перечня чеков и заказов, рейтинги текущих продаж</a:t>
            </a:r>
          </a:p>
          <a:p>
            <a:pPr marL="0" lvl="1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</a:rPr>
              <a:t>Web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-интерфейс позволяет запустить конфигурацию через любой браузер, что обеспечивает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контроль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над персоналом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24ч\7д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1511"/>
            <a:ext cx="4896000" cy="315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5" y="1884253"/>
            <a:ext cx="3669550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Группа 2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Список заказов  смены</a:t>
              </a:r>
            </a:p>
          </p:txBody>
        </p:sp>
      </p:grp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96" y="1884253"/>
            <a:ext cx="3611808" cy="266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Группа 3"/>
          <p:cNvGrpSpPr/>
          <p:nvPr/>
        </p:nvGrpSpPr>
        <p:grpSpPr>
          <a:xfrm>
            <a:off x="7715168" y="2116800"/>
            <a:ext cx="1260000" cy="270000"/>
            <a:chOff x="7792054" y="3741759"/>
            <a:chExt cx="1260000" cy="2700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Список чеков  смены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715168" y="2786012"/>
            <a:ext cx="1260000" cy="1903974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Объекты состояния:</a:t>
            </a:r>
          </a:p>
          <a:p>
            <a:pPr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пользователи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роли пользователей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выручка пользователя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заказы смены (детализация по каждому)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чеки смены    (детализация по каждому)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бронирования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отмены ( с\без списания 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отменённые 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пречеки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рейтинг продаж ( по количеству, по сумме или прибыли )</a:t>
            </a:r>
          </a:p>
        </p:txBody>
      </p:sp>
    </p:spTree>
    <p:extLst>
      <p:ext uri="{BB962C8B-B14F-4D97-AF65-F5344CB8AC3E}">
        <p14:creationId xmlns:p14="http://schemas.microsoft.com/office/powerpoint/2010/main" val="15939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0000"/>
            <a:ext cx="4896000" cy="31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882" y1="39011" x2="14882" y2="39011"/>
                        <a14:foregroundMark x1="41006" y1="27656" x2="41006" y2="27656"/>
                        <a14:foregroundMark x1="3640" y1="9524" x2="3640" y2="9524"/>
                        <a14:foregroundMark x1="34797" y1="2381" x2="34797" y2="2381"/>
                        <a14:foregroundMark x1="8994" y1="13553" x2="8994" y2="13553"/>
                        <a14:foregroundMark x1="11991" y1="3114" x2="11991" y2="3114"/>
                        <a14:foregroundMark x1="27837" y1="4212" x2="27837" y2="4212"/>
                        <a14:foregroundMark x1="29657" y1="2930" x2="29657" y2="2930"/>
                        <a14:foregroundMark x1="48394" y1="2381" x2="48394" y2="2381"/>
                        <a14:foregroundMark x1="33405" y1="65934" x2="33405" y2="65934"/>
                        <a14:foregroundMark x1="33619" y1="93590" x2="33619" y2="93590"/>
                        <a14:foregroundMark x1="47645" y1="98168" x2="47645" y2="98168"/>
                        <a14:foregroundMark x1="61670" y1="98168" x2="61670" y2="98168"/>
                        <a14:foregroundMark x1="74090" y1="98535" x2="74090" y2="98535"/>
                        <a14:foregroundMark x1="83298" y1="95421" x2="83298" y2="95421"/>
                        <a14:foregroundMark x1="83084" y1="60989" x2="83084" y2="60989"/>
                        <a14:foregroundMark x1="82976" y1="68498" x2="82976" y2="68498"/>
                        <a14:foregroundMark x1="53533" y1="21978" x2="53533" y2="21978"/>
                        <a14:foregroundMark x1="33833" y1="22711" x2="33833" y2="22711"/>
                        <a14:foregroundMark x1="48715" y1="22344" x2="48715" y2="22344"/>
                        <a14:foregroundMark x1="6210" y1="8608" x2="6210" y2="8608"/>
                        <a14:foregroundMark x1="62313" y1="2198" x2="62313" y2="2198"/>
                        <a14:foregroundMark x1="90792" y1="39560" x2="90792" y2="39560"/>
                        <a14:foregroundMark x1="83084" y1="83516" x2="83084" y2="8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13819"/>
            <a:ext cx="3153146" cy="184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1600"/>
            <a:ext cx="3855022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9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/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11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13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14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4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16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16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12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441782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09600" y="5185355"/>
            <a:ext cx="557618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 ДДС</a:t>
            </a:r>
          </a:p>
          <a:p>
            <a:pPr defTabSz="361950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Конфигурация позволяет полноценно управлять картами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Депозитно-дисконтного сервера.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Есть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возможность как создания новых карт, так и настройка всех их свойств.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Группа 1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Отчёты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Отчёт по транзакциям ДДС</a:t>
              </a:r>
            </a:p>
          </p:txBody>
        </p:sp>
      </p:grpSp>
      <p:grpSp>
        <p:nvGrpSpPr>
          <p:cNvPr id="40" name="Группа 2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Сервис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Настройка параметров</a:t>
              </a:r>
            </a:p>
          </p:txBody>
        </p:sp>
      </p:grpSp>
      <p:grpSp>
        <p:nvGrpSpPr>
          <p:cNvPr id="43" name="Группа 3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10636" y="3783017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Депозитно-дисконтные серверы</a:t>
              </a:r>
            </a:p>
          </p:txBody>
        </p:sp>
      </p:grpSp>
      <p:pic>
        <p:nvPicPr>
          <p:cNvPr id="2056" name="Picture 6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25" y="1446285"/>
            <a:ext cx="336534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6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96" y="2160000"/>
            <a:ext cx="349300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Группа 4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10636" y="3783017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Производственные календари</a:t>
              </a:r>
            </a:p>
          </p:txBody>
        </p:sp>
      </p:grpSp>
      <p:pic>
        <p:nvPicPr>
          <p:cNvPr id="2057" name="Picture 6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05" y="2166285"/>
            <a:ext cx="294038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919609" y="3831927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График работы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314684"/>
            <a:ext cx="18008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3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/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8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34320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5130833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5217233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pple\Dropbox\38902.png"/>
          <p:cNvPicPr>
            <a:picLocks noChangeAspect="1" noChangeArrowheads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50" y="2354359"/>
            <a:ext cx="1279525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5482995" y="2096852"/>
            <a:ext cx="497540" cy="497540"/>
            <a:chOff x="5436096" y="1569904"/>
            <a:chExt cx="497540" cy="497540"/>
          </a:xfrm>
        </p:grpSpPr>
        <p:pic>
          <p:nvPicPr>
            <p:cNvPr id="37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569904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599561" y="1641912"/>
              <a:ext cx="243806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910664" y="2795485"/>
            <a:ext cx="497540" cy="497540"/>
            <a:chOff x="5759927" y="2434986"/>
            <a:chExt cx="497540" cy="497540"/>
          </a:xfrm>
        </p:grpSpPr>
        <p:pic>
          <p:nvPicPr>
            <p:cNvPr id="39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27" y="2434986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923392" y="2506994"/>
              <a:ext cx="243806" cy="270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5482995" y="3485442"/>
            <a:ext cx="497540" cy="497540"/>
            <a:chOff x="5547755" y="3376765"/>
            <a:chExt cx="497540" cy="497540"/>
          </a:xfrm>
        </p:grpSpPr>
        <p:pic>
          <p:nvPicPr>
            <p:cNvPr id="41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755" y="3376765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711220" y="3448773"/>
              <a:ext cx="243806" cy="270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3439409" y="368201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Анализ бизнеса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21758" y="409582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9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V="1">
            <a:off x="4577176" y="2594392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026" idx="3"/>
          </p:cNvCxnSpPr>
          <p:nvPr/>
        </p:nvCxnSpPr>
        <p:spPr>
          <a:xfrm>
            <a:off x="4577175" y="2994122"/>
            <a:ext cx="905819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577176" y="3137523"/>
            <a:ext cx="574125" cy="25436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624228" y="2399378"/>
            <a:ext cx="2267548" cy="1289753"/>
          </a:xfrm>
          <a:prstGeom prst="rect">
            <a:avLst/>
          </a:prstGeom>
          <a:solidFill>
            <a:srgbClr val="F6F48C"/>
          </a:solidFill>
        </p:spPr>
        <p:txBody>
          <a:bodyPr wrap="square" lIns="90000" tIns="90000" rIns="90000" bIns="90000" rtlCol="0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Анализ бизнеса разработан на платформе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1С: Предприятие 8.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Для настройки подключения к базам РестАрта достаточно указать имя сервера и параметры входа ( логин и пароль ).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98310" y="4970485"/>
            <a:ext cx="5164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28650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	Для использования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продукта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необходима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лицензия на платформу «1С:Предприятие 8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». Количество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подключений к модулю ограничивается только лицензиями на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платформу.</a:t>
            </a:r>
          </a:p>
        </p:txBody>
      </p:sp>
      <p:pic>
        <p:nvPicPr>
          <p:cNvPr id="53" name="Picture 2" descr="C:\Users\Apple\Dropbox\214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pple\Desktop\1402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lumMod val="9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Комплексная автоматизация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57958" y="2254827"/>
            <a:ext cx="5144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Официант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09970" y="2960884"/>
            <a:ext cx="3733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2552" y="3969000"/>
            <a:ext cx="102951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Бэк-офисная система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8915" y="3968999"/>
            <a:ext cx="7802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Бухгалтер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0975" y="5085184"/>
            <a:ext cx="4658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Оператор доставки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4582" y="2116328"/>
            <a:ext cx="10097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Владелец бизнеса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707" y="5869061"/>
            <a:ext cx="6388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Платежный терминал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5126" y="5869061"/>
            <a:ext cx="10439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Менеджер</a:t>
            </a:r>
          </a:p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Администратор зала</a:t>
            </a:r>
          </a:p>
        </p:txBody>
      </p:sp>
      <p:pic>
        <p:nvPicPr>
          <p:cNvPr id="1027" name="Picture 3" descr="C:\Users\alenaa.RARUS-SEV\Dropbox\1818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89" y="4473180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enaa.RARUS-SEV\Dropbox\10527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28" y="3362663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naa.RARUS-SEV\Dropbox\10910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0" y="3346379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enaa.RARUS-SEV\Dropbox\10627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88" y="5151398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253978" y="5765312"/>
            <a:ext cx="32241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Повар</a:t>
            </a:r>
          </a:p>
        </p:txBody>
      </p:sp>
      <p:pic>
        <p:nvPicPr>
          <p:cNvPr id="1032" name="Picture 8" descr="C:\Users\alenaa.RARUS-SEV\Dropbox\10670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t="27493" b="15795"/>
          <a:stretch/>
        </p:blipFill>
        <p:spPr bwMode="auto">
          <a:xfrm>
            <a:off x="5591374" y="5258562"/>
            <a:ext cx="743421" cy="57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Группа 277"/>
          <p:cNvGrpSpPr/>
          <p:nvPr/>
        </p:nvGrpSpPr>
        <p:grpSpPr>
          <a:xfrm>
            <a:off x="5494456" y="1469373"/>
            <a:ext cx="936104" cy="830346"/>
            <a:chOff x="5494456" y="1469373"/>
            <a:chExt cx="936104" cy="830346"/>
          </a:xfrm>
        </p:grpSpPr>
        <p:sp>
          <p:nvSpPr>
            <p:cNvPr id="23" name="TextBox 22"/>
            <p:cNvSpPr txBox="1"/>
            <p:nvPr/>
          </p:nvSpPr>
          <p:spPr>
            <a:xfrm>
              <a:off x="5494456" y="2022720"/>
              <a:ext cx="9361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Кассир фаст-фуда Бармен</a:t>
              </a:r>
            </a:p>
          </p:txBody>
        </p:sp>
        <p:pic>
          <p:nvPicPr>
            <p:cNvPr id="37" name="Picture 3" descr="C:\Users\Apple\Dropbox\24784.png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624464" y="1469373"/>
              <a:ext cx="676088" cy="57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3" name="Picture 9" descr="C:\Users\alenaa.RARUS-SEV\Dropbox\8701.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91" b="6242"/>
          <a:stretch/>
        </p:blipFill>
        <p:spPr bwMode="auto">
          <a:xfrm>
            <a:off x="222259" y="5229080"/>
            <a:ext cx="501172" cy="546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8190000" y="4005064"/>
            <a:ext cx="56758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Метрдотель</a:t>
            </a:r>
          </a:p>
        </p:txBody>
      </p:sp>
      <p:cxnSp>
        <p:nvCxnSpPr>
          <p:cNvPr id="11" name="Прямая со стрелкой 10"/>
          <p:cNvCxnSpPr>
            <a:stCxn id="1032" idx="0"/>
          </p:cNvCxnSpPr>
          <p:nvPr/>
        </p:nvCxnSpPr>
        <p:spPr>
          <a:xfrm flipH="1" flipV="1">
            <a:off x="5958051" y="4221088"/>
            <a:ext cx="5034" cy="103747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228184" y="4172725"/>
            <a:ext cx="779201" cy="84045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6426103" y="3940423"/>
            <a:ext cx="1365295" cy="510255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6480212" y="3704641"/>
            <a:ext cx="1606065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444208" y="2884865"/>
            <a:ext cx="1347190" cy="580139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228184" y="2393326"/>
            <a:ext cx="793724" cy="84323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3" idx="2"/>
          </p:cNvCxnSpPr>
          <p:nvPr/>
        </p:nvCxnSpPr>
        <p:spPr>
          <a:xfrm flipH="1">
            <a:off x="5960280" y="2299719"/>
            <a:ext cx="2228" cy="89459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3873269" y="3651207"/>
            <a:ext cx="1454815" cy="92793"/>
            <a:chOff x="3168000" y="3651207"/>
            <a:chExt cx="1454815" cy="92793"/>
          </a:xfrm>
        </p:grpSpPr>
        <p:cxnSp>
          <p:nvCxnSpPr>
            <p:cNvPr id="82" name="Прямая со стрелкой 81">
              <a:hlinkClick r:id="rId20" action="ppaction://hlinksldjump"/>
            </p:cNvPr>
            <p:cNvCxnSpPr/>
            <p:nvPr/>
          </p:nvCxnSpPr>
          <p:spPr>
            <a:xfrm>
              <a:off x="3168000" y="3651207"/>
              <a:ext cx="1454815" cy="0"/>
            </a:xfrm>
            <a:prstGeom prst="straightConnector1">
              <a:avLst/>
            </a:prstGeom>
            <a:ln w="38100">
              <a:solidFill>
                <a:srgbClr val="E2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>
              <a:hlinkClick r:id="rId20" action="ppaction://hlinksldjump"/>
            </p:cNvPr>
            <p:cNvCxnSpPr/>
            <p:nvPr/>
          </p:nvCxnSpPr>
          <p:spPr>
            <a:xfrm flipH="1">
              <a:off x="3168000" y="3744000"/>
              <a:ext cx="1454815" cy="0"/>
            </a:xfrm>
            <a:prstGeom prst="straightConnector1">
              <a:avLst/>
            </a:prstGeom>
            <a:ln w="38100">
              <a:solidFill>
                <a:srgbClr val="E2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hlinkClick r:id="rId20" action="ppaction://hlinksldjump"/>
          </p:cNvPr>
          <p:cNvSpPr txBox="1"/>
          <p:nvPr/>
        </p:nvSpPr>
        <p:spPr>
          <a:xfrm>
            <a:off x="4193488" y="3434517"/>
            <a:ext cx="8143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E20000"/>
                </a:solidFill>
                <a:latin typeface="Arial Narrow" pitchFamily="34" charset="0"/>
              </a:rPr>
              <a:t>Обмен данными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693230" y="3969060"/>
            <a:ext cx="570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Сервер БД</a:t>
            </a:r>
          </a:p>
        </p:txBody>
      </p:sp>
      <p:sp>
        <p:nvSpPr>
          <p:cNvPr id="87" name="Дуга 86"/>
          <p:cNvSpPr/>
          <p:nvPr/>
        </p:nvSpPr>
        <p:spPr>
          <a:xfrm>
            <a:off x="5490000" y="3236557"/>
            <a:ext cx="936103" cy="936168"/>
          </a:xfrm>
          <a:prstGeom prst="arc">
            <a:avLst>
              <a:gd name="adj1" fmla="val 7911698"/>
              <a:gd name="adj2" fmla="val 2836093"/>
            </a:avLst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55" name="Группа 1054"/>
          <p:cNvGrpSpPr/>
          <p:nvPr/>
        </p:nvGrpSpPr>
        <p:grpSpPr>
          <a:xfrm>
            <a:off x="3291177" y="5082924"/>
            <a:ext cx="936103" cy="936168"/>
            <a:chOff x="3291177" y="5082924"/>
            <a:chExt cx="936103" cy="936168"/>
          </a:xfrm>
        </p:grpSpPr>
        <p:pic>
          <p:nvPicPr>
            <p:cNvPr id="1026" name="Picture 2" descr="C:\Users\Apple\Dropbox\31766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910" y="5160638"/>
              <a:ext cx="752638" cy="752638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" name="Дуга 149"/>
            <p:cNvSpPr/>
            <p:nvPr/>
          </p:nvSpPr>
          <p:spPr>
            <a:xfrm>
              <a:off x="3291177" y="5082924"/>
              <a:ext cx="936103" cy="936168"/>
            </a:xfrm>
            <a:prstGeom prst="arc">
              <a:avLst>
                <a:gd name="adj1" fmla="val 8335804"/>
                <a:gd name="adj2" fmla="val 2531015"/>
              </a:avLst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3291177" y="5869061"/>
            <a:ext cx="998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БД депозитно-дисконтного сервера</a:t>
            </a:r>
          </a:p>
        </p:txBody>
      </p:sp>
      <p:grpSp>
        <p:nvGrpSpPr>
          <p:cNvPr id="1048" name="Группа 1047"/>
          <p:cNvGrpSpPr/>
          <p:nvPr/>
        </p:nvGrpSpPr>
        <p:grpSpPr>
          <a:xfrm>
            <a:off x="5590502" y="3263694"/>
            <a:ext cx="745163" cy="741370"/>
            <a:chOff x="5590502" y="3263694"/>
            <a:chExt cx="745163" cy="741370"/>
          </a:xfrm>
        </p:grpSpPr>
        <p:pic>
          <p:nvPicPr>
            <p:cNvPr id="1038" name="Picture 14" descr="C:\Users\alenaa.RARUS-SEV\Dropbox\31272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502" y="3263694"/>
              <a:ext cx="745163" cy="741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TextBox 1046"/>
            <p:cNvSpPr txBox="1"/>
            <p:nvPr/>
          </p:nvSpPr>
          <p:spPr>
            <a:xfrm>
              <a:off x="6042586" y="3729605"/>
              <a:ext cx="234860" cy="13620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SQL</a:t>
              </a:r>
              <a:endParaRPr lang="ru-RU" sz="800" b="1" dirty="0" smtClean="0">
                <a:solidFill>
                  <a:schemeClr val="bg1"/>
                </a:solidFill>
                <a:latin typeface="Arial Narrow" pitchFamily="34" charset="0"/>
                <a:cs typeface="Aharoni" pitchFamily="2" charset="-79"/>
              </a:endParaRP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1538202" y="5869061"/>
            <a:ext cx="1053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Менеджер депозитно- дисконтного сервера</a:t>
            </a:r>
          </a:p>
        </p:txBody>
      </p:sp>
      <p:cxnSp>
        <p:nvCxnSpPr>
          <p:cNvPr id="1054" name="Прямая со стрелкой 1053"/>
          <p:cNvCxnSpPr/>
          <p:nvPr/>
        </p:nvCxnSpPr>
        <p:spPr>
          <a:xfrm>
            <a:off x="2469521" y="5508540"/>
            <a:ext cx="734327" cy="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>
            <a:off x="858260" y="5502105"/>
            <a:ext cx="734327" cy="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Группа 174"/>
          <p:cNvGrpSpPr/>
          <p:nvPr/>
        </p:nvGrpSpPr>
        <p:grpSpPr>
          <a:xfrm>
            <a:off x="2039658" y="3632641"/>
            <a:ext cx="540000" cy="72000"/>
            <a:chOff x="3168000" y="3651207"/>
            <a:chExt cx="1454815" cy="92793"/>
          </a:xfrm>
          <a:effectLst/>
        </p:grpSpPr>
        <p:cxnSp>
          <p:nvCxnSpPr>
            <p:cNvPr id="176" name="Прямая со стрелкой 175"/>
            <p:cNvCxnSpPr/>
            <p:nvPr/>
          </p:nvCxnSpPr>
          <p:spPr>
            <a:xfrm>
              <a:off x="3168000" y="3651207"/>
              <a:ext cx="1454815" cy="0"/>
            </a:xfrm>
            <a:prstGeom prst="straightConnector1">
              <a:avLst/>
            </a:prstGeom>
            <a:ln w="31750">
              <a:solidFill>
                <a:schemeClr val="bg1">
                  <a:lumMod val="65000"/>
                </a:schemeClr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 стрелкой 176">
              <a:hlinkClick r:id="rId20" action="ppaction://hlinksldjump"/>
            </p:cNvPr>
            <p:cNvCxnSpPr/>
            <p:nvPr/>
          </p:nvCxnSpPr>
          <p:spPr>
            <a:xfrm flipH="1">
              <a:off x="3168000" y="3744000"/>
              <a:ext cx="1454815" cy="0"/>
            </a:xfrm>
            <a:prstGeom prst="straightConnector1">
              <a:avLst/>
            </a:prstGeom>
            <a:ln w="31750">
              <a:solidFill>
                <a:schemeClr val="bg1">
                  <a:lumMod val="65000"/>
                </a:schemeClr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0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9" b="89764" l="0" r="95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4614">
            <a:off x="4137801" y="4553929"/>
            <a:ext cx="1550274" cy="3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9" name="Группа 178"/>
          <p:cNvGrpSpPr/>
          <p:nvPr/>
        </p:nvGrpSpPr>
        <p:grpSpPr>
          <a:xfrm>
            <a:off x="7071359" y="1688353"/>
            <a:ext cx="688631" cy="504000"/>
            <a:chOff x="7071359" y="1688353"/>
            <a:chExt cx="688631" cy="504000"/>
          </a:xfrm>
        </p:grpSpPr>
        <p:pic>
          <p:nvPicPr>
            <p:cNvPr id="1037" name="Picture 13" descr="C:\Users\alenaa.RARUS-SEV\Dropbox\24611.png">
              <a:hlinkClick r:id="rId2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990" y="1688353"/>
              <a:ext cx="504000" cy="5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11" descr="C:\Users\Apple\Dropbox\24111.png">
              <a:hlinkClick r:id="rId2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359" y="1998774"/>
              <a:ext cx="193579" cy="193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3" name="Группа 182"/>
          <p:cNvGrpSpPr/>
          <p:nvPr/>
        </p:nvGrpSpPr>
        <p:grpSpPr>
          <a:xfrm>
            <a:off x="3489454" y="1411305"/>
            <a:ext cx="720000" cy="720000"/>
            <a:chOff x="1379438" y="1711660"/>
            <a:chExt cx="720000" cy="720000"/>
          </a:xfrm>
        </p:grpSpPr>
        <p:pic>
          <p:nvPicPr>
            <p:cNvPr id="1031" name="Picture 7" descr="C:\Users\alenaa.RARUS-SEV\Dropbox\10521.png"/>
            <p:cNvPicPr>
              <a:picLocks noChangeAspect="1" noChangeArrowheads="1"/>
            </p:cNvPicPr>
            <p:nvPr/>
          </p:nvPicPr>
          <p:blipFill>
            <a:blip r:embed="rId3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79438" y="1711660"/>
              <a:ext cx="720000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Овал 180"/>
            <p:cNvSpPr>
              <a:spLocks noChangeAspect="1"/>
            </p:cNvSpPr>
            <p:nvPr/>
          </p:nvSpPr>
          <p:spPr>
            <a:xfrm>
              <a:off x="1797028" y="1911318"/>
              <a:ext cx="191226" cy="191226"/>
            </a:xfrm>
            <a:prstGeom prst="ellipse">
              <a:avLst/>
            </a:prstGeom>
            <a:blipFill dpi="0" rotWithShape="1">
              <a:blip r:embed="rId31"/>
              <a:srcRect/>
              <a:stretch>
                <a:fillRect l="-3000" t="-2000" r="-3000" b="-3000"/>
              </a:stretch>
            </a:blipFill>
            <a:ln w="31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88" name="Прямая со стрелкой 287"/>
          <p:cNvCxnSpPr/>
          <p:nvPr/>
        </p:nvCxnSpPr>
        <p:spPr>
          <a:xfrm>
            <a:off x="4098270" y="2324076"/>
            <a:ext cx="1396186" cy="1038587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7" name="Группа 266"/>
          <p:cNvGrpSpPr/>
          <p:nvPr/>
        </p:nvGrpSpPr>
        <p:grpSpPr>
          <a:xfrm>
            <a:off x="8146081" y="3452641"/>
            <a:ext cx="653296" cy="504000"/>
            <a:chOff x="8146081" y="3452641"/>
            <a:chExt cx="653296" cy="504000"/>
          </a:xfrm>
        </p:grpSpPr>
        <p:pic>
          <p:nvPicPr>
            <p:cNvPr id="265" name="Picture 17" descr="C:\Users\Apple\Dropbox\24522.png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3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9"/>
            <a:stretch/>
          </p:blipFill>
          <p:spPr bwMode="auto">
            <a:xfrm>
              <a:off x="8406000" y="3452641"/>
              <a:ext cx="393377" cy="5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18" descr="C:\Users\Apple\Dropbox\34310.png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081" y="3651207"/>
              <a:ext cx="275973" cy="2759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1" name="Группа 270"/>
          <p:cNvGrpSpPr/>
          <p:nvPr/>
        </p:nvGrpSpPr>
        <p:grpSpPr>
          <a:xfrm>
            <a:off x="7919584" y="2400005"/>
            <a:ext cx="684864" cy="519444"/>
            <a:chOff x="7919584" y="2400005"/>
            <a:chExt cx="684864" cy="519444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919584" y="2429477"/>
              <a:ext cx="277049" cy="489972"/>
              <a:chOff x="7919584" y="2429477"/>
              <a:chExt cx="277049" cy="489972"/>
            </a:xfrm>
          </p:grpSpPr>
          <p:pic>
            <p:nvPicPr>
              <p:cNvPr id="186" name="Picture 14" descr="C:\Users\Apple\Dropbox\34153.png">
                <a:hlinkClick r:id="rId3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7010" y="2429477"/>
                <a:ext cx="222195" cy="2221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15" descr="C:\Users\Apple\Dropbox\32021.png">
                <a:hlinkClick r:id="rId3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9584" y="2642400"/>
                <a:ext cx="277049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0" name="Picture 19" descr="C:\Users\Apple\Dropbox\10690.png">
              <a:hlinkClick r:id="rId37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3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6" t="3692" r="31688" b="58833"/>
            <a:stretch/>
          </p:blipFill>
          <p:spPr bwMode="auto">
            <a:xfrm>
              <a:off x="8205240" y="2400005"/>
              <a:ext cx="399208" cy="4848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4" name="Группа 273"/>
          <p:cNvGrpSpPr/>
          <p:nvPr/>
        </p:nvGrpSpPr>
        <p:grpSpPr>
          <a:xfrm>
            <a:off x="1960688" y="1380181"/>
            <a:ext cx="1422222" cy="377192"/>
            <a:chOff x="472142" y="141130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268" name="Скругленная прямоугольная выноска 267"/>
            <p:cNvSpPr/>
            <p:nvPr/>
          </p:nvSpPr>
          <p:spPr>
            <a:xfrm>
              <a:off x="472142" y="1411304"/>
              <a:ext cx="2655167" cy="1240367"/>
            </a:xfrm>
            <a:prstGeom prst="wedgeRoundRectCallout">
              <a:avLst>
                <a:gd name="adj1" fmla="val 59694"/>
                <a:gd name="adj2" fmla="val 4125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09243" y="1500572"/>
              <a:ext cx="2489525" cy="38173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РестАрт: </a:t>
              </a:r>
              <a:r>
                <a:rPr lang="ru-RU" sz="9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Анализ бизнеса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  <a:p>
              <a:pPr marL="95250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ресторан в твоём кармане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429037" y="2717484"/>
            <a:ext cx="1057636" cy="468000"/>
            <a:chOff x="472142" y="1411304"/>
            <a:chExt cx="2655167" cy="1240367"/>
          </a:xfrm>
          <a:gradFill>
            <a:gsLst>
              <a:gs pos="0">
                <a:srgbClr val="1BC812">
                  <a:lumMod val="90000"/>
                  <a:alpha val="50000"/>
                </a:srgbClr>
              </a:gs>
              <a:gs pos="50000">
                <a:srgbClr val="1BC812">
                  <a:lumMod val="100000"/>
                  <a:alpha val="50000"/>
                </a:srgbClr>
              </a:gs>
              <a:gs pos="100000">
                <a:srgbClr val="1BC812">
                  <a:lumMod val="80000"/>
                  <a:lumOff val="20000"/>
                  <a:alpha val="50000"/>
                </a:srgbClr>
              </a:gs>
            </a:gsLst>
            <a:lin ang="18900000" scaled="1"/>
          </a:gradFill>
        </p:grpSpPr>
        <p:sp>
          <p:nvSpPr>
            <p:cNvPr id="83" name="Скругленная прямоугольная выноска 82"/>
            <p:cNvSpPr/>
            <p:nvPr/>
          </p:nvSpPr>
          <p:spPr>
            <a:xfrm>
              <a:off x="472142" y="1411304"/>
              <a:ext cx="2655167" cy="1240367"/>
            </a:xfrm>
            <a:prstGeom prst="wedgeRoundRectCallout">
              <a:avLst>
                <a:gd name="adj1" fmla="val 42281"/>
                <a:gd name="adj2" fmla="val 98401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8813" y="1500571"/>
              <a:ext cx="2489523" cy="9788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1С: Бухгалтерия</a:t>
              </a:r>
              <a:endParaRPr lang="ru-RU" sz="7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  <a:p>
              <a:pPr algn="ctr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при наличии выделенного бухгалтерского учёта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83648" y="4661618"/>
            <a:ext cx="1549259" cy="337345"/>
            <a:chOff x="472142" y="141130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89" name="Скругленная прямоугольная выноска 88"/>
            <p:cNvSpPr/>
            <p:nvPr/>
          </p:nvSpPr>
          <p:spPr>
            <a:xfrm>
              <a:off x="472142" y="1411304"/>
              <a:ext cx="2655167" cy="1240367"/>
            </a:xfrm>
            <a:prstGeom prst="wedgeRoundRectCallout">
              <a:avLst>
                <a:gd name="adj1" fmla="val -49471"/>
                <a:gd name="adj2" fmla="val 105135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09243" y="1500574"/>
              <a:ext cx="2489525" cy="96190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РестАрт: Платежный киоск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  <a:p>
              <a:pPr algn="ctr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пополнение карт ДДС</a:t>
              </a: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672418" y="5775130"/>
            <a:ext cx="1152000" cy="337345"/>
            <a:chOff x="472142" y="1574350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92" name="Скругленная прямоугольная выноска 91"/>
            <p:cNvSpPr/>
            <p:nvPr/>
          </p:nvSpPr>
          <p:spPr>
            <a:xfrm>
              <a:off x="472142" y="1574350"/>
              <a:ext cx="2655167" cy="1240367"/>
            </a:xfrm>
            <a:prstGeom prst="wedgeRoundRectCallout">
              <a:avLst>
                <a:gd name="adj1" fmla="val -50849"/>
                <a:gd name="adj2" fmla="val -107570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7151" y="1739650"/>
              <a:ext cx="2489526" cy="84873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8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РестАрт: Монитор повара</a:t>
              </a:r>
              <a:endParaRPr lang="ru-RU" sz="800" b="1" dirty="0" smtClean="0">
                <a:solidFill>
                  <a:schemeClr val="bg1"/>
                </a:solidFill>
                <a:latin typeface="Arial Narrow" pitchFamily="34" charset="0"/>
              </a:endParaRPr>
            </a:p>
            <a:p>
              <a:pPr algn="ctr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уже скоро!</a:t>
              </a:r>
            </a:p>
          </p:txBody>
        </p:sp>
      </p:grpSp>
      <p:sp>
        <p:nvSpPr>
          <p:cNvPr id="94" name="Управляющая кнопка: настраиваемая 9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C:\Users\Apple\Desktop\34457тс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24" y="5194156"/>
            <a:ext cx="685602" cy="685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2776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031940" y="2996952"/>
            <a:ext cx="4859836" cy="2196000"/>
          </a:xfrm>
          <a:prstGeom prst="rect">
            <a:avLst/>
          </a:prstGeom>
          <a:solidFill>
            <a:srgbClr val="F6F4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ropbox\1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Рисунок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>
              <a:hlinkClick r:id="rId12" action="ppaction://hlinksldjump"/>
            </p:cNvPr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2479" y="3063600"/>
            <a:ext cx="4464367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Для взаимодействия с бэк-офисом ( системой учёта ) используется механизм обменов. Из бэка выгружается справочная информация во фронт, а из фронта данные о продажах и привнесённые изменения.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endParaRPr lang="ru-RU" sz="10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Обмен осуществляется файлами в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dbf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xml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формате небольшого размера. Поэтому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не нужно организовывать сложную систему удалённого подключения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фронта и бэка.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pPr defTabSz="358775"/>
            <a:endParaRPr lang="uk-UA" sz="10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defTabSz="358775"/>
            <a:r>
              <a:rPr lang="uk-UA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Dbf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–обмен использовался для решений на платформе 7.7 и поддерживается на текущем релизе РестАрта.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Xml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–обмен гораздо функциональнее и включает большее количество объектов. </a:t>
            </a:r>
            <a:r>
              <a:rPr lang="ru-RU" sz="1000" b="1" dirty="0">
                <a:solidFill>
                  <a:srgbClr val="C00000"/>
                </a:solidFill>
                <a:latin typeface="Arial Narrow" pitchFamily="34" charset="0"/>
              </a:rPr>
              <a:t>Д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ля запуска фронт-офиса достаточно выгрузить начальный образ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из бэка и настроить торговое оборудование.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0" name="Picture 3" descr="C:\Users\Apple\Desktop\1402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354533" y="328553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3" descr="C:\Users\Apple\Desktop\1402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923297" y="4437147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 descr="C:\Users\Apple\Desktop\1402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1702973" y="529918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Управляющая кнопка: настраиваемая 3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Скругленный прямоугольник 41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C:\Users\Apple\Dropbox\27643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53" y="2977088"/>
            <a:ext cx="370053" cy="307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кругленный прямоугольник 44">
            <a:hlinkClick r:id="rId19" action="ppaction://hlinksldjump"/>
          </p:cNvPr>
          <p:cNvSpPr/>
          <p:nvPr/>
        </p:nvSpPr>
        <p:spPr>
          <a:xfrm>
            <a:off x="3059880" y="2881342"/>
            <a:ext cx="432000" cy="432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50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031940" y="2996953"/>
            <a:ext cx="4859836" cy="214399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ropbox\12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Рисунок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>
              <a:hlinkClick r:id="rId11" action="ppaction://hlinksldjump"/>
            </p:cNvPr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2480" y="3063585"/>
            <a:ext cx="4608512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ru-RU" sz="1100" b="1" dirty="0" smtClean="0">
                <a:solidFill>
                  <a:srgbClr val="FF6565"/>
                </a:solidFill>
                <a:latin typeface="Arial Narrow" pitchFamily="34" charset="0"/>
              </a:rPr>
              <a:t> 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xml – </a:t>
            </a:r>
            <a:r>
              <a:rPr lang="ru-RU" sz="1100" b="1" dirty="0" smtClean="0">
                <a:solidFill>
                  <a:srgbClr val="FF6565"/>
                </a:solidFill>
                <a:latin typeface="Arial Narrow" pitchFamily="34" charset="0"/>
              </a:rPr>
              <a:t>обмене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участвуют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кругленный прямоугольник 39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</p:grpSpPr>
        <p:pic>
          <p:nvPicPr>
            <p:cNvPr id="43" name="Picture 2" descr="C:\Users\Apple\Dropbox\27643.png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Скругленный прямоугольник 43">
              <a:hlinkClick r:id="rId17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9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5177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ropbox\12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Рисунок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2"/>
            <a:ext cx="4859836" cy="219624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82480" y="3063585"/>
            <a:ext cx="4608512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 xml – 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обмене 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участвуют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типы скидок и наценок, документы назначения скидок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наценок</a:t>
            </a: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кругленный прямоугольник 39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</p:grpSpPr>
        <p:pic>
          <p:nvPicPr>
            <p:cNvPr id="49" name="Picture 2" descr="C:\Users\Apple\Dropbox\27643.png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Скругленный прямоугольник 49">
              <a:hlinkClick r:id="rId17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4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48284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ropbox\12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Рисунок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>
              <a:hlinkClick r:id="rId12" action="ppaction://hlinksldjump"/>
            </p:cNvPr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1"/>
            <a:ext cx="4859836" cy="249918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82480" y="3063585"/>
            <a:ext cx="4608512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 xml – 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обмене 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участвуют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типы скидок и наценок, документы назначения скидок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наценок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900" b="1" dirty="0">
              <a:solidFill>
                <a:schemeClr val="bg1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ru-RU" sz="900" b="1" dirty="0">
                <a:solidFill>
                  <a:schemeClr val="bg1"/>
                </a:solidFill>
                <a:latin typeface="Arial Narrow" pitchFamily="34" charset="0"/>
              </a:rPr>
              <a:t>Организован функционал </a:t>
            </a:r>
            <a:r>
              <a:rPr lang="ru-RU" sz="900" b="1" dirty="0">
                <a:solidFill>
                  <a:srgbClr val="FF6565"/>
                </a:solidFill>
                <a:latin typeface="Arial Narrow" pitchFamily="34" charset="0"/>
              </a:rPr>
              <a:t>закрытия счета на </a:t>
            </a:r>
            <a:r>
              <a:rPr lang="ru-RU" sz="900" b="1" dirty="0" smtClean="0">
                <a:solidFill>
                  <a:srgbClr val="FF6565"/>
                </a:solidFill>
                <a:latin typeface="Arial Narrow" pitchFamily="34" charset="0"/>
              </a:rPr>
              <a:t>номер</a:t>
            </a:r>
          </a:p>
        </p:txBody>
      </p:sp>
      <p:sp>
        <p:nvSpPr>
          <p:cNvPr id="36" name="Управляющая кнопка: настраиваемая 35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Скругленный прямоугольник 42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</p:grpSpPr>
        <p:pic>
          <p:nvPicPr>
            <p:cNvPr id="51" name="Picture 2" descr="C:\Users\Apple\Dropbox\27643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Скругленный прямоугольник 51">
              <a:hlinkClick r:id="rId18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5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53161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pple\Dropbox\12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7" descr="C:\Users\alenaa.RARUS-SEV\Dropbox\1091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>
              <a:hlinkClick r:id="rId12" action="ppaction://hlinksldjump"/>
            </p:cNvPr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5" descr="C:\Users\alenaa.RARUS-SEV\Dropbox\30404.pn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27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6" descr="C:\Users\alenaa.RARUS-SEV\Dropbox\10674.png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Скругленный прямоугольник 30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3" name="Скругленный прямоугольник 32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1"/>
            <a:ext cx="4859836" cy="23402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pple\Dropbox\27643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53" y="2977088"/>
            <a:ext cx="370053" cy="307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3059880" y="2881342"/>
            <a:ext cx="432000" cy="432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2480" y="3063585"/>
            <a:ext cx="4608512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-сервис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-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технология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позволяющая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интегрировать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 РестАрт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с любыми сторонними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системами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.  Сайты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мобильные приложения - все может стать источником новых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заказов. В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свою очередь,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РестАрт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через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-сервисы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может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передать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любую информацию о продажах, что позволяет создать индивидуальные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отчётные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системы на любых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платформах.</a:t>
            </a:r>
          </a:p>
          <a:p>
            <a:endParaRPr lang="ru-RU" sz="1100" dirty="0" smtClean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Sms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-сервис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– технология, позволяющая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рассылать смс сообщения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 через сайт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sms4b.ru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При запуске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-сервиса становится доступным возможность использования </a:t>
            </a:r>
            <a:r>
              <a:rPr lang="en-US" sz="1100" dirty="0">
                <a:solidFill>
                  <a:schemeClr val="bg1"/>
                </a:solidFill>
                <a:latin typeface="Arial Narrow" pitchFamily="34" charset="0"/>
              </a:rPr>
              <a:t>sms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-коммуникатора для: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изменении статуса заказа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доставки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бронировании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закрытии смены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управления картами  ДДС в РестАрт: Анализ бизнеса</a:t>
            </a:r>
            <a:endParaRPr lang="ru-RU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6" name="Picture 3" descr="C:\Users\Apple\Desktop\1402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832140" y="5629546"/>
            <a:ext cx="3059860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90000" bIns="108000" rtlCol="0">
            <a:spAutoFit/>
          </a:bodyPr>
          <a:lstStyle/>
          <a:p>
            <a:pPr marL="92075" algn="r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Для работы с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web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сервисами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sms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-коммуникаторами необходима 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Интерфейс интеграции</a:t>
            </a:r>
          </a:p>
          <a:p>
            <a:pPr marL="92075" algn="r"/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16 000 руб.</a:t>
            </a:r>
          </a:p>
        </p:txBody>
      </p:sp>
    </p:spTree>
    <p:extLst>
      <p:ext uri="{BB962C8B-B14F-4D97-AF65-F5344CB8AC3E}">
        <p14:creationId xmlns:p14="http://schemas.microsoft.com/office/powerpoint/2010/main" val="13396975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 txBox="1">
            <a:spLocks/>
          </p:cNvSpPr>
          <p:nvPr/>
        </p:nvSpPr>
        <p:spPr>
          <a:xfrm>
            <a:off x="3851920" y="2204864"/>
            <a:ext cx="4481207" cy="634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Регистраторы персонала (</a:t>
            </a:r>
            <a:r>
              <a:rPr lang="ru-RU" sz="1200" b="1" dirty="0" smtClean="0">
                <a:solidFill>
                  <a:srgbClr val="FF0000"/>
                </a:solidFill>
                <a:cs typeface="Angsana New" pitchFamily="18" charset="-34"/>
              </a:rPr>
              <a:t>уже в РестАрт ред.2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) :</a:t>
            </a: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для контроля рабочего времени сотрудников</a:t>
            </a:r>
            <a:endParaRPr lang="ru-RU" sz="1200" b="1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877264" y="3664198"/>
            <a:ext cx="3710960" cy="829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300" b="1" dirty="0" smtClean="0">
                <a:solidFill>
                  <a:srgbClr val="5F5F5F"/>
                </a:solidFill>
                <a:cs typeface="Angsana New" pitchFamily="18" charset="-34"/>
              </a:rPr>
              <a:t>Контроллеры управления электропитанием: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для тарификации и учёта времени игры</a:t>
            </a:r>
          </a:p>
          <a:p>
            <a:pPr marL="720725" lvl="1" indent="-177800" defTabSz="7239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контроль освещения над бильярдным столом</a:t>
            </a:r>
          </a:p>
        </p:txBody>
      </p:sp>
      <p:pic>
        <p:nvPicPr>
          <p:cNvPr id="1026" name="Picture 2" descr="Гранж штамп с текстом новой версии, векторные иллюстрации Фото со стока - 2187309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2621" r="7155" b="22858"/>
          <a:stretch/>
        </p:blipFill>
        <p:spPr bwMode="auto">
          <a:xfrm rot="20482299">
            <a:off x="83707" y="4655492"/>
            <a:ext cx="768585" cy="376253"/>
          </a:xfrm>
          <a:prstGeom prst="rect">
            <a:avLst/>
          </a:prstGeom>
          <a:noFill/>
          <a:effectLst>
            <a:glow>
              <a:schemeClr val="bg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gradFill>
            <a:gsLst>
              <a:gs pos="0">
                <a:srgbClr val="7030A0">
                  <a:lumMod val="90000"/>
                </a:srgbClr>
              </a:gs>
              <a:gs pos="100000">
                <a:srgbClr val="7030A0">
                  <a:lumMod val="66000"/>
                  <a:lumOff val="3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Торговое оборудование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Регулярное расширение линейки подключаемого оборудования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220805" y="2196871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969467" y="2882442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139846" y="3600574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1880" y="984920"/>
            <a:ext cx="4500500" cy="1183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Стандартное оборудование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ф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искальные регистраторы, принтеры печати</a:t>
            </a:r>
          </a:p>
          <a:p>
            <a:pPr marL="116681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с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канеры, считыватели штрих кода</a:t>
            </a:r>
          </a:p>
          <a:p>
            <a:pPr marL="125571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д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исплеи покупателей, весы</a:t>
            </a:r>
          </a:p>
          <a:p>
            <a:pPr marL="134461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а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вторизаторы  безналичных платежей</a:t>
            </a:r>
          </a:p>
          <a:p>
            <a:pPr marL="1166813" lvl="1" indent="-171450">
              <a:buFont typeface="Arial" pitchFamily="34" charset="0"/>
              <a:buChar char="•"/>
            </a:pP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98165" y="4250002"/>
            <a:ext cx="3672408" cy="829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Система контроля бара:</a:t>
            </a:r>
          </a:p>
          <a:p>
            <a:pPr marL="812800" lvl="1" indent="-196850" defTabSz="8953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для режима «пробил-пролил»</a:t>
            </a:r>
          </a:p>
          <a:p>
            <a:pPr marL="806450" lvl="1" indent="-1968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обеспечивает контроль работы бармена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527612" y="2888940"/>
            <a:ext cx="4894442" cy="95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SMS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-коммуникаторы </a:t>
            </a:r>
            <a:r>
              <a:rPr lang="ru-RU" sz="1600" b="1" dirty="0">
                <a:solidFill>
                  <a:srgbClr val="5F5F5F"/>
                </a:solidFill>
                <a:cs typeface="Angsana New" pitchFamily="18" charset="-34"/>
              </a:rPr>
              <a:t>(</a:t>
            </a:r>
            <a:r>
              <a:rPr lang="ru-RU" sz="1200" b="1" dirty="0">
                <a:solidFill>
                  <a:srgbClr val="FF0000"/>
                </a:solidFill>
                <a:cs typeface="Angsana New" pitchFamily="18" charset="-34"/>
              </a:rPr>
              <a:t>уже в РестАрт ред.2</a:t>
            </a:r>
            <a:r>
              <a:rPr lang="ru-RU" sz="1600" b="1" dirty="0">
                <a:solidFill>
                  <a:srgbClr val="5F5F5F"/>
                </a:solidFill>
                <a:cs typeface="Angsana New" pitchFamily="18" charset="-34"/>
              </a:rPr>
              <a:t>) </a:t>
            </a:r>
            <a:r>
              <a:rPr lang="ru-RU" sz="1600" b="1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10842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отправление 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sms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при изменении статуса заказа доставки, бронировании и закрытии смены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007604" y="3708586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Picture 2" descr="Гранж штамп с текстом новой версии, векторные иллюстрации Фото со стока - 2187309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2621" r="7155" b="22858"/>
          <a:stretch/>
        </p:blipFill>
        <p:spPr bwMode="auto">
          <a:xfrm rot="20482299">
            <a:off x="2667745" y="3973947"/>
            <a:ext cx="768585" cy="376253"/>
          </a:xfrm>
          <a:prstGeom prst="rect">
            <a:avLst/>
          </a:prstGeom>
          <a:noFill/>
          <a:effectLst>
            <a:glow>
              <a:schemeClr val="bg1"/>
            </a:glow>
            <a:softEdge rad="0"/>
          </a:effectLst>
        </p:spPr>
      </p:pic>
      <p:pic>
        <p:nvPicPr>
          <p:cNvPr id="9" name="Picture 2" descr="Испытания продукции гранж штампа на белом, векторные иллюстрации Фото со стока - 25402637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9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4" b="9594"/>
          <a:stretch/>
        </p:blipFill>
        <p:spPr bwMode="auto">
          <a:xfrm rot="20243113">
            <a:off x="6954378" y="4334379"/>
            <a:ext cx="1440454" cy="12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74295" y="4676400"/>
            <a:ext cx="172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Весь модельный ряд на </a:t>
            </a: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food@rarus.ru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Поддержка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80" y="1916832"/>
            <a:ext cx="6262763" cy="3636404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РестАрт работает и без техподдержки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. Достаточно установить систему, не прибегая к дальнейшему сопровождению. Интуитивный интерфейс и прозрачность настройки оборудования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Руководство пользователя  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в общем доступе на сайте 1</a:t>
            </a:r>
            <a:r>
              <a:rPr lang="en-US" sz="1600" dirty="0" smtClean="0">
                <a:solidFill>
                  <a:srgbClr val="333333"/>
                </a:solidFill>
                <a:latin typeface="Arial Narrow" pitchFamily="34" charset="0"/>
              </a:rPr>
              <a:t>c-menu.ru</a:t>
            </a:r>
            <a:endParaRPr lang="ru-RU" sz="1600" dirty="0" smtClean="0">
              <a:solidFill>
                <a:srgbClr val="333333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Вебинары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о пуско-наладке всей системы, настройке обменов, управлению РестАрт: ДДС и использованию построителя отчётов РестАрт: Анализ Бизнеса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Установка или обновление одним кликом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. В дистрибутив входят все нужные компоненты, ничего дополнительно скачивать не нужно</a:t>
            </a:r>
            <a:endParaRPr lang="ru-RU" sz="1600" dirty="0">
              <a:solidFill>
                <a:srgbClr val="333333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Обучающие ролики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с настройкой отдельных модулей, системы обменов и торгового оборудования </a:t>
            </a:r>
            <a:r>
              <a:rPr lang="ru-RU" sz="1400" dirty="0" smtClean="0">
                <a:solidFill>
                  <a:srgbClr val="333333"/>
                </a:solidFill>
                <a:latin typeface="Arial Narrow" pitchFamily="34" charset="0"/>
              </a:rPr>
              <a:t>( уже скоро! )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Понятные сообщения об ошибках.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Не нужно искать расшифровку кода ошибок и догадываться о их смысле, описание на доступном языке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Живая линия техподдержки.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Услуга оказывается по телефону, почте, при помощи удалённого подключения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Консультации разработчиков</a:t>
            </a:r>
            <a:r>
              <a:rPr lang="en-US" sz="1600" b="1" dirty="0" smtClean="0">
                <a:solidFill>
                  <a:srgbClr val="333333"/>
                </a:solidFill>
                <a:latin typeface="Arial Narrow" pitchFamily="34" charset="0"/>
              </a:rPr>
              <a:t> </a:t>
            </a:r>
            <a:r>
              <a:rPr lang="uk-UA" sz="1600" dirty="0" smtClean="0">
                <a:solidFill>
                  <a:srgbClr val="333333"/>
                </a:solidFill>
                <a:latin typeface="Arial Narrow" pitchFamily="34" charset="0"/>
              </a:rPr>
              <a:t>на форуме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endParaRPr lang="uk-UA" sz="1600" dirty="0">
              <a:solidFill>
                <a:srgbClr val="333333"/>
              </a:solidFill>
              <a:latin typeface="Arial Narrow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192298" y="1844824"/>
            <a:ext cx="1654289" cy="333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Тех.поддержка:</a:t>
            </a:r>
          </a:p>
          <a:p>
            <a:pPr marL="182563" lvl="1" indent="0">
              <a:buNone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+7 (495) 231-20-02</a:t>
            </a:r>
            <a:endParaRPr lang="uk-UA" sz="13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82563" lvl="1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food@rarus.ru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82563" lvl="1" indent="0">
              <a:buNone/>
            </a:pPr>
            <a:endParaRPr lang="ru-RU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Вебинары, ролики: </a:t>
            </a:r>
          </a:p>
          <a:p>
            <a:pPr marL="177800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rarus.ru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7780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Arial Narrow" pitchFamily="34" charset="0"/>
              </a:rPr>
              <a:t>Форум, демо-версия: </a:t>
            </a:r>
          </a:p>
          <a:p>
            <a:pPr marL="177800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1c-menu.ru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7780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Сайт обновлений:</a:t>
            </a:r>
            <a:endParaRPr lang="en-US" sz="1500" dirty="0" smtClean="0">
              <a:latin typeface="Arial Narrow" pitchFamily="34" charset="0"/>
            </a:endParaRPr>
          </a:p>
          <a:p>
            <a:pPr marL="182563" lvl="1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update.rarus.ru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192298" y="1844824"/>
            <a:ext cx="0" cy="3337831"/>
          </a:xfrm>
          <a:prstGeom prst="line">
            <a:avLst/>
          </a:prstGeom>
          <a:ln w="381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189777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Arial Narrow" pitchFamily="34" charset="0"/>
              </a:rPr>
              <a:t>м</a:t>
            </a:r>
            <a:r>
              <a:rPr lang="ru-RU" sz="1400" b="1" dirty="0" smtClean="0">
                <a:solidFill>
                  <a:srgbClr val="00B050"/>
                </a:solidFill>
                <a:latin typeface="Arial Narrow" pitchFamily="34" charset="0"/>
              </a:rPr>
              <a:t>ожно</a:t>
            </a:r>
            <a:r>
              <a:rPr lang="ru-RU" b="1" dirty="0" smtClean="0">
                <a:solidFill>
                  <a:srgbClr val="00B050"/>
                </a:solidFill>
                <a:latin typeface="Arial Narrow" pitchFamily="34" charset="0"/>
              </a:rPr>
              <a:t> САМОСТОЯТЕЛЬНО УСТАНОВИТЬ и НАСТРОИТЬ  </a:t>
            </a:r>
            <a:r>
              <a:rPr lang="ru-RU" sz="1400" b="1" dirty="0" smtClean="0">
                <a:solidFill>
                  <a:srgbClr val="00B050"/>
                </a:solidFill>
                <a:latin typeface="Arial Narrow" pitchFamily="34" charset="0"/>
              </a:rPr>
              <a:t>систему</a:t>
            </a:r>
            <a:endParaRPr lang="uk-UA" sz="140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4306" y="1230720"/>
            <a:ext cx="112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 Narrow" pitchFamily="34" charset="0"/>
              </a:rPr>
              <a:t>Контакты</a:t>
            </a:r>
            <a:endParaRPr lang="uk-UA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pic>
        <p:nvPicPr>
          <p:cNvPr id="16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настраиваемая 1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Стоимость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479657"/>
              </p:ext>
            </p:extLst>
          </p:nvPr>
        </p:nvGraphicFramePr>
        <p:xfrm>
          <a:off x="287525" y="1304764"/>
          <a:ext cx="8640959" cy="4408867"/>
        </p:xfrm>
        <a:graphic>
          <a:graphicData uri="http://schemas.openxmlformats.org/drawingml/2006/table">
            <a:tbl>
              <a:tblPr firstRow="1" bandRow="1">
                <a:solidFill>
                  <a:srgbClr val="FFFFFF">
                    <a:alpha val="61961"/>
                  </a:srgbClr>
                </a:solidFill>
                <a:tableStyleId>{93296810-A885-4BE3-A3E7-6D5BEEA58F35}</a:tableStyleId>
              </a:tblPr>
              <a:tblGrid>
                <a:gridCol w="2845125"/>
                <a:gridCol w="2015414"/>
                <a:gridCol w="1834182"/>
                <a:gridCol w="1946238"/>
              </a:tblGrid>
              <a:tr h="6237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Поставка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Счётчик подключений к данному ключу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Возможность настройки на удалённый сервис лицензирования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Стоимость на одно </a:t>
                      </a:r>
                      <a:r>
                        <a:rPr lang="ru-RU" sz="1200" dirty="0" err="1" smtClean="0"/>
                        <a:t>р.м</a:t>
                      </a:r>
                      <a:r>
                        <a:rPr lang="ru-RU" sz="1200" dirty="0" smtClean="0"/>
                        <a:t>., руб.</a:t>
                      </a:r>
                      <a:endParaRPr lang="ru-RU" sz="1200" dirty="0"/>
                    </a:p>
                  </a:txBody>
                  <a:tcPr anchor="ctr"/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smtClean="0"/>
                        <a:t>РестАрт2: Администратор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( за место )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smtClean="0"/>
                        <a:t>РестАрт2: Официант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smtClean="0"/>
                        <a:t>РестАрт2: Фаст-фуд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Кассир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Платёжный терминал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̶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C81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̶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Администратор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Интерфейс</a:t>
                      </a:r>
                      <a:r>
                        <a:rPr lang="ru-RU" sz="1200" baseline="0" dirty="0" smtClean="0"/>
                        <a:t> интеграции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̶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 Комплексная поставка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РестАрт2:</a:t>
                      </a:r>
                      <a:r>
                        <a:rPr lang="ru-RU" sz="1200" baseline="0" dirty="0" smtClean="0"/>
                        <a:t> Анализ бизнеса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</a:t>
                      </a:r>
                      <a:r>
                        <a:rPr lang="ru-RU" sz="1200" baseline="0" dirty="0" smtClean="0"/>
                        <a:t> ограниченно</a:t>
                      </a:r>
                      <a:endParaRPr lang="ru-RU" sz="1000" dirty="0" smtClean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РестАрт2,</a:t>
                      </a:r>
                      <a:r>
                        <a:rPr lang="ru-RU" sz="1200" baseline="0" dirty="0" smtClean="0"/>
                        <a:t> техподдержка 12 месяцев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smtClean="0"/>
              <a:t>Март 2014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food@rarus.ru </a:t>
            </a:r>
            <a:r>
              <a:rPr lang="ru-RU" smtClean="0"/>
              <a:t>тел.:  +7(495) 231-20-02</a:t>
            </a:r>
            <a:endParaRPr lang="ru-RU" dirty="0"/>
          </a:p>
        </p:txBody>
      </p:sp>
      <p:pic>
        <p:nvPicPr>
          <p:cNvPr id="7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настраиваемая 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7524" y="843195"/>
            <a:ext cx="644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Каждый из </a:t>
            </a:r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модулей </a:t>
            </a: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комплектуется отдельным программным </a:t>
            </a:r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ключом</a:t>
            </a:r>
            <a:endParaRPr lang="uk-UA" sz="1600" b="1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3" descr="C:\Users\Apple\Desktop\140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8208606" y="98870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7" y="320018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25"/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0" name="Picture 2" descr="C:\Users\Apple\Desktop\1323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Март 2014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000" y="3903778"/>
            <a:ext cx="107717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28000" y="2062791"/>
            <a:ext cx="13817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000" y="2852806"/>
            <a:ext cx="10771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0" name="Нашивка 79"/>
          <p:cNvSpPr/>
          <p:nvPr/>
        </p:nvSpPr>
        <p:spPr>
          <a:xfrm flipH="1">
            <a:off x="2293200" y="2080482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276000" y="4428000"/>
            <a:ext cx="55761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Повышение скорости обслуживания:</a:t>
            </a:r>
          </a:p>
          <a:p>
            <a:endParaRPr lang="ru-RU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Основная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проблема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предприятий быстрого питания  –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низкая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скорость работы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В АРМ Фаст-фуд не нужно переключаться из режима в режим и совершать лишние действия. Кассир легко из меню перейдёт в форму оплаты для печати  чека, взвесит блюдо и назначит скидку постоянным гостям. </a:t>
            </a:r>
          </a:p>
          <a:p>
            <a:pPr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Остаётся только улыбнуться)</a:t>
            </a:r>
          </a:p>
          <a:p>
            <a:pPr defTabSz="358775"/>
            <a:endParaRPr lang="ru-RU" sz="5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300" b="1" dirty="0" smtClean="0">
                <a:solidFill>
                  <a:srgbClr val="C00000"/>
                </a:solidFill>
              </a:rPr>
              <a:t>Сократи время – увеличь продажи!</a:t>
            </a:r>
            <a:endParaRPr lang="ru-RU" sz="1300" b="1" dirty="0">
              <a:solidFill>
                <a:srgbClr val="C00000"/>
              </a:solidFill>
            </a:endParaRPr>
          </a:p>
        </p:txBody>
      </p:sp>
      <p:pic>
        <p:nvPicPr>
          <p:cNvPr id="86" name="Picture 3" descr="C:\Users\Apple\Desktop\140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1810981" y="2825131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Users\Apple\Desktop\22265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" descr="C:\Users\Apple\Desktop\140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1810981" y="3357240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C:\Users\Apple\Dropbox\2407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" descr="C:\Users\Apple\Desktop\140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1810980" y="3851803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бъект 2"/>
          <p:cNvSpPr txBox="1">
            <a:spLocks/>
          </p:cNvSpPr>
          <p:nvPr/>
        </p:nvSpPr>
        <p:spPr>
          <a:xfrm>
            <a:off x="6660232" y="1621511"/>
            <a:ext cx="2232248" cy="11880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itchFamily="34" charset="0"/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фаст-фуда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столовой 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буфета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– бармен</a:t>
            </a:r>
          </a:p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endParaRPr lang="uk-UA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endParaRPr lang="uk-UA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5" name="Объект 2"/>
          <p:cNvSpPr txBox="1">
            <a:spLocks/>
          </p:cNvSpPr>
          <p:nvPr/>
        </p:nvSpPr>
        <p:spPr>
          <a:xfrm>
            <a:off x="6660232" y="3099159"/>
            <a:ext cx="2232248" cy="11520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РестАрт:Фаст-фуд позволяет работать с блоком: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 Фаст-фуд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7. Отчеты</a:t>
            </a:r>
          </a:p>
          <a:p>
            <a:pPr marL="358775" indent="0">
              <a:buClr>
                <a:schemeClr val="bg1">
                  <a:lumMod val="95000"/>
                </a:schemeClr>
              </a:buClr>
              <a:buNone/>
            </a:pPr>
            <a:r>
              <a:rPr lang="uk-UA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8. Закрыть смену</a:t>
            </a:r>
          </a:p>
        </p:txBody>
      </p:sp>
      <p:pic>
        <p:nvPicPr>
          <p:cNvPr id="37" name="Picture 2" descr="C:\Users\Apple\Dropbox\3432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9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Управляющая кнопка: настраиваемая 4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3070800" cy="262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Заголовок 1"/>
          <p:cNvSpPr txBox="1">
            <a:spLocks/>
          </p:cNvSpPr>
          <p:nvPr/>
        </p:nvSpPr>
        <p:spPr>
          <a:xfrm>
            <a:off x="8189394" y="314684"/>
            <a:ext cx="70369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Фронт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43" name="Picture 2" descr="C:\Users\Apple\Desktop\11350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pple\Desktop\4287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03ff8ab87498155e4c4b7ea2a998cbdaf9637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b="1" dirty="0" smtClean="0">
            <a:solidFill>
              <a:schemeClr val="bg1">
                <a:lumMod val="50000"/>
              </a:schemeClr>
            </a:solidFill>
            <a:latin typeface="Arial Narrow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41512</TotalTime>
  <Words>4353</Words>
  <Application>Microsoft Office PowerPoint</Application>
  <PresentationFormat>Экран (4:3)</PresentationFormat>
  <Paragraphs>1453</Paragraphs>
  <Slides>58</Slides>
  <Notes>1</Notes>
  <HiddenSlides>2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Тема Office</vt:lpstr>
      <vt:lpstr>Специальное оформление</vt:lpstr>
      <vt:lpstr>Презентация PowerPoint</vt:lpstr>
      <vt:lpstr>Презентация PowerPoint</vt:lpstr>
      <vt:lpstr>Позиционирование</vt:lpstr>
      <vt:lpstr>Системные требования</vt:lpstr>
      <vt:lpstr>Надёжность</vt:lpstr>
      <vt:lpstr>Торговое оборудование</vt:lpstr>
      <vt:lpstr>Поддержка</vt:lpstr>
      <vt:lpstr>Стоимость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RestArt</dc:title>
  <dc:creator>Анастасиева Алёна</dc:creator>
  <cp:lastModifiedBy>Pavlov Alexey</cp:lastModifiedBy>
  <cp:revision>1102</cp:revision>
  <dcterms:created xsi:type="dcterms:W3CDTF">2014-02-19T14:12:30Z</dcterms:created>
  <dcterms:modified xsi:type="dcterms:W3CDTF">2014-04-28T07:40:33Z</dcterms:modified>
</cp:coreProperties>
</file>