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71" r:id="rId3"/>
    <p:sldId id="257" r:id="rId4"/>
    <p:sldId id="258" r:id="rId5"/>
    <p:sldId id="270" r:id="rId6"/>
    <p:sldId id="272" r:id="rId7"/>
    <p:sldId id="273" r:id="rId8"/>
    <p:sldId id="274" r:id="rId9"/>
    <p:sldId id="269" r:id="rId10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6AA5"/>
    <a:srgbClr val="C5DEF3"/>
    <a:srgbClr val="3B56FF"/>
    <a:srgbClr val="CDDEFF"/>
    <a:srgbClr val="B7C1FF"/>
    <a:srgbClr val="F5F5F5"/>
    <a:srgbClr val="FF6900"/>
    <a:srgbClr val="000000"/>
    <a:srgbClr val="BBC7D4"/>
    <a:srgbClr val="F15B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199" autoAdjust="0"/>
  </p:normalViewPr>
  <p:slideViewPr>
    <p:cSldViewPr>
      <p:cViewPr>
        <p:scale>
          <a:sx n="120" d="100"/>
          <a:sy n="120" d="100"/>
        </p:scale>
        <p:origin x="-1374" y="-450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BCAD8D-873D-42BB-8680-8A4DAD444564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ECF084-300E-4E1A-AEB4-2174DD5A74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842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CF084-300E-4E1A-AEB4-2174DD5A743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6391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Предлагаю сделать фон как на 6 слайде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CF084-300E-4E1A-AEB4-2174DD5A743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8207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CF084-300E-4E1A-AEB4-2174DD5A743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032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098" name="Picture 2" descr="D:\РАБОТА\1C-РАРУС\Брендбук\Rarus_logo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45912"/>
            <a:ext cx="982816" cy="212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rgbClr val="246AA5"/>
          </a:solidFill>
          <a:latin typeface="Museo Sans Cyrl 300" pitchFamily="50" charset="-52"/>
          <a:ea typeface="Open Sans Light" pitchFamily="34" charset="0"/>
          <a:cs typeface="Open Sans Light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Museo Sans Cyrl 300" pitchFamily="50" charset="-52"/>
          <a:ea typeface="Open Sans" pitchFamily="34" charset="0"/>
          <a:cs typeface="Open Sans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Museo Sans Cyrl 300" pitchFamily="50" charset="-52"/>
          <a:ea typeface="Open Sans" pitchFamily="34" charset="0"/>
          <a:cs typeface="Open Sans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Museo Sans Cyrl 300" pitchFamily="50" charset="-52"/>
          <a:ea typeface="Open Sans" pitchFamily="34" charset="0"/>
          <a:cs typeface="Open Sans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Museo Sans Cyrl 300" pitchFamily="50" charset="-52"/>
          <a:ea typeface="Open Sans" pitchFamily="34" charset="0"/>
          <a:cs typeface="Open Sans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Museo Sans Cyrl 300" pitchFamily="50" charset="-52"/>
          <a:ea typeface="Open Sans" pitchFamily="34" charset="0"/>
          <a:cs typeface="Open Sans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3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РАРУС\КАССИР\Презентация (маркетинговая)\СИНИЙ 2\1 слайд (обложка)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71700" y="571500"/>
            <a:ext cx="4800600" cy="1225021"/>
          </a:xfrm>
        </p:spPr>
        <p:txBody>
          <a:bodyPr>
            <a:normAutofit/>
          </a:bodyPr>
          <a:lstStyle/>
          <a:p>
            <a:pPr algn="ctr"/>
            <a:r>
              <a:rPr lang="ru-RU" sz="4200" dirty="0">
                <a:solidFill>
                  <a:schemeClr val="bg1"/>
                </a:solidFill>
                <a:latin typeface="Museo Sans Cyrl 700" pitchFamily="50" charset="-52"/>
              </a:rPr>
              <a:t>1С-Рарус: Кассир</a:t>
            </a:r>
            <a:endParaRPr lang="en-US" sz="4200" dirty="0">
              <a:solidFill>
                <a:schemeClr val="bg1"/>
              </a:solidFill>
              <a:latin typeface="Museo Sans Cyrl 700" pitchFamily="50" charset="-5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28900" y="1638300"/>
            <a:ext cx="3886200" cy="1447800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Museo Sans Cyrl 500" pitchFamily="50" charset="-52"/>
                <a:ea typeface="Open Sans SemiBold" pitchFamily="34" charset="0"/>
                <a:cs typeface="Open Sans SemiBold" pitchFamily="34" charset="0"/>
              </a:rPr>
              <a:t>кассовое решение                       для ИТ-архитектуры нового поколения</a:t>
            </a:r>
            <a:endParaRPr lang="en-US" sz="2000" dirty="0">
              <a:solidFill>
                <a:schemeClr val="bg1"/>
              </a:solidFill>
              <a:latin typeface="Museo Sans Cyrl 500" pitchFamily="50" charset="-52"/>
              <a:ea typeface="Open Sans SemiBold" pitchFamily="34" charset="0"/>
              <a:cs typeface="Open Sans SemiBold" pitchFamily="34" charset="0"/>
            </a:endParaRPr>
          </a:p>
        </p:txBody>
      </p:sp>
      <p:pic>
        <p:nvPicPr>
          <p:cNvPr id="1027" name="Picture 3" descr="D:\РАБОТА\1C-РАРУС\КАССИР\Презентация (маркетинговая)\Rarus_logo_whit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84163"/>
            <a:ext cx="1055688" cy="227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67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:\РАРУС\КАССИР\Презентация (маркетинговая)\СИНИЙ 2\круг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175514"/>
            <a:ext cx="4267200" cy="4547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6858000" cy="952500"/>
          </a:xfrm>
        </p:spPr>
        <p:txBody>
          <a:bodyPr>
            <a:normAutofit fontScale="90000"/>
          </a:bodyPr>
          <a:lstStyle/>
          <a:p>
            <a:r>
              <a:rPr lang="ru-RU" dirty="0"/>
              <a:t>Без надоевших схем обмена на новом уровне </a:t>
            </a:r>
            <a:r>
              <a:rPr lang="ru-RU" dirty="0" smtClean="0"/>
              <a:t>отказоустойчивости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9600" y="1485900"/>
            <a:ext cx="838200" cy="45719"/>
          </a:xfrm>
          <a:prstGeom prst="rect">
            <a:avLst/>
          </a:prstGeom>
          <a:solidFill>
            <a:srgbClr val="246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3" descr="G:\РАРУС\КАССИР\Презентация (маркетинговая)\СИНИЙ 2\Слайд-2(облако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507" y="1028700"/>
            <a:ext cx="2468562" cy="284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РАБОТА\1C-РАРУС\КАССИР\Презентация (маркетинговая)\2 слайд\касса-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3895" y="1968992"/>
            <a:ext cx="6353370" cy="4234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43100"/>
            <a:ext cx="3733800" cy="2514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b="1" dirty="0"/>
              <a:t>1С-Рарус: Кассир </a:t>
            </a:r>
            <a:r>
              <a:rPr lang="ru-RU" sz="1400" dirty="0"/>
              <a:t>– принципиально новая кассовая программа для сетевых компаний. </a:t>
            </a:r>
            <a:r>
              <a:rPr lang="ru-RU" sz="1400" dirty="0" smtClean="0"/>
              <a:t>Она напрямую обменивается информацией с центральным офисом               в онлайн-режиме. Если интернет обрывается, касса продолжает работать        в </a:t>
            </a:r>
            <a:r>
              <a:rPr lang="ru-RU" sz="1400" dirty="0" smtClean="0"/>
              <a:t>офлайн-режиме</a:t>
            </a:r>
            <a:r>
              <a:rPr lang="ru-RU" sz="1400" dirty="0" smtClean="0"/>
              <a:t>. Соединение восстановилось – все сохраненные данные автоматически передаются                   в учетную программу. </a:t>
            </a:r>
          </a:p>
          <a:p>
            <a:pPr marL="0" indent="0"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2491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РАБОТА\1C-РАРУС\КАССИР\Презентация (маркетинговая)\СИНИЙ\Слайд-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2857500"/>
          </a:xfrm>
          <a:prstGeom prst="rect">
            <a:avLst/>
          </a:prstGeom>
          <a:solidFill>
            <a:srgbClr val="246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Подходит </a:t>
            </a:r>
            <a:r>
              <a:rPr lang="ru-RU" dirty="0" smtClean="0">
                <a:solidFill>
                  <a:schemeClr val="bg1"/>
                </a:solidFill>
              </a:rPr>
              <a:t>всем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1307"/>
            <a:ext cx="8458200" cy="97519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>
                <a:solidFill>
                  <a:schemeClr val="bg1"/>
                </a:solidFill>
              </a:rPr>
              <a:t>«1С-Рарус: Кассир» идеальное решение для торговых сетей, у которых десятки касс и единая учетная система «1С». Но </a:t>
            </a:r>
            <a:r>
              <a:rPr lang="ru-RU" sz="1600" dirty="0" smtClean="0">
                <a:solidFill>
                  <a:schemeClr val="bg1"/>
                </a:solidFill>
              </a:rPr>
              <a:t>если у </a:t>
            </a:r>
            <a:r>
              <a:rPr lang="ru-RU" sz="1600" dirty="0">
                <a:solidFill>
                  <a:schemeClr val="bg1"/>
                </a:solidFill>
              </a:rPr>
              <a:t>вас один-два магазина с несколькими кассами, вам </a:t>
            </a:r>
            <a:r>
              <a:rPr lang="ru-RU" sz="1600" dirty="0" smtClean="0">
                <a:solidFill>
                  <a:schemeClr val="bg1"/>
                </a:solidFill>
              </a:rPr>
              <a:t>программа </a:t>
            </a:r>
            <a:r>
              <a:rPr lang="ru-RU" sz="1600" dirty="0">
                <a:solidFill>
                  <a:schemeClr val="bg1"/>
                </a:solidFill>
              </a:rPr>
              <a:t>тоже подойдет. 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3239947"/>
            <a:ext cx="24384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400" b="1" dirty="0">
                <a:solidFill>
                  <a:schemeClr val="bg1"/>
                </a:solidFill>
              </a:rPr>
              <a:t>Одиночные магазины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276600" y="3239947"/>
            <a:ext cx="25908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400" b="1" dirty="0">
                <a:solidFill>
                  <a:schemeClr val="bg1"/>
                </a:solidFill>
              </a:rPr>
              <a:t>Региональные сети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19800" y="3239947"/>
            <a:ext cx="2590800" cy="9158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400" b="1" dirty="0">
                <a:solidFill>
                  <a:schemeClr val="bg1"/>
                </a:solidFill>
              </a:rPr>
              <a:t>Федеральные сети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09600" y="1181100"/>
            <a:ext cx="8382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3" descr="D:\РАБОТА\1C-РАРУС\КАССИР\Презентация (маркетинговая)\Rarus_logo_whit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84163"/>
            <a:ext cx="1055688" cy="227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G:\РАРУС\КАССИР\Презентация (маркетинговая)\СИНИЙ 2\icon 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689350"/>
            <a:ext cx="1524000" cy="153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G:\РАРУС\КАССИР\Презентация (маркетинговая)\СИНИЙ 2\icon 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689350"/>
            <a:ext cx="1524000" cy="153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G:\РАРУС\КАССИР\Презентация (маркетинговая)\СИНИЙ 2\icon 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689350"/>
            <a:ext cx="1524000" cy="153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64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РАРУС\КАССИР\Презентация (маркетинговая)\СИНИЙ 2\Слайд-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5" descr="D:\РАБОТА\1C-РАРУС\КАССИР\Презентация (маркетинговая)\4 слайд\прямоугольник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95650"/>
            <a:ext cx="4364037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D:\РАБОТА\1C-РАРУС\КАССИР\Презентация (маркетинговая)\4 слайд\прямоугольник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875" y="3295650"/>
            <a:ext cx="4364037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D:\РАБОТА\1C-РАРУС\КАССИР\Презентация (маркетинговая)\4 слайд\прямоугольник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26" y="1181100"/>
            <a:ext cx="4364037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D:\РАБОТА\1C-РАРУС\КАССИР\Презентация (маркетинговая)\4 слайд\прямоугольник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874" y="1181100"/>
            <a:ext cx="4364037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"/>
            <a:ext cx="6172200" cy="1180835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Преимущества решения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664527"/>
            <a:ext cx="3124200" cy="14027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200" b="1" dirty="0" smtClean="0"/>
              <a:t>Легкая </a:t>
            </a:r>
            <a:r>
              <a:rPr lang="ru-RU" sz="1200" b="1" dirty="0"/>
              <a:t>настройка</a:t>
            </a:r>
            <a:endParaRPr lang="ru-RU" sz="1200" dirty="0"/>
          </a:p>
          <a:p>
            <a:pPr marL="0" indent="0">
              <a:buNone/>
            </a:pPr>
            <a:r>
              <a:rPr lang="ru-RU" sz="1200" dirty="0"/>
              <a:t>Настройте интеграцию с учетной </a:t>
            </a:r>
            <a:r>
              <a:rPr lang="ru-RU" sz="1200" dirty="0" smtClean="0"/>
              <a:t>программой и </a:t>
            </a:r>
            <a:r>
              <a:rPr lang="ru-RU" sz="1200" dirty="0"/>
              <a:t>подключите </a:t>
            </a:r>
            <a:r>
              <a:rPr lang="ru-RU" sz="1200" dirty="0" smtClean="0"/>
              <a:t>оборудование, </a:t>
            </a:r>
            <a:r>
              <a:rPr lang="ru-RU" sz="1200" dirty="0"/>
              <a:t>не </a:t>
            </a:r>
            <a:r>
              <a:rPr lang="ru-RU" sz="1200" dirty="0" smtClean="0"/>
              <a:t>прибегая к </a:t>
            </a:r>
            <a:r>
              <a:rPr lang="ru-RU" sz="1200" dirty="0"/>
              <a:t>помощи </a:t>
            </a:r>
            <a:r>
              <a:rPr lang="ru-RU" sz="1200" dirty="0" smtClean="0"/>
              <a:t>программиста</a:t>
            </a: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/>
              <a:t/>
            </a:r>
            <a:br>
              <a:rPr lang="ru-RU" sz="1200" dirty="0"/>
            </a:br>
            <a:endParaRPr lang="en-US" sz="12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219200" y="1593273"/>
            <a:ext cx="2819400" cy="1295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useo Sans Cyrl 300" pitchFamily="50" charset="-52"/>
                <a:ea typeface="Open Sans" pitchFamily="34" charset="0"/>
                <a:cs typeface="Open Sans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useo Sans Cyrl 300" pitchFamily="50" charset="-52"/>
                <a:ea typeface="Open Sans" pitchFamily="34" charset="0"/>
                <a:cs typeface="Open Sans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Museo Sans Cyrl 300" pitchFamily="50" charset="-52"/>
                <a:ea typeface="Open Sans" pitchFamily="34" charset="0"/>
                <a:cs typeface="Open Sans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Museo Sans Cyrl 300" pitchFamily="50" charset="-52"/>
                <a:ea typeface="Open Sans" pitchFamily="34" charset="0"/>
                <a:cs typeface="Open Sans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Museo Sans Cyrl 300" pitchFamily="50" charset="-52"/>
                <a:ea typeface="Open Sans" pitchFamily="34" charset="0"/>
                <a:cs typeface="Open Sans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1200" b="1" dirty="0" smtClean="0"/>
              <a:t>Независимость от интернета</a:t>
            </a:r>
            <a:endParaRPr lang="ru-RU" sz="1200" dirty="0" smtClean="0"/>
          </a:p>
          <a:p>
            <a:pPr marL="0" indent="0">
              <a:buFont typeface="Arial" pitchFamily="34" charset="0"/>
              <a:buNone/>
            </a:pPr>
            <a:r>
              <a:rPr lang="ru-RU" sz="1200" dirty="0" smtClean="0"/>
              <a:t>Работать онлайн</a:t>
            </a:r>
            <a:r>
              <a:rPr lang="en-US" sz="1200" dirty="0" smtClean="0"/>
              <a:t> </a:t>
            </a:r>
            <a:r>
              <a:rPr lang="ru-RU" sz="1200" dirty="0" smtClean="0"/>
              <a:t>и офлайн, при этом отказаться от дополнительных выгрузок и не потерять ни одной транзакции, – теперь реально</a:t>
            </a:r>
            <a:br>
              <a:rPr lang="ru-RU" sz="1200" dirty="0" smtClean="0"/>
            </a:br>
            <a:endParaRPr lang="en-US" sz="12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410200" y="1593273"/>
            <a:ext cx="3124200" cy="13404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useo Sans Cyrl 300" pitchFamily="50" charset="-52"/>
                <a:ea typeface="Open Sans" pitchFamily="34" charset="0"/>
                <a:cs typeface="Open Sans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useo Sans Cyrl 300" pitchFamily="50" charset="-52"/>
                <a:ea typeface="Open Sans" pitchFamily="34" charset="0"/>
                <a:cs typeface="Open Sans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Museo Sans Cyrl 300" pitchFamily="50" charset="-52"/>
                <a:ea typeface="Open Sans" pitchFamily="34" charset="0"/>
                <a:cs typeface="Open Sans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Museo Sans Cyrl 300" pitchFamily="50" charset="-52"/>
                <a:ea typeface="Open Sans" pitchFamily="34" charset="0"/>
                <a:cs typeface="Open Sans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Museo Sans Cyrl 300" pitchFamily="50" charset="-52"/>
                <a:ea typeface="Open Sans" pitchFamily="34" charset="0"/>
                <a:cs typeface="Open Sans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1200" b="1" dirty="0" smtClean="0"/>
              <a:t>Экономия</a:t>
            </a:r>
            <a:endParaRPr lang="ru-RU" sz="1200" dirty="0" smtClean="0"/>
          </a:p>
          <a:p>
            <a:pPr marL="0" indent="0">
              <a:buFont typeface="Arial" pitchFamily="34" charset="0"/>
              <a:buNone/>
            </a:pPr>
            <a:r>
              <a:rPr lang="ru-RU" sz="1200" dirty="0" smtClean="0"/>
              <a:t>Обеспечьте информационный обмен каждой кассы с центральным офисом без дополнительных программ                         и модулей </a:t>
            </a:r>
          </a:p>
          <a:p>
            <a:pPr marL="0" indent="0">
              <a:buFont typeface="Arial" pitchFamily="34" charset="0"/>
              <a:buNone/>
            </a:pPr>
            <a:r>
              <a:rPr lang="ru-RU" sz="1200" dirty="0" smtClean="0"/>
              <a:t/>
            </a:r>
            <a:br>
              <a:rPr lang="ru-RU" sz="1200" dirty="0" smtClean="0"/>
            </a:br>
            <a:endParaRPr lang="en-US" sz="12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402416" y="3664527"/>
            <a:ext cx="3055784" cy="11795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useo Sans Cyrl 300" pitchFamily="50" charset="-52"/>
                <a:ea typeface="Open Sans" pitchFamily="34" charset="0"/>
                <a:cs typeface="Open Sans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useo Sans Cyrl 300" pitchFamily="50" charset="-52"/>
                <a:ea typeface="Open Sans" pitchFamily="34" charset="0"/>
                <a:cs typeface="Open Sans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Museo Sans Cyrl 300" pitchFamily="50" charset="-52"/>
                <a:ea typeface="Open Sans" pitchFamily="34" charset="0"/>
                <a:cs typeface="Open Sans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Museo Sans Cyrl 300" pitchFamily="50" charset="-52"/>
                <a:ea typeface="Open Sans" pitchFamily="34" charset="0"/>
                <a:cs typeface="Open Sans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Museo Sans Cyrl 300" pitchFamily="50" charset="-52"/>
                <a:ea typeface="Open Sans" pitchFamily="34" charset="0"/>
                <a:cs typeface="Open Sans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1200" b="1" dirty="0" smtClean="0"/>
              <a:t>Увеличение среднего чека</a:t>
            </a:r>
            <a:endParaRPr lang="ru-RU" sz="1200" dirty="0" smtClean="0"/>
          </a:p>
          <a:p>
            <a:pPr marL="0" indent="0">
              <a:buFont typeface="Arial" pitchFamily="34" charset="0"/>
              <a:buNone/>
            </a:pPr>
            <a:r>
              <a:rPr lang="ru-RU" sz="1200" dirty="0" smtClean="0"/>
              <a:t>Выведите продажи на новый уровень без сложных маркетинговых кампаний – с помощью модуля дополнительных продаж </a:t>
            </a:r>
          </a:p>
          <a:p>
            <a:pPr marL="0" indent="0">
              <a:buFont typeface="Arial" pitchFamily="34" charset="0"/>
              <a:buNone/>
            </a:pP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endParaRPr lang="en-US" sz="1200" dirty="0"/>
          </a:p>
        </p:txBody>
      </p:sp>
      <p:sp>
        <p:nvSpPr>
          <p:cNvPr id="10" name="Rectangle 9"/>
          <p:cNvSpPr/>
          <p:nvPr/>
        </p:nvSpPr>
        <p:spPr>
          <a:xfrm>
            <a:off x="609600" y="1104900"/>
            <a:ext cx="8382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3" name="Picture 3" descr="D:\РАБОТА\1C-РАРУС\КАССИР\Презентация (маркетинговая)\Rarus_logo_whit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84163"/>
            <a:ext cx="1055688" cy="227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G:\РАРУС\КАССИР\Презентация (маркетинговая)\СИНИЙ 2\wifi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12" y="1662112"/>
            <a:ext cx="436562" cy="433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G:\РАРУС\КАССИР\Презентация (маркетинговая)\СИНИЙ 2\money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437" y="1662112"/>
            <a:ext cx="436563" cy="433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G:\РАРУС\КАССИР\Презентация (маркетинговая)\СИНИЙ 2\chek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392" y="3719513"/>
            <a:ext cx="436562" cy="433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G:\РАРУС\КАССИР\Презентация (маркетинговая)\СИНИЙ 2\settings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38" y="3719513"/>
            <a:ext cx="436562" cy="433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560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РАБОТА\1C-РАРУС\КАССИР\Презентация (маркетинговая)\СИНИЙ\темный фо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250156"/>
            <a:ext cx="5715000" cy="4471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1257300"/>
            <a:ext cx="3429000" cy="4457700"/>
          </a:xfrm>
          <a:prstGeom prst="rect">
            <a:avLst/>
          </a:prstGeom>
          <a:solidFill>
            <a:srgbClr val="C5DE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dirty="0"/>
              <a:t>Уникальная ИТ-архитектура торговых сетей</a:t>
            </a:r>
            <a:endParaRPr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idx="1"/>
          </p:nvPr>
        </p:nvSpPr>
        <p:spPr>
          <a:xfrm>
            <a:off x="323543" y="1687168"/>
            <a:ext cx="2876857" cy="35325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Мы предлагаем сетевым компаниям 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изменить традиционную                 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ИТ-архитектуру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Больше никаких сложных схем обмена, 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два режима работы 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 независимость                   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от интернета.</a:t>
            </a:r>
          </a:p>
          <a:p>
            <a:pPr marL="0" indent="0">
              <a:buNone/>
            </a:pPr>
            <a:endParaRPr lang="ru-RU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Обмен данными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 центральным офисом 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происходит онлайн. </a:t>
            </a: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</a:t>
            </a:r>
            <a:endParaRPr lang="ru-RU" sz="1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endParaRPr lang="ru-RU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При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сбое интернета 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решение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автоматически 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переключается  </a:t>
            </a: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офлайн-режим. 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Кассовые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операции остаются доступными, транзакции 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сохраняются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 поступают в центральную 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систему после 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восстановления интернета. </a:t>
            </a:r>
            <a:endParaRPr lang="ru-RU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en-US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657600" y="3231059"/>
            <a:ext cx="12362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chemeClr val="bg1"/>
                </a:solidFill>
              </a:rPr>
              <a:t>Учётная программа центрального </a:t>
            </a:r>
            <a:r>
              <a:rPr lang="ru-RU" sz="1100" b="1" dirty="0" smtClean="0">
                <a:solidFill>
                  <a:schemeClr val="bg1"/>
                </a:solidFill>
              </a:rPr>
              <a:t>офиса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315200" y="2000190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000" dirty="0">
                <a:solidFill>
                  <a:schemeClr val="bg1"/>
                </a:solidFill>
                <a:latin typeface="Museo Sans Cyrl 500" pitchFamily="50" charset="-52"/>
                <a:ea typeface="Open Sans" pitchFamily="34" charset="0"/>
                <a:cs typeface="Open Sans" pitchFamily="34" charset="0"/>
                <a:sym typeface="Century Gothic"/>
              </a:rPr>
              <a:t>Учетная программа товароведа </a:t>
            </a:r>
          </a:p>
        </p:txBody>
      </p:sp>
      <p:sp>
        <p:nvSpPr>
          <p:cNvPr id="39" name="Google Shape;155;p28"/>
          <p:cNvSpPr txBox="1"/>
          <p:nvPr/>
        </p:nvSpPr>
        <p:spPr>
          <a:xfrm>
            <a:off x="7315200" y="3434130"/>
            <a:ext cx="1605302" cy="42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ru-RU" sz="1000" b="1" dirty="0" smtClean="0">
                <a:solidFill>
                  <a:schemeClr val="bg1"/>
                </a:solidFill>
                <a:latin typeface="Museo Sans Cyrl 300" pitchFamily="50" charset="-52"/>
                <a:ea typeface="Open Sans" pitchFamily="34" charset="0"/>
                <a:cs typeface="Open Sans" pitchFamily="34" charset="0"/>
                <a:sym typeface="Century Gothic"/>
              </a:rPr>
              <a:t>1С-Рарус:Кассир</a:t>
            </a:r>
            <a:endParaRPr lang="ru-RU" sz="1100" b="1" dirty="0">
              <a:solidFill>
                <a:schemeClr val="bg1"/>
              </a:solidFill>
              <a:latin typeface="Museo Sans Cyrl 300" pitchFamily="50" charset="-52"/>
              <a:ea typeface="Open Sans" pitchFamily="34" charset="0"/>
              <a:cs typeface="Open Sans" pitchFamily="34" charset="0"/>
              <a:sym typeface="Century Gothic"/>
            </a:endParaRPr>
          </a:p>
        </p:txBody>
      </p:sp>
      <p:sp>
        <p:nvSpPr>
          <p:cNvPr id="41" name="Google Shape;153;p28"/>
          <p:cNvSpPr txBox="1"/>
          <p:nvPr/>
        </p:nvSpPr>
        <p:spPr>
          <a:xfrm>
            <a:off x="5659020" y="1981716"/>
            <a:ext cx="1200820" cy="523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ru-RU" sz="800" dirty="0">
                <a:solidFill>
                  <a:srgbClr val="BBC7D4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Century Gothic"/>
              </a:rPr>
              <a:t>Работает через тонкий клиент </a:t>
            </a:r>
          </a:p>
        </p:txBody>
      </p:sp>
      <p:sp>
        <p:nvSpPr>
          <p:cNvPr id="42" name="Google Shape;158;p28"/>
          <p:cNvSpPr txBox="1"/>
          <p:nvPr/>
        </p:nvSpPr>
        <p:spPr>
          <a:xfrm>
            <a:off x="5555052" y="3426553"/>
            <a:ext cx="1379148" cy="4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ru-RU" sz="800" dirty="0">
                <a:solidFill>
                  <a:srgbClr val="BBC7D4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Century Gothic"/>
              </a:rPr>
              <a:t>Работает </a:t>
            </a:r>
          </a:p>
          <a:p>
            <a:pPr lvl="0" algn="ctr">
              <a:buClr>
                <a:schemeClr val="dk1"/>
              </a:buClr>
              <a:buSzPts val="1100"/>
            </a:pPr>
            <a:r>
              <a:rPr lang="ru-RU" sz="800" dirty="0">
                <a:solidFill>
                  <a:srgbClr val="BBC7D4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Century Gothic"/>
              </a:rPr>
              <a:t>в онлайн-режиме</a:t>
            </a:r>
          </a:p>
          <a:p>
            <a:pPr lvl="0" algn="ctr">
              <a:buClr>
                <a:schemeClr val="dk1"/>
              </a:buClr>
              <a:buSzPts val="1100"/>
            </a:pPr>
            <a:endParaRPr lang="ru-RU" sz="800" dirty="0">
              <a:solidFill>
                <a:srgbClr val="BBC7D4"/>
              </a:solidFill>
              <a:latin typeface="Open Sans" pitchFamily="34" charset="0"/>
              <a:ea typeface="Open Sans" pitchFamily="34" charset="0"/>
              <a:cs typeface="Open Sans" pitchFamily="34" charset="0"/>
              <a:sym typeface="Century Gothic"/>
            </a:endParaRPr>
          </a:p>
        </p:txBody>
      </p:sp>
      <p:sp>
        <p:nvSpPr>
          <p:cNvPr id="43" name="Google Shape;164;p28"/>
          <p:cNvSpPr txBox="1"/>
          <p:nvPr/>
        </p:nvSpPr>
        <p:spPr>
          <a:xfrm>
            <a:off x="5636960" y="4533900"/>
            <a:ext cx="1297240" cy="790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buSzPts val="1100"/>
            </a:pPr>
            <a:r>
              <a:rPr lang="ru-RU" sz="800" dirty="0">
                <a:solidFill>
                  <a:srgbClr val="BBC7D4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Century Gothic"/>
              </a:rPr>
              <a:t>Произошел обрыв </a:t>
            </a:r>
            <a:r>
              <a:rPr lang="ru-RU" sz="800" dirty="0" err="1">
                <a:solidFill>
                  <a:srgbClr val="BBC7D4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Century Gothic"/>
              </a:rPr>
              <a:t>интернет-соединения</a:t>
            </a:r>
            <a:r>
              <a:rPr lang="ru-RU" sz="800" dirty="0">
                <a:solidFill>
                  <a:srgbClr val="BBC7D4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Century Gothic"/>
              </a:rPr>
              <a:t>. Работает в офлайн-режиме</a:t>
            </a:r>
          </a:p>
          <a:p>
            <a:pPr lvl="0" algn="ctr"/>
            <a:endParaRPr lang="ru-RU" sz="800" dirty="0">
              <a:solidFill>
                <a:srgbClr val="BBC7D4"/>
              </a:solidFill>
              <a:latin typeface="Open Sans" pitchFamily="34" charset="0"/>
              <a:ea typeface="Open Sans" pitchFamily="34" charset="0"/>
              <a:cs typeface="Open Sans" pitchFamily="34" charset="0"/>
              <a:sym typeface="Century Gothic"/>
            </a:endParaRPr>
          </a:p>
        </p:txBody>
      </p:sp>
      <p:sp>
        <p:nvSpPr>
          <p:cNvPr id="50" name="Google Shape;155;p28"/>
          <p:cNvSpPr txBox="1"/>
          <p:nvPr/>
        </p:nvSpPr>
        <p:spPr>
          <a:xfrm>
            <a:off x="7391400" y="4805730"/>
            <a:ext cx="1435232" cy="42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ru-RU" sz="1000" b="1" dirty="0" smtClean="0">
                <a:solidFill>
                  <a:schemeClr val="bg1"/>
                </a:solidFill>
                <a:latin typeface="Museo Sans Cyrl 300" pitchFamily="50" charset="-52"/>
                <a:ea typeface="Open Sans" pitchFamily="34" charset="0"/>
                <a:cs typeface="Open Sans" pitchFamily="34" charset="0"/>
                <a:sym typeface="Century Gothic"/>
              </a:rPr>
              <a:t>1С-Рарус:Кассир</a:t>
            </a:r>
            <a:endParaRPr lang="ru-RU" sz="1100" b="1" dirty="0">
              <a:solidFill>
                <a:schemeClr val="bg1"/>
              </a:solidFill>
              <a:latin typeface="Museo Sans Cyrl 300" pitchFamily="50" charset="-52"/>
              <a:ea typeface="Open Sans" pitchFamily="34" charset="0"/>
              <a:cs typeface="Open Sans" pitchFamily="34" charset="0"/>
              <a:sym typeface="Century Gothic"/>
            </a:endParaRPr>
          </a:p>
        </p:txBody>
      </p:sp>
      <p:pic>
        <p:nvPicPr>
          <p:cNvPr id="7172" name="Picture 4" descr="D:\РАБОТА\1C-РАРУС\КАССИР\Презентация (маркетинговая)\СИНИЙ\пунктиры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095500"/>
            <a:ext cx="2663825" cy="298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G:\РАРУС\КАССИР\Презентация (маркетинговая)\СИНИЙ 2\синее облако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918" y="1581666"/>
            <a:ext cx="633413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G:\РАРУС\КАССИР\Презентация (маркетинговая)\СИНИЙ 2\синее облако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793" y="3009900"/>
            <a:ext cx="633413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G:\РАРУС\КАССИР\Презентация (маркетинговая)\СИНИЙ 2\синий wif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918" y="4156178"/>
            <a:ext cx="560388" cy="40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G:\РАРУС\КАССИР\Презентация (маркетинговая)\СИНИЙ 2\таваровед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994" y="1483281"/>
            <a:ext cx="506412" cy="48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G:\РАРУС\КАССИР\Презентация (маркетинговая)\СИНИЙ 2\касса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5334" y="2970580"/>
            <a:ext cx="487363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 descr="G:\РАРУС\КАССИР\Презентация (маркетинговая)\СИНИЙ 2\касса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9203" y="4358584"/>
            <a:ext cx="487363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97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246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Возможности </a:t>
            </a:r>
            <a:r>
              <a:rPr lang="ru-RU" dirty="0" smtClean="0">
                <a:solidFill>
                  <a:schemeClr val="bg1"/>
                </a:solidFill>
              </a:rPr>
              <a:t>решения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0" y="3812537"/>
            <a:ext cx="2674784" cy="154375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100" b="1" dirty="0" smtClean="0">
                <a:solidFill>
                  <a:schemeClr val="bg1"/>
                </a:solidFill>
              </a:rPr>
              <a:t>Соответствие </a:t>
            </a:r>
            <a:r>
              <a:rPr lang="ru-RU" sz="1100" b="1" dirty="0">
                <a:solidFill>
                  <a:schemeClr val="bg1"/>
                </a:solidFill>
              </a:rPr>
              <a:t>закону</a:t>
            </a:r>
            <a:endParaRPr lang="ru-RU" sz="11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ru-RU" sz="1100" dirty="0">
                <a:solidFill>
                  <a:schemeClr val="bg1"/>
                </a:solidFill>
              </a:rPr>
              <a:t>Продавая, не забывайте о законе. Хотя с нашим решением беспокоиться не о чем – </a:t>
            </a:r>
            <a:r>
              <a:rPr lang="en-US" sz="1100" dirty="0" smtClean="0">
                <a:solidFill>
                  <a:schemeClr val="bg1"/>
                </a:solidFill>
              </a:rPr>
              <a:t>                        </a:t>
            </a:r>
            <a:r>
              <a:rPr lang="ru-RU" sz="1100" dirty="0" smtClean="0">
                <a:solidFill>
                  <a:schemeClr val="bg1"/>
                </a:solidFill>
              </a:rPr>
              <a:t>оно </a:t>
            </a:r>
            <a:r>
              <a:rPr lang="ru-RU" sz="1100" dirty="0">
                <a:solidFill>
                  <a:schemeClr val="bg1"/>
                </a:solidFill>
              </a:rPr>
              <a:t>полностью соответствует </a:t>
            </a:r>
            <a:r>
              <a:rPr lang="ru-RU" sz="1100" dirty="0" smtClean="0">
                <a:solidFill>
                  <a:schemeClr val="bg1"/>
                </a:solidFill>
              </a:rPr>
              <a:t>54-ФЗ</a:t>
            </a:r>
            <a:r>
              <a:rPr lang="en-US" sz="1100" dirty="0" smtClean="0">
                <a:solidFill>
                  <a:schemeClr val="bg1"/>
                </a:solidFill>
              </a:rPr>
              <a:t>             </a:t>
            </a:r>
            <a:r>
              <a:rPr lang="ru-RU" sz="1100" dirty="0" smtClean="0">
                <a:solidFill>
                  <a:schemeClr val="bg1"/>
                </a:solidFill>
              </a:rPr>
              <a:t> </a:t>
            </a:r>
            <a:r>
              <a:rPr lang="ru-RU" sz="1100" dirty="0">
                <a:solidFill>
                  <a:schemeClr val="bg1"/>
                </a:solidFill>
              </a:rPr>
              <a:t>и поддерживает </a:t>
            </a:r>
            <a:r>
              <a:rPr lang="ru-RU" sz="1100" dirty="0" smtClean="0">
                <a:solidFill>
                  <a:schemeClr val="bg1"/>
                </a:solidFill>
              </a:rPr>
              <a:t> все системы маркировки товаров</a:t>
            </a:r>
            <a:endParaRPr lang="ru-RU" sz="11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ru-RU" sz="1100" dirty="0">
                <a:solidFill>
                  <a:schemeClr val="bg1"/>
                </a:solidFill>
              </a:rPr>
              <a:t/>
            </a:r>
            <a:br>
              <a:rPr lang="ru-RU" sz="1100" dirty="0">
                <a:solidFill>
                  <a:schemeClr val="bg1"/>
                </a:solidFill>
              </a:rPr>
            </a:b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1181100"/>
            <a:ext cx="8382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85423" y="1922446"/>
            <a:ext cx="2528711" cy="1371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useo Sans Cyrl 300" pitchFamily="50" charset="-52"/>
                <a:ea typeface="Open Sans" pitchFamily="34" charset="0"/>
                <a:cs typeface="Open Sans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useo Sans Cyrl 300" pitchFamily="50" charset="-52"/>
                <a:ea typeface="Open Sans" pitchFamily="34" charset="0"/>
                <a:cs typeface="Open Sans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Museo Sans Cyrl 300" pitchFamily="50" charset="-52"/>
                <a:ea typeface="Open Sans" pitchFamily="34" charset="0"/>
                <a:cs typeface="Open Sans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Museo Sans Cyrl 300" pitchFamily="50" charset="-52"/>
                <a:ea typeface="Open Sans" pitchFamily="34" charset="0"/>
                <a:cs typeface="Open Sans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Museo Sans Cyrl 300" pitchFamily="50" charset="-52"/>
                <a:ea typeface="Open Sans" pitchFamily="34" charset="0"/>
                <a:cs typeface="Open Sans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1100" b="1" dirty="0" smtClean="0">
                <a:solidFill>
                  <a:schemeClr val="bg1"/>
                </a:solidFill>
              </a:rPr>
              <a:t>Продажи</a:t>
            </a:r>
            <a:endParaRPr lang="ru-RU" sz="1100" dirty="0" smtClean="0">
              <a:solidFill>
                <a:schemeClr val="bg1"/>
              </a:solidFill>
            </a:endParaRPr>
          </a:p>
          <a:p>
            <a:pPr marL="0" indent="0" algn="ctr">
              <a:buFont typeface="Arial" pitchFamily="34" charset="0"/>
              <a:buNone/>
            </a:pPr>
            <a:r>
              <a:rPr lang="ru-RU" sz="1100" dirty="0" smtClean="0">
                <a:solidFill>
                  <a:schemeClr val="bg1"/>
                </a:solidFill>
              </a:rPr>
              <a:t>Подобрать товар, просмотреть </a:t>
            </a:r>
            <a:r>
              <a:rPr lang="en-US" sz="1100" dirty="0" smtClean="0">
                <a:solidFill>
                  <a:schemeClr val="bg1"/>
                </a:solidFill>
              </a:rPr>
              <a:t>         </a:t>
            </a:r>
            <a:r>
              <a:rPr lang="ru-RU" sz="1100" dirty="0" smtClean="0">
                <a:solidFill>
                  <a:schemeClr val="bg1"/>
                </a:solidFill>
              </a:rPr>
              <a:t>его характеристики, обработать предзаказ или сформировать новый прямо на кассе – дело нескольких кликов</a:t>
            </a:r>
          </a:p>
          <a:p>
            <a:pPr marL="0" indent="0" algn="ctr">
              <a:buFont typeface="Arial" pitchFamily="34" charset="0"/>
              <a:buNone/>
            </a:pPr>
            <a:r>
              <a:rPr lang="ru-RU" sz="1100" dirty="0" smtClean="0">
                <a:solidFill>
                  <a:schemeClr val="bg1"/>
                </a:solidFill>
              </a:rPr>
              <a:t/>
            </a:r>
            <a:br>
              <a:rPr lang="ru-RU" sz="1100" dirty="0" smtClean="0">
                <a:solidFill>
                  <a:schemeClr val="bg1"/>
                </a:solidFill>
              </a:rPr>
            </a:b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992261" y="1922446"/>
            <a:ext cx="2618339" cy="12587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useo Sans Cyrl 300" pitchFamily="50" charset="-52"/>
                <a:ea typeface="Open Sans" pitchFamily="34" charset="0"/>
                <a:cs typeface="Open Sans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useo Sans Cyrl 300" pitchFamily="50" charset="-52"/>
                <a:ea typeface="Open Sans" pitchFamily="34" charset="0"/>
                <a:cs typeface="Open Sans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Museo Sans Cyrl 300" pitchFamily="50" charset="-52"/>
                <a:ea typeface="Open Sans" pitchFamily="34" charset="0"/>
                <a:cs typeface="Open Sans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Museo Sans Cyrl 300" pitchFamily="50" charset="-52"/>
                <a:ea typeface="Open Sans" pitchFamily="34" charset="0"/>
                <a:cs typeface="Open Sans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Museo Sans Cyrl 300" pitchFamily="50" charset="-52"/>
                <a:ea typeface="Open Sans" pitchFamily="34" charset="0"/>
                <a:cs typeface="Open Sans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1100" b="1" dirty="0" smtClean="0">
                <a:solidFill>
                  <a:schemeClr val="bg1"/>
                </a:solidFill>
              </a:rPr>
              <a:t>Дополнительные продажи</a:t>
            </a:r>
            <a:endParaRPr lang="ru-RU" sz="1100" dirty="0" smtClean="0">
              <a:solidFill>
                <a:schemeClr val="bg1"/>
              </a:solidFill>
            </a:endParaRPr>
          </a:p>
          <a:p>
            <a:pPr marL="0" indent="0" algn="ctr">
              <a:buFont typeface="Arial" pitchFamily="34" charset="0"/>
              <a:buNone/>
            </a:pPr>
            <a:r>
              <a:rPr lang="ru-RU" sz="1100" dirty="0" smtClean="0">
                <a:solidFill>
                  <a:schemeClr val="bg1"/>
                </a:solidFill>
              </a:rPr>
              <a:t>Подберите аналог, напомните покупателю о сопутствующих товарах или проводимой акции – </a:t>
            </a:r>
            <a:r>
              <a:rPr lang="ru-RU" sz="1100" dirty="0" smtClean="0">
                <a:solidFill>
                  <a:schemeClr val="bg1"/>
                </a:solidFill>
              </a:rPr>
              <a:t>    </a:t>
            </a:r>
            <a:r>
              <a:rPr lang="ru-RU" sz="1100" dirty="0" smtClean="0">
                <a:solidFill>
                  <a:schemeClr val="bg1"/>
                </a:solidFill>
              </a:rPr>
              <a:t>ни один посетитель не уйдет                без покупки</a:t>
            </a:r>
            <a:br>
              <a:rPr lang="ru-RU" sz="1100" dirty="0" smtClean="0">
                <a:solidFill>
                  <a:schemeClr val="bg1"/>
                </a:solidFill>
              </a:rPr>
            </a:b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295400" y="3812537"/>
            <a:ext cx="2652889" cy="16357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useo Sans Cyrl 300" pitchFamily="50" charset="-52"/>
                <a:ea typeface="Open Sans" pitchFamily="34" charset="0"/>
                <a:cs typeface="Open Sans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useo Sans Cyrl 300" pitchFamily="50" charset="-52"/>
                <a:ea typeface="Open Sans" pitchFamily="34" charset="0"/>
                <a:cs typeface="Open Sans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Museo Sans Cyrl 300" pitchFamily="50" charset="-52"/>
                <a:ea typeface="Open Sans" pitchFamily="34" charset="0"/>
                <a:cs typeface="Open Sans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Museo Sans Cyrl 300" pitchFamily="50" charset="-52"/>
                <a:ea typeface="Open Sans" pitchFamily="34" charset="0"/>
                <a:cs typeface="Open Sans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Museo Sans Cyrl 300" pitchFamily="50" charset="-52"/>
                <a:ea typeface="Open Sans" pitchFamily="34" charset="0"/>
                <a:cs typeface="Open Sans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1100" b="1" dirty="0" smtClean="0">
                <a:solidFill>
                  <a:schemeClr val="bg1"/>
                </a:solidFill>
              </a:rPr>
              <a:t>Оплата и скидки</a:t>
            </a:r>
            <a:endParaRPr lang="ru-RU" sz="1100" dirty="0" smtClean="0">
              <a:solidFill>
                <a:schemeClr val="bg1"/>
              </a:solidFill>
            </a:endParaRPr>
          </a:p>
          <a:p>
            <a:pPr marL="0" indent="0" algn="ctr">
              <a:buFont typeface="Arial" pitchFamily="34" charset="0"/>
              <a:buNone/>
            </a:pPr>
            <a:r>
              <a:rPr lang="ru-RU" sz="1100" dirty="0" smtClean="0">
                <a:solidFill>
                  <a:schemeClr val="bg1"/>
                </a:solidFill>
              </a:rPr>
              <a:t>Используйте  бонусы</a:t>
            </a:r>
            <a:r>
              <a:rPr lang="ru-RU" sz="1100" dirty="0">
                <a:solidFill>
                  <a:schemeClr val="bg1"/>
                </a:solidFill>
              </a:rPr>
              <a:t> </a:t>
            </a:r>
            <a:r>
              <a:rPr lang="ru-RU" sz="1100" dirty="0" smtClean="0">
                <a:solidFill>
                  <a:schemeClr val="bg1"/>
                </a:solidFill>
              </a:rPr>
              <a:t>                                   и разнообразные скидки. После подсчета скидок принимайте оплату любым способом: наличными, картами или и тем, и другим сразу.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429000" y="1922446"/>
            <a:ext cx="2209800" cy="13335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useo Sans Cyrl 300" pitchFamily="50" charset="-52"/>
                <a:ea typeface="Open Sans" pitchFamily="34" charset="0"/>
                <a:cs typeface="Open Sans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useo Sans Cyrl 300" pitchFamily="50" charset="-52"/>
                <a:ea typeface="Open Sans" pitchFamily="34" charset="0"/>
                <a:cs typeface="Open Sans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Museo Sans Cyrl 300" pitchFamily="50" charset="-52"/>
                <a:ea typeface="Open Sans" pitchFamily="34" charset="0"/>
                <a:cs typeface="Open Sans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Museo Sans Cyrl 300" pitchFamily="50" charset="-52"/>
                <a:ea typeface="Open Sans" pitchFamily="34" charset="0"/>
                <a:cs typeface="Open Sans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Museo Sans Cyrl 300" pitchFamily="50" charset="-52"/>
                <a:ea typeface="Open Sans" pitchFamily="34" charset="0"/>
                <a:cs typeface="Open Sans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1100" b="1" dirty="0" smtClean="0">
                <a:solidFill>
                  <a:schemeClr val="bg1"/>
                </a:solidFill>
              </a:rPr>
              <a:t>Кассовые операции</a:t>
            </a:r>
            <a:endParaRPr lang="ru-RU" sz="1100" dirty="0" smtClean="0">
              <a:solidFill>
                <a:schemeClr val="bg1"/>
              </a:solidFill>
            </a:endParaRPr>
          </a:p>
          <a:p>
            <a:pPr marL="0" indent="0" algn="ctr">
              <a:buFont typeface="Arial" pitchFamily="34" charset="0"/>
              <a:buNone/>
            </a:pPr>
            <a:r>
              <a:rPr lang="ru-RU" sz="1100" dirty="0" smtClean="0">
                <a:solidFill>
                  <a:schemeClr val="bg1"/>
                </a:solidFill>
              </a:rPr>
              <a:t>Управляйте кассовой сменой, проводите инкассацию                     и формируйте документы нажатием одной кнопки</a:t>
            </a:r>
            <a:br>
              <a:rPr lang="ru-RU" sz="1100" dirty="0" smtClean="0">
                <a:solidFill>
                  <a:schemeClr val="bg1"/>
                </a:solidFill>
              </a:rPr>
            </a:br>
            <a:endParaRPr lang="en-US" sz="1100" dirty="0">
              <a:solidFill>
                <a:schemeClr val="bg1"/>
              </a:solidFill>
            </a:endParaRPr>
          </a:p>
        </p:txBody>
      </p:sp>
      <p:pic>
        <p:nvPicPr>
          <p:cNvPr id="13" name="Picture 3" descr="D:\РАБОТА\1C-РАРУС\КАССИР\Презентация (маркетинговая)\Rarus_logo_whit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84163"/>
            <a:ext cx="1055688" cy="227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D:\РАБОТА\1C-РАРУС\КАССИР\Презентация (маркетинговая)\СИНИЙ\иконка 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806" y="1520891"/>
            <a:ext cx="407194" cy="372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D:\РАБОТА\1C-РАРУС\КАССИР\Презентация (маркетинговая)\СИНИЙ\иконка 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303" y="1520891"/>
            <a:ext cx="407194" cy="372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D:\РАБОТА\1C-РАРУС\КАССИР\Презентация (маркетинговая)\СИНИЙ\иконка 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041" y="1520891"/>
            <a:ext cx="407194" cy="372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D:\РАБОТА\1C-РАРУС\КАССИР\Презентация (маркетинговая)\СИНИЙ\иконка 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247" y="3364129"/>
            <a:ext cx="407194" cy="372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D:\РАБОТА\1C-РАРУС\КАССИР\Презентация (маркетинговая)\СИНИЙ\иконка 6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364129"/>
            <a:ext cx="407194" cy="372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495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РАБОТА\1C-РАРУС\КАССИР\Презентация (маркетинговая)\Слайд-5-фо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919244" cy="9525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1"/>
                </a:solidFill>
              </a:rPr>
              <a:t>Поддержка учетных систем </a:t>
            </a:r>
            <a:r>
              <a:rPr lang="ru-RU" dirty="0" smtClean="0">
                <a:solidFill>
                  <a:schemeClr val="bg1"/>
                </a:solidFill>
              </a:rPr>
              <a:t> и </a:t>
            </a:r>
            <a:r>
              <a:rPr lang="ru-RU" dirty="0">
                <a:solidFill>
                  <a:schemeClr val="bg1"/>
                </a:solidFill>
              </a:rPr>
              <a:t>торгового оборудования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14500"/>
            <a:ext cx="8229600" cy="76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200" dirty="0">
                <a:solidFill>
                  <a:schemeClr val="bg1"/>
                </a:solidFill>
              </a:rPr>
              <a:t>Решение поддерживает учетные программы на платформе «1С</a:t>
            </a:r>
            <a:r>
              <a:rPr lang="ru-RU" sz="1200" dirty="0" smtClean="0">
                <a:solidFill>
                  <a:schemeClr val="bg1"/>
                </a:solidFill>
              </a:rPr>
              <a:t>» и весь спектр торгового оборудования. </a:t>
            </a:r>
            <a:r>
              <a:rPr lang="ru-RU" sz="1200" dirty="0">
                <a:solidFill>
                  <a:schemeClr val="bg1"/>
                </a:solidFill>
              </a:rPr>
              <a:t>Сотрудники </a:t>
            </a:r>
            <a:r>
              <a:rPr lang="ru-RU" sz="1200" dirty="0" smtClean="0">
                <a:solidFill>
                  <a:schemeClr val="bg1"/>
                </a:solidFill>
              </a:rPr>
              <a:t>могут </a:t>
            </a:r>
            <a:r>
              <a:rPr lang="ru-RU" sz="1200" dirty="0">
                <a:solidFill>
                  <a:schemeClr val="bg1"/>
                </a:solidFill>
              </a:rPr>
              <a:t>сами подключить кассу к учетной системе, просто добавив необходимое расширение</a:t>
            </a:r>
            <a:r>
              <a:rPr lang="ru-RU" sz="1200" dirty="0" smtClean="0">
                <a:solidFill>
                  <a:schemeClr val="bg1"/>
                </a:solidFill>
              </a:rPr>
              <a:t>.</a:t>
            </a:r>
            <a:endParaRPr lang="en-US" sz="12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8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1440181"/>
            <a:ext cx="8382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733800" y="2717800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Museo Sans Cyrl 500" pitchFamily="50" charset="-52"/>
              </a:rPr>
              <a:t>Учетная программа 1С</a:t>
            </a:r>
            <a:endParaRPr lang="en-US" sz="1400" dirty="0">
              <a:solidFill>
                <a:schemeClr val="bg1"/>
              </a:solidFill>
              <a:latin typeface="Museo Sans Cyrl 500" pitchFamily="50" charset="-5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62400" y="3423035"/>
            <a:ext cx="190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Museo Sans Cyrl 500" pitchFamily="50" charset="-52"/>
              </a:rPr>
              <a:t>1С-Рарус:Кассир</a:t>
            </a:r>
            <a:endParaRPr lang="en-US" sz="1400" dirty="0">
              <a:solidFill>
                <a:schemeClr val="bg1"/>
              </a:solidFill>
              <a:latin typeface="Museo Sans Cyrl 500" pitchFamily="50" charset="-5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4699000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Museo Sans Cyrl 500" pitchFamily="50" charset="-52"/>
              </a:rPr>
              <a:t>Онлайн-касса</a:t>
            </a:r>
            <a:endParaRPr lang="en-US" sz="1200" dirty="0">
              <a:solidFill>
                <a:schemeClr val="bg1"/>
              </a:solidFill>
              <a:latin typeface="Museo Sans Cyrl 500" pitchFamily="50" charset="-5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90800" y="4712157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Museo Sans Cyrl 500" pitchFamily="50" charset="-52"/>
              </a:rPr>
              <a:t>Эквайринговый терминал</a:t>
            </a:r>
            <a:endParaRPr lang="en-US" sz="1200" dirty="0">
              <a:solidFill>
                <a:schemeClr val="bg1"/>
              </a:solidFill>
              <a:latin typeface="Museo Sans Cyrl 500" pitchFamily="50" charset="-5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01211" y="4699000"/>
            <a:ext cx="15995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Museo Sans Cyrl 500" pitchFamily="50" charset="-52"/>
              </a:rPr>
              <a:t>Дисплей покупателя</a:t>
            </a:r>
            <a:endParaRPr lang="en-US" sz="1200" dirty="0">
              <a:solidFill>
                <a:schemeClr val="bg1"/>
              </a:solidFill>
              <a:latin typeface="Museo Sans Cyrl 500" pitchFamily="50" charset="-5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81800" y="4726801"/>
            <a:ext cx="182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Museo Sans Cyrl 500" pitchFamily="50" charset="-52"/>
              </a:rPr>
              <a:t>Сканер штрихкода</a:t>
            </a:r>
            <a:endParaRPr lang="en-US" sz="1200" dirty="0">
              <a:solidFill>
                <a:schemeClr val="bg1"/>
              </a:solidFill>
              <a:latin typeface="Museo Sans Cyrl 500" pitchFamily="50" charset="-52"/>
            </a:endParaRPr>
          </a:p>
        </p:txBody>
      </p:sp>
      <p:pic>
        <p:nvPicPr>
          <p:cNvPr id="13" name="Picture 3" descr="D:\РАБОТА\1C-РАРУС\КАССИР\Презентация (маркетинговая)\Rarus_logo_whit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84163"/>
            <a:ext cx="1055688" cy="227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G:\РАРУС\КАССИР\Презентация (маркетинговая)\СИНИЙ 2\Слайд-7-схем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094" y="2460625"/>
            <a:ext cx="6881813" cy="245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245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РАРУС\КАССИР\Презентация (маркетинговая)\СИНИЙ 2\Стоимость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Стоимость</a:t>
            </a:r>
            <a:endParaRPr lang="en-US" dirty="0"/>
          </a:p>
        </p:txBody>
      </p:sp>
      <p:pic>
        <p:nvPicPr>
          <p:cNvPr id="5" name="Picture 2" descr="D:\РАБОТА\1C-РАРУС\Брендбук\Rarus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45912"/>
            <a:ext cx="982816" cy="212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14400" y="179070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Museo Sans Cyrl 500" pitchFamily="2" charset="-52"/>
              </a:rPr>
              <a:t>Конфигурация </a:t>
            </a:r>
          </a:p>
          <a:p>
            <a:r>
              <a:rPr lang="ru-RU" dirty="0">
                <a:solidFill>
                  <a:schemeClr val="bg1"/>
                </a:solidFill>
                <a:latin typeface="Museo Sans Cyrl 500" pitchFamily="2" charset="-52"/>
              </a:rPr>
              <a:t>1С-Рарус:Кассир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293370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Museo Sans Cyrl 500" pitchFamily="2" charset="-52"/>
              </a:rPr>
              <a:t>1С-Рарус:Кассир. </a:t>
            </a:r>
            <a:endParaRPr lang="en-US" dirty="0" smtClean="0">
              <a:solidFill>
                <a:schemeClr val="bg1"/>
              </a:solidFill>
              <a:latin typeface="Museo Sans Cyrl 500" pitchFamily="2" charset="-52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Museo Sans Cyrl 500" pitchFamily="2" charset="-52"/>
              </a:rPr>
              <a:t>Базовая </a:t>
            </a:r>
            <a:r>
              <a:rPr lang="ru-RU" dirty="0">
                <a:solidFill>
                  <a:schemeClr val="bg1"/>
                </a:solidFill>
                <a:latin typeface="Museo Sans Cyrl 500" pitchFamily="2" charset="-52"/>
              </a:rPr>
              <a:t>версия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4400" y="4076700"/>
            <a:ext cx="3558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Museo Sans Cyrl 500" pitchFamily="2" charset="-52"/>
              </a:rPr>
              <a:t>1С-Рарус:Кассир. Включает платформу 1С:Предприятие 8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67400" y="1869392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Museo Sans Cyrl 300"/>
              </a:rPr>
              <a:t>5 500 </a:t>
            </a:r>
            <a:r>
              <a:rPr lang="ru-RU" dirty="0">
                <a:solidFill>
                  <a:schemeClr val="bg1"/>
                </a:solidFill>
                <a:latin typeface="Museo Sans Cyrl 500" pitchFamily="2" charset="-52"/>
              </a:rPr>
              <a:t>рублей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67400" y="3012392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Museo Sans Cyrl 300"/>
              </a:rPr>
              <a:t>6 500 </a:t>
            </a:r>
            <a:r>
              <a:rPr lang="ru-RU" dirty="0">
                <a:solidFill>
                  <a:schemeClr val="bg1"/>
                </a:solidFill>
                <a:latin typeface="Museo Sans Cyrl 500" pitchFamily="2" charset="-52"/>
              </a:rPr>
              <a:t>рублей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67400" y="4214455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Museo Sans Cyrl 300"/>
              </a:rPr>
              <a:t>13 000 </a:t>
            </a:r>
            <a:r>
              <a:rPr lang="ru-RU" dirty="0">
                <a:solidFill>
                  <a:schemeClr val="bg1"/>
                </a:solidFill>
                <a:latin typeface="Museo Sans Cyrl 500" pitchFamily="2" charset="-52"/>
              </a:rPr>
              <a:t>рублей</a:t>
            </a:r>
          </a:p>
        </p:txBody>
      </p:sp>
    </p:spTree>
    <p:extLst>
      <p:ext uri="{BB962C8B-B14F-4D97-AF65-F5344CB8AC3E}">
        <p14:creationId xmlns:p14="http://schemas.microsoft.com/office/powerpoint/2010/main" val="225372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:\РАРУС\КАССИР\Презентация (маркетинговая)\СИНИЙ 2\последний слайд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440744" y="1028700"/>
            <a:ext cx="6096000" cy="10668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F15B24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1pPr>
          </a:lstStyle>
          <a:p>
            <a:pPr algn="ctr"/>
            <a:r>
              <a:rPr lang="ru-RU" sz="4800" dirty="0" smtClean="0">
                <a:solidFill>
                  <a:schemeClr val="bg1"/>
                </a:solidFill>
                <a:latin typeface="Museo Sans Cyrl 300"/>
              </a:rPr>
              <a:t>1С-Рарус:Кассир</a:t>
            </a:r>
            <a:endParaRPr lang="en-US" sz="4800" dirty="0">
              <a:solidFill>
                <a:schemeClr val="bg1"/>
              </a:solidFill>
              <a:latin typeface="Museo Sans Cyrl 30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974144" y="2095501"/>
            <a:ext cx="5029200" cy="457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600" dirty="0">
                <a:solidFill>
                  <a:schemeClr val="bg1"/>
                </a:solidFill>
                <a:latin typeface="Museo Sans Cyrl 500" pitchFamily="50" charset="-52"/>
              </a:rPr>
              <a:t>умная касса для умной </a:t>
            </a:r>
            <a:r>
              <a:rPr lang="ru-RU" sz="1600" dirty="0" smtClean="0">
                <a:solidFill>
                  <a:schemeClr val="bg1"/>
                </a:solidFill>
                <a:latin typeface="Museo Sans Cyrl 500" pitchFamily="50" charset="-52"/>
              </a:rPr>
              <a:t>ИТ-архитектуры</a:t>
            </a:r>
            <a:endParaRPr lang="ru-RU" sz="1600" dirty="0">
              <a:solidFill>
                <a:schemeClr val="bg1"/>
              </a:solidFill>
              <a:latin typeface="Museo Sans Cyrl 500" pitchFamily="50" charset="-52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174044" y="3314700"/>
            <a:ext cx="6629400" cy="1295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400" b="1" dirty="0">
                <a:solidFill>
                  <a:schemeClr val="bg1"/>
                </a:solidFill>
                <a:latin typeface="Museo Sans Cyrl 500" pitchFamily="50" charset="-52"/>
              </a:rPr>
              <a:t>Хотите узнать больше? Обратитесь в отдел </a:t>
            </a:r>
            <a:r>
              <a:rPr lang="ru-RU" sz="1400" b="1" dirty="0" smtClean="0">
                <a:solidFill>
                  <a:schemeClr val="bg1"/>
                </a:solidFill>
                <a:latin typeface="Museo Sans Cyrl 500" pitchFamily="50" charset="-52"/>
              </a:rPr>
              <a:t>продаж</a:t>
            </a:r>
          </a:p>
          <a:p>
            <a:pPr marL="0" indent="0" algn="ctr">
              <a:buNone/>
            </a:pPr>
            <a:endParaRPr lang="ru-RU" sz="1400" dirty="0">
              <a:solidFill>
                <a:schemeClr val="bg1"/>
              </a:solidFill>
              <a:latin typeface="Museo Sans Cyrl 500" pitchFamily="50" charset="-52"/>
            </a:endParaRPr>
          </a:p>
          <a:p>
            <a:pPr marL="0" indent="0" algn="ctr">
              <a:buNone/>
            </a:pPr>
            <a:r>
              <a:rPr lang="ru-RU" sz="1400" dirty="0">
                <a:solidFill>
                  <a:schemeClr val="bg1"/>
                </a:solidFill>
                <a:latin typeface="Museo Sans Cyrl 500" pitchFamily="50" charset="-52"/>
              </a:rPr>
              <a:t>Звоните по телефону</a:t>
            </a:r>
            <a:r>
              <a:rPr lang="ru-RU" sz="1400">
                <a:solidFill>
                  <a:schemeClr val="bg1"/>
                </a:solidFill>
                <a:latin typeface="Museo Sans Cyrl 500" pitchFamily="50" charset="-52"/>
              </a:rPr>
              <a:t>: </a:t>
            </a:r>
            <a:r>
              <a:rPr lang="ru-RU" sz="1400" smtClean="0">
                <a:solidFill>
                  <a:schemeClr val="bg1"/>
                </a:solidFill>
                <a:latin typeface="Museo Sans Cyrl 500" pitchFamily="50" charset="-52"/>
              </a:rPr>
              <a:t>+7 </a:t>
            </a:r>
            <a:r>
              <a:rPr lang="ru-RU" sz="1400" dirty="0">
                <a:solidFill>
                  <a:schemeClr val="bg1"/>
                </a:solidFill>
                <a:latin typeface="Museo Sans Cyrl 500" pitchFamily="50" charset="-52"/>
              </a:rPr>
              <a:t>(495) </a:t>
            </a:r>
            <a:r>
              <a:rPr lang="ru-RU" sz="1400" dirty="0" smtClean="0">
                <a:solidFill>
                  <a:schemeClr val="bg1"/>
                </a:solidFill>
                <a:latin typeface="Museo Sans Cyrl 500" pitchFamily="50" charset="-52"/>
              </a:rPr>
              <a:t>231-20-02</a:t>
            </a:r>
            <a:endParaRPr lang="ru-RU" sz="1400" dirty="0" smtClean="0">
              <a:solidFill>
                <a:schemeClr val="bg1"/>
              </a:solidFill>
              <a:latin typeface="Museo Sans Cyrl 500" pitchFamily="50" charset="-52"/>
            </a:endParaRPr>
          </a:p>
          <a:p>
            <a:pPr marL="0" indent="0" algn="ctr">
              <a:buNone/>
            </a:pPr>
            <a:r>
              <a:rPr lang="ru-RU" sz="1400" dirty="0" smtClean="0">
                <a:solidFill>
                  <a:schemeClr val="bg1"/>
                </a:solidFill>
                <a:latin typeface="Museo Sans Cyrl 500" pitchFamily="50" charset="-52"/>
              </a:rPr>
              <a:t>Пишите </a:t>
            </a:r>
            <a:r>
              <a:rPr lang="ru-RU" sz="1400" dirty="0">
                <a:solidFill>
                  <a:schemeClr val="bg1"/>
                </a:solidFill>
                <a:latin typeface="Museo Sans Cyrl 500" pitchFamily="50" charset="-52"/>
              </a:rPr>
              <a:t>на почту: </a:t>
            </a:r>
            <a:r>
              <a:rPr lang="ru-RU" sz="1400" u="sng" dirty="0" smtClean="0">
                <a:solidFill>
                  <a:schemeClr val="bg1"/>
                </a:solidFill>
                <a:latin typeface="Museo Sans Cyrl 500" pitchFamily="50" charset="-52"/>
              </a:rPr>
              <a:t>shop@rarus.ru</a:t>
            </a:r>
            <a:endParaRPr lang="ru-RU" sz="1400" dirty="0">
              <a:solidFill>
                <a:schemeClr val="bg1"/>
              </a:solidFill>
              <a:latin typeface="Museo Sans Cyrl 500" pitchFamily="50" charset="-5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62400" y="2834641"/>
            <a:ext cx="9906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3" descr="D:\РАБОТА\1C-РАРУС\КАССИР\Презентация (маркетинговая)\Rarus_logo_whit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84163"/>
            <a:ext cx="1055688" cy="227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10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1941</TotalTime>
  <Words>482</Words>
  <Application>Microsoft Office PowerPoint</Application>
  <PresentationFormat>Экран (16:10)</PresentationFormat>
  <Paragraphs>75</Paragraphs>
  <Slides>9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Office Theme</vt:lpstr>
      <vt:lpstr>1С-Рарус: Кассир</vt:lpstr>
      <vt:lpstr>Без надоевших схем обмена на новом уровне отказоустойчивости</vt:lpstr>
      <vt:lpstr>Подходит всем</vt:lpstr>
      <vt:lpstr>Преимущества решения </vt:lpstr>
      <vt:lpstr>Уникальная ИТ-архитектура торговых сетей</vt:lpstr>
      <vt:lpstr>Возможности решения</vt:lpstr>
      <vt:lpstr>Поддержка учетных систем  и торгового оборудования</vt:lpstr>
      <vt:lpstr>Стоимость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Просвирина Татьяна</cp:lastModifiedBy>
  <cp:revision>118</cp:revision>
  <dcterms:created xsi:type="dcterms:W3CDTF">2006-08-16T00:00:00Z</dcterms:created>
  <dcterms:modified xsi:type="dcterms:W3CDTF">2019-10-25T13:08:16Z</dcterms:modified>
</cp:coreProperties>
</file>