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Montserrat Black"/>
      <p:bold r:id="rId46"/>
      <p:boldItalic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Josefi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E2C47BC-DFAD-41FA-8821-7396B813C866}">
  <a:tblStyle styleId="{EE2C47BC-DFAD-41FA-8821-7396B813C86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MontserratBlack-bold.fntdata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regular.fntdata"/><Relationship Id="rId47" Type="http://schemas.openxmlformats.org/officeDocument/2006/relationships/font" Target="fonts/MontserratBlack-boldItalic.fntdata"/><Relationship Id="rId49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JosefinSans-bold.fntdata"/><Relationship Id="rId52" Type="http://schemas.openxmlformats.org/officeDocument/2006/relationships/font" Target="fonts/JosefinSans-regular.fntdata"/><Relationship Id="rId11" Type="http://schemas.openxmlformats.org/officeDocument/2006/relationships/slide" Target="slides/slide5.xml"/><Relationship Id="rId55" Type="http://schemas.openxmlformats.org/officeDocument/2006/relationships/font" Target="fonts/JosefinSans-boldItalic.fntdata"/><Relationship Id="rId10" Type="http://schemas.openxmlformats.org/officeDocument/2006/relationships/slide" Target="slides/slide4.xml"/><Relationship Id="rId54" Type="http://schemas.openxmlformats.org/officeDocument/2006/relationships/font" Target="fonts/Josefi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ЦРПТ – Центр Развития Перспективных Технологий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Честный знак – торговый знак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Участник оборота маркируемого товара, который осуществляет отгрузку, должен передать уведомление </a:t>
            </a:r>
            <a:r>
              <a:rPr lang="en-US">
                <a:solidFill>
                  <a:srgbClr val="000000"/>
                </a:solidFill>
              </a:rPr>
              <a:t>в форме УПД (</a:t>
            </a:r>
            <a:r>
              <a:rPr lang="en-US"/>
              <a:t>документа, который объединяет в себе счет-фактуру и первичный учетный документ</a:t>
            </a:r>
            <a:r>
              <a:rPr lang="en-US">
                <a:solidFill>
                  <a:srgbClr val="000000"/>
                </a:solidFill>
              </a:rPr>
              <a:t>).</a:t>
            </a:r>
            <a:r>
              <a:rPr lang="en-US"/>
              <a:t> Для корректировки сведений применяется исправленный УПД или УКД.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УКЭП – Усиленная квалифицированная электронная подпись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300"/>
              <a:t>В</a:t>
            </a:r>
            <a:r>
              <a:rPr lang="en-US"/>
              <a:t> </a:t>
            </a:r>
            <a:r>
              <a:rPr lang="en-US" sz="1300"/>
              <a:t>постановлениях Правительства РФ указано, что </a:t>
            </a:r>
            <a:r>
              <a:rPr lang="en-US"/>
              <a:t>универсальный передаточный документ (УПД) –</a:t>
            </a:r>
            <a:r>
              <a:rPr lang="en-US">
                <a:solidFill>
                  <a:srgbClr val="CC0000"/>
                </a:solidFill>
              </a:rPr>
              <a:t> это </a:t>
            </a:r>
            <a:r>
              <a:rPr lang="en-US">
                <a:solidFill>
                  <a:srgbClr val="000000"/>
                </a:solidFill>
              </a:rPr>
              <a:t>электронный документ. Поэтому если участник оборота маркируемого товара планирует выполнять свою обязанность и уведомлять оператора государственной системы маркировки о том, что выполнены действия по маркировке (реализация, приемка товара), то ему нужно использовать в работе именно электронный документооборот. Поэтому ЭДО прочно входит в жизнь участников маркируемых товаров, потому что иначе нельзя, будут нарушены требования законодательства.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Если продавец и покупатель применяют ЭДО, то после того, как обе стороны подпишут УПД своими электронными подписями, оператор ЭДО передаст УПД в систему маркировки. Благодаря этому обязанность участников товарооборота информировать систему маркировки будет выполнена.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Формат УПД может использоваться как счет-фактура, </a:t>
            </a:r>
            <a:r>
              <a:rPr lang="en-US" sz="1300">
                <a:solidFill>
                  <a:srgbClr val="000000"/>
                </a:solidFill>
              </a:rPr>
              <a:t>документ о передаче товаров, счет-фактура и первичный учетный документ о передаче товаров.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en-US" sz="1300">
                <a:solidFill>
                  <a:srgbClr val="000000"/>
                </a:solidFill>
              </a:rPr>
              <a:t>Формат УКД используется как </a:t>
            </a:r>
            <a:r>
              <a:rPr lang="en-US" sz="1300"/>
              <a:t>корректировочный счет-фактура, </a:t>
            </a:r>
            <a:r>
              <a:rPr lang="en-US" sz="1300">
                <a:solidFill>
                  <a:srgbClr val="000000"/>
                </a:solidFill>
              </a:rPr>
              <a:t>первичный документ о согласии (о факте уведомления) покупателя на изменение стоимости отгруженных товаров (выполненных работ, оказанных услуг), переданных имущественных прав, корректировочный счет-фактура и первичный документ о согласии (факте уведомления) покупателя на изменение стоимости отгруженных товаров (выполненных работ, оказанных услуг), переданных имущественных прав.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en-US" sz="1300">
                <a:solidFill>
                  <a:srgbClr val="000000"/>
                </a:solidFill>
              </a:rPr>
              <a:t>Для передачи сведений о переходе прав на маркируемый товар применяются только документы, выделенные на слайде синим шрифтом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Форматы, которые применяются при ЭДО: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формат, утвержденный приказом 820 (формат УПД)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2 - приказом 423 о формате ТОРГ -2, который также поддерживается в решениях 1С.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Планируется формат УКД, но он пока не утвержден налоговым ведомством. После утверждения он будет реализован в 1С.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И есть Приказ № 189, который не поддерживает работу с марками, поэтому для работы с маркировкой нужно обновить программу 1С и применять более новые форматы.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Торг 2 – Акт о расхождениях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Обмен УПД между организациями, в том числе исправленными, происходит в соответствии с приказом Минфина России № 174н с участием оператора ЭДО и с применением соотвествующих квитанций. Чтобы передавать УПД как уведомление о переходе права на товар к оператору маркировки, нужно  использовать те виды УПД, в  которых в идентификаторе есть специальное значение «</a:t>
            </a:r>
            <a:r>
              <a:rPr b="1" lang="en-US">
                <a:solidFill>
                  <a:srgbClr val="000000"/>
                </a:solidFill>
              </a:rPr>
              <a:t>MARK</a:t>
            </a:r>
            <a:r>
              <a:rPr lang="en-US"/>
              <a:t>». В системе маркировки товаров оператор передает информацию о переходе права собственности на товар на основании того, что подписаны оба титула: титул продавца, титул покупателя. Это значит, что переход права на товар вступил в силу и оператор ЭДО выполняет требования ИС МОТП и передает туда информацию. Электронный документ о расхождениях </a:t>
            </a:r>
            <a:r>
              <a:rPr lang="en-US">
                <a:solidFill>
                  <a:srgbClr val="000000"/>
                </a:solidFill>
              </a:rPr>
              <a:t>(ТОРГ-2) в МОТП не передается и не учитывается. Есть еще документ об аннулировании. Она пока тоже в МОТП не передается. Возможно будут изменения.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МОТП = Маркировка оборот табачной продукции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 «1С:Бухгалтерии 8» редакции 3.0 в документе Реализация товаров для маркированного товара появляется ссылка </a:t>
            </a:r>
            <a:r>
              <a:rPr i="1" lang="en-US"/>
              <a:t>Подобрать и проверить обувную продукцию. </a:t>
            </a:r>
            <a:r>
              <a:rPr lang="en-US"/>
              <a:t>Кладовщик проверяет марки сканером (пропикивает), складывает в контейнер коробки и передает экспедитору.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УПД можно просмотреть. В нижней части УПД отражены все перечисленные марки, нажимает кнопку </a:t>
            </a:r>
            <a:r>
              <a:rPr i="1" lang="en-US"/>
              <a:t>Подписать и отправить</a:t>
            </a:r>
            <a:r>
              <a:rPr lang="en-US"/>
              <a:t>. Документ ушел к покупателю.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820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4" name="Google Shape;1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Покупатель у себя в программе «1С:Бухгалтерия 8» редакции 3.0 в рабочем месте </a:t>
            </a:r>
            <a:r>
              <a:rPr i="1" lang="en-US"/>
              <a:t>Текущие дела ЭДО </a:t>
            </a:r>
            <a:r>
              <a:rPr lang="en-US"/>
              <a:t>выбирает </a:t>
            </a:r>
            <a:r>
              <a:rPr i="1" lang="en-US"/>
              <a:t>Поступление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2" name="Google Shape;2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Видит, что поступил маркированный товар и его нужно проверить. Переходит в рабочее место </a:t>
            </a:r>
            <a:r>
              <a:rPr i="1" lang="en-US"/>
              <a:t>Проверка поступившей обувной продукции </a:t>
            </a:r>
            <a:r>
              <a:rPr lang="en-US"/>
              <a:t>и тоже «пропикивает» товар. Марки проверены, все совпало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9" name="Google Shape;2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Затем покупатель смотрит на электронный УПД,  нажимает кнопку </a:t>
            </a:r>
            <a:r>
              <a:rPr i="1" lang="en-US"/>
              <a:t>Утвердить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Продавец подбирает на своей стороне обувную продукцию. Отправляет документ покупателю.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Но по какой-то причине произошла ошибка. Покупатель проверяет поступившую продукцию по ссылке </a:t>
            </a:r>
            <a:r>
              <a:rPr i="1" lang="en-US"/>
              <a:t>Проверка и подбор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6" name="Google Shape;2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Покупатель по команде </a:t>
            </a:r>
            <a:r>
              <a:rPr i="1" lang="en-US"/>
              <a:t>Другие действия</a:t>
            </a:r>
            <a:r>
              <a:rPr lang="en-US"/>
              <a:t> в УПД нажимает кнопку</a:t>
            </a:r>
            <a:r>
              <a:rPr i="1" lang="en-US"/>
              <a:t> Отклонить</a:t>
            </a:r>
            <a:r>
              <a:rPr lang="en-US"/>
              <a:t>. То есть отказывается подписывать документ с ошибочными сведениями. В формируемом документе </a:t>
            </a:r>
            <a:r>
              <a:rPr i="1" lang="en-US"/>
              <a:t>Уведомление об уточнении</a:t>
            </a:r>
            <a:r>
              <a:rPr lang="en-US"/>
              <a:t> покупатель может указать причину отклонения.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Продавец через оператора ЭДО получает технологический документ </a:t>
            </a:r>
            <a:r>
              <a:rPr i="1" lang="en-US"/>
              <a:t>Уведомление об уточнении </a:t>
            </a:r>
            <a:r>
              <a:rPr lang="en-US"/>
              <a:t>и документ на стороне продавца переходит в состояние </a:t>
            </a:r>
            <a:r>
              <a:rPr i="1" lang="en-US"/>
              <a:t>Требуется уточнение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9" name="Google Shape;28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Продавец вносит исправления в документ реализации товаров…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6_2_1_2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1892063" cy="2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500"/>
            </a:lvl1pPr>
            <a:lvl2pPr lvl="1" rtl="0" algn="ctr">
              <a:buNone/>
              <a:defRPr b="1" sz="1500"/>
            </a:lvl2pPr>
            <a:lvl3pPr lvl="2" rtl="0" algn="ctr">
              <a:buNone/>
              <a:defRPr b="1" sz="1500"/>
            </a:lvl3pPr>
            <a:lvl4pPr lvl="3" rtl="0" algn="ctr">
              <a:buNone/>
              <a:defRPr b="1" sz="1500"/>
            </a:lvl4pPr>
            <a:lvl5pPr lvl="4" rtl="0" algn="ctr">
              <a:buNone/>
              <a:defRPr b="1" sz="1500"/>
            </a:lvl5pPr>
            <a:lvl6pPr lvl="5" rtl="0" algn="ctr">
              <a:buNone/>
              <a:defRPr b="1" sz="1500"/>
            </a:lvl6pPr>
            <a:lvl7pPr lvl="6" rtl="0" algn="ctr">
              <a:buNone/>
              <a:defRPr b="1" sz="1500"/>
            </a:lvl7pPr>
            <a:lvl8pPr lvl="7" rtl="0" algn="ctr">
              <a:buNone/>
              <a:defRPr b="1" sz="1500"/>
            </a:lvl8pPr>
            <a:lvl9pPr lvl="8" rtl="0" algn="ctr">
              <a:buNone/>
              <a:defRPr b="1" sz="15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1">
  <p:cSld name="CUSTOM_6_2_1_2_1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951" y="183000"/>
            <a:ext cx="1892063" cy="2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06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500"/>
            </a:lvl1pPr>
            <a:lvl2pPr lvl="1" rtl="0" algn="ctr">
              <a:buNone/>
              <a:defRPr b="1" sz="1500"/>
            </a:lvl2pPr>
            <a:lvl3pPr lvl="2" rtl="0" algn="ctr">
              <a:buNone/>
              <a:defRPr b="1" sz="1500"/>
            </a:lvl3pPr>
            <a:lvl4pPr lvl="3" rtl="0" algn="ctr">
              <a:buNone/>
              <a:defRPr b="1" sz="1500"/>
            </a:lvl4pPr>
            <a:lvl5pPr lvl="4" rtl="0" algn="ctr">
              <a:buNone/>
              <a:defRPr b="1" sz="1500"/>
            </a:lvl5pPr>
            <a:lvl6pPr lvl="5" rtl="0" algn="ctr">
              <a:buNone/>
              <a:defRPr b="1" sz="1500"/>
            </a:lvl6pPr>
            <a:lvl7pPr lvl="6" rtl="0" algn="ctr">
              <a:buNone/>
              <a:defRPr b="1" sz="1500"/>
            </a:lvl7pPr>
            <a:lvl8pPr lvl="7" rtl="0" algn="ctr">
              <a:buNone/>
              <a:defRPr b="1" sz="1500"/>
            </a:lvl8pPr>
            <a:lvl9pPr lvl="8" rtl="0" algn="ctr">
              <a:buNone/>
              <a:defRPr b="1" sz="15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11_1_1_4_1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">
  <p:cSld name="CUSTOM_11_1_1_4_1_1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1516" y="658625"/>
            <a:ext cx="2101213" cy="26600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4297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500"/>
            </a:lvl1pPr>
            <a:lvl2pPr lvl="1" rtl="0" algn="ctr">
              <a:buNone/>
              <a:defRPr b="1" sz="1500"/>
            </a:lvl2pPr>
            <a:lvl3pPr lvl="2" rtl="0" algn="ctr">
              <a:buNone/>
              <a:defRPr b="1" sz="1500"/>
            </a:lvl3pPr>
            <a:lvl4pPr lvl="3" rtl="0" algn="ctr">
              <a:buNone/>
              <a:defRPr b="1" sz="1500"/>
            </a:lvl4pPr>
            <a:lvl5pPr lvl="4" rtl="0" algn="ctr">
              <a:buNone/>
              <a:defRPr b="1" sz="1500"/>
            </a:lvl5pPr>
            <a:lvl6pPr lvl="5" rtl="0" algn="ctr">
              <a:buNone/>
              <a:defRPr b="1" sz="1500"/>
            </a:lvl6pPr>
            <a:lvl7pPr lvl="6" rtl="0" algn="ctr">
              <a:buNone/>
              <a:defRPr b="1" sz="1500"/>
            </a:lvl7pPr>
            <a:lvl8pPr lvl="7" rtl="0" algn="ctr">
              <a:buNone/>
              <a:defRPr b="1" sz="1500"/>
            </a:lvl8pPr>
            <a:lvl9pPr lvl="8" rtl="0" algn="ctr">
              <a:buNone/>
              <a:defRPr b="1" sz="15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 1">
  <p:cSld name="CUSTOM_11_1_1_4_1_1_1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1892063" cy="2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500"/>
            </a:lvl1pPr>
            <a:lvl2pPr lvl="1" rtl="0" algn="ctr">
              <a:buNone/>
              <a:defRPr b="1" sz="1500"/>
            </a:lvl2pPr>
            <a:lvl3pPr lvl="2" rtl="0" algn="ctr">
              <a:buNone/>
              <a:defRPr b="1" sz="1500"/>
            </a:lvl3pPr>
            <a:lvl4pPr lvl="3" rtl="0" algn="ctr">
              <a:buNone/>
              <a:defRPr b="1" sz="1500"/>
            </a:lvl4pPr>
            <a:lvl5pPr lvl="4" rtl="0" algn="ctr">
              <a:buNone/>
              <a:defRPr b="1" sz="1500"/>
            </a:lvl5pPr>
            <a:lvl6pPr lvl="5" rtl="0" algn="ctr">
              <a:buNone/>
              <a:defRPr b="1" sz="1500"/>
            </a:lvl6pPr>
            <a:lvl7pPr lvl="6" rtl="0" algn="ctr">
              <a:buNone/>
              <a:defRPr b="1" sz="1500"/>
            </a:lvl7pPr>
            <a:lvl8pPr lvl="7" rtl="0" algn="ctr">
              <a:buNone/>
              <a:defRPr b="1" sz="1500"/>
            </a:lvl8pPr>
            <a:lvl9pPr lvl="8" rtl="0" algn="ctr">
              <a:buNone/>
              <a:defRPr b="1" sz="15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 1 1">
  <p:cSld name="CUSTOM_11_1_1_4_1_1_1_1"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751" y="183000"/>
            <a:ext cx="1892063" cy="2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500"/>
            </a:lvl1pPr>
            <a:lvl2pPr lvl="1" rtl="0" algn="ctr">
              <a:buNone/>
              <a:defRPr b="1" sz="1500"/>
            </a:lvl2pPr>
            <a:lvl3pPr lvl="2" rtl="0" algn="ctr">
              <a:buNone/>
              <a:defRPr b="1" sz="1500"/>
            </a:lvl3pPr>
            <a:lvl4pPr lvl="3" rtl="0" algn="ctr">
              <a:buNone/>
              <a:defRPr b="1" sz="1500"/>
            </a:lvl4pPr>
            <a:lvl5pPr lvl="4" rtl="0" algn="ctr">
              <a:buNone/>
              <a:defRPr b="1" sz="1500"/>
            </a:lvl5pPr>
            <a:lvl6pPr lvl="5" rtl="0" algn="ctr">
              <a:buNone/>
              <a:defRPr b="1" sz="1500"/>
            </a:lvl6pPr>
            <a:lvl7pPr lvl="6" rtl="0" algn="ctr">
              <a:buNone/>
              <a:defRPr b="1" sz="1500"/>
            </a:lvl7pPr>
            <a:lvl8pPr lvl="7" rtl="0" algn="ctr">
              <a:buNone/>
              <a:defRPr b="1" sz="1500"/>
            </a:lvl8pPr>
            <a:lvl9pPr lvl="8" rtl="0" algn="ctr">
              <a:buNone/>
              <a:defRPr b="1" sz="15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2124075" y="873919"/>
            <a:ext cx="46800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1371600" y="2121694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2500">
                <a:solidFill>
                  <a:srgbClr val="CC3300"/>
                </a:solidFill>
              </a:defRPr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Титульный слайд">
  <p:cSld name="1_Титульный слайд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204788" y="1271588"/>
            <a:ext cx="86409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rtl="0" algn="l"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Char char="▪"/>
              <a:defRPr/>
            </a:lvl1pPr>
            <a:lvl2pPr indent="-330200" lvl="1" marL="914400" rtl="0" algn="l"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2pPr>
            <a:lvl3pPr indent="-320039" lvl="2" marL="1371600" rtl="0" algn="l">
              <a:spcBef>
                <a:spcPts val="360"/>
              </a:spcBef>
              <a:spcAft>
                <a:spcPts val="0"/>
              </a:spcAft>
              <a:buSzPts val="1440"/>
              <a:buFont typeface="Noto Sans Symbols"/>
              <a:buChar char="▪"/>
              <a:defRPr/>
            </a:lvl3pPr>
            <a:lvl4pPr indent="-309880" lvl="3" marL="1828800" rtl="0" algn="l">
              <a:spcBef>
                <a:spcPts val="320"/>
              </a:spcBef>
              <a:spcAft>
                <a:spcPts val="0"/>
              </a:spcAft>
              <a:buSzPts val="1280"/>
              <a:buFont typeface="Noto Sans Symbols"/>
              <a:buChar char="▪"/>
              <a:defRPr/>
            </a:lvl4pPr>
            <a:lvl5pPr indent="-228600" lvl="4" marL="2286000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rtl="0" algn="l"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1860550" y="110728"/>
            <a:ext cx="70215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Black"/>
              <a:buNone/>
              <a:defRPr sz="2800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1cfresh.com/solutions/cedo" TargetMode="External"/><Relationship Id="rId4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Олег Босхомджиев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Специалист ЭДО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type="ctrTitle"/>
          </p:nvPr>
        </p:nvSpPr>
        <p:spPr>
          <a:xfrm>
            <a:off x="1987025" y="1761694"/>
            <a:ext cx="5027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ЭДО при обороте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маркированных товаров</a:t>
            </a:r>
            <a:endParaRPr/>
          </a:p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4294967295" type="title"/>
          </p:nvPr>
        </p:nvSpPr>
        <p:spPr>
          <a:xfrm>
            <a:off x="2344150" y="0"/>
            <a:ext cx="64062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Форматы электронных документов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со сведениями о маркировке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>
            <p:ph idx="4294967295" type="body"/>
          </p:nvPr>
        </p:nvSpPr>
        <p:spPr>
          <a:xfrm>
            <a:off x="250825" y="887024"/>
            <a:ext cx="88932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Приказ ФНС России от 19.12.2018 № ММВ-7-15/820@</a:t>
            </a:r>
            <a:r>
              <a:rPr i="0" lang="en-US" u="none">
                <a:solidFill>
                  <a:schemeClr val="dk2"/>
                </a:solidFill>
              </a:rPr>
              <a:t> (</a:t>
            </a:r>
            <a:r>
              <a:rPr b="1" i="0" lang="en-US" u="none">
                <a:solidFill>
                  <a:schemeClr val="dk2"/>
                </a:solidFill>
              </a:rPr>
              <a:t>формат УПД):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применяется с 02.02.2019;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позволяет отражать сведения о маркировке и прослеживаемости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реализован в учетных решениях 1С</a:t>
            </a:r>
            <a:endParaRPr b="1" i="1" u="none">
              <a:solidFill>
                <a:schemeClr val="dk2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i="1" u="none"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Приказ ФНС России от 27.08.2019 № ММВ-7-15/423@</a:t>
            </a:r>
            <a:r>
              <a:rPr i="0" lang="en-US" u="none">
                <a:solidFill>
                  <a:schemeClr val="dk2"/>
                </a:solidFill>
              </a:rPr>
              <a:t>  (</a:t>
            </a:r>
            <a:r>
              <a:rPr b="1" i="0" lang="en-US" u="none">
                <a:solidFill>
                  <a:schemeClr val="dk2"/>
                </a:solidFill>
              </a:rPr>
              <a:t>формат ТОРГ-2):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применяется с 24.11.2019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позволяет отражать сведения о маркировке и прослеживаемости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поддержан в учетных решениях 1С  </a:t>
            </a:r>
            <a:endParaRPr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SzPts val="400"/>
              <a:buNone/>
            </a:pPr>
            <a:r>
              <a:t/>
            </a:r>
            <a:endParaRPr b="1" i="1" u="none"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Проект Приказа ФНС России </a:t>
            </a:r>
            <a:r>
              <a:rPr i="0" lang="en-US" u="none">
                <a:solidFill>
                  <a:schemeClr val="dk2"/>
                </a:solidFill>
              </a:rPr>
              <a:t>(</a:t>
            </a:r>
            <a:r>
              <a:rPr b="1" i="0" lang="en-US" u="none">
                <a:solidFill>
                  <a:schemeClr val="dk2"/>
                </a:solidFill>
              </a:rPr>
              <a:t>формат УКД):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позволит отражать сведения о маркировке и прослеживаемости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1" lang="en-US" u="none">
                <a:solidFill>
                  <a:schemeClr val="dk2"/>
                </a:solidFill>
              </a:rPr>
              <a:t>будет поддержан в учетных решениях 1С после выпуска приказа</a:t>
            </a:r>
            <a:r>
              <a:rPr i="1" lang="en-US" u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12420" lvl="0" marL="3429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rgbClr val="CC3300"/>
              </a:buClr>
              <a:buSzPts val="480"/>
              <a:buNone/>
            </a:pPr>
            <a:r>
              <a:t/>
            </a:r>
            <a:endParaRPr i="1" u="none">
              <a:solidFill>
                <a:schemeClr val="dk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SzPts val="1280"/>
              <a:buNone/>
            </a:pPr>
            <a:r>
              <a:rPr b="1" i="0" lang="en-US" u="none">
                <a:solidFill>
                  <a:schemeClr val="dk2"/>
                </a:solidFill>
              </a:rPr>
              <a:t>Обратите внимание, приказ ФНС России от 13.04.2016 № ММВ-7-15/189@ (формат УКД):</a:t>
            </a:r>
            <a:endParaRPr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SzPts val="1280"/>
              <a:buNone/>
            </a:pPr>
            <a:r>
              <a:rPr b="1" i="1" lang="en-US" u="none">
                <a:solidFill>
                  <a:schemeClr val="dk2"/>
                </a:solidFill>
              </a:rPr>
              <a:t>применяется с 19.07.2019 предположительно до 01.04.2021;</a:t>
            </a:r>
            <a:endParaRPr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SzPts val="1280"/>
              <a:buNone/>
            </a:pPr>
            <a:r>
              <a:rPr b="1" i="1" lang="en-US" u="none">
                <a:solidFill>
                  <a:schemeClr val="dk2"/>
                </a:solidFill>
              </a:rPr>
              <a:t>не позволяет без применения дополнительных полей отражать сведения о прослеживаемости и маркировке;</a:t>
            </a:r>
            <a:endParaRPr b="1" i="1" u="none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SzPts val="1280"/>
              <a:buNone/>
            </a:pPr>
            <a:r>
              <a:rPr b="1" i="1" lang="en-US" u="none">
                <a:solidFill>
                  <a:schemeClr val="dk2"/>
                </a:solidFill>
              </a:rPr>
              <a:t>реализован в учетных решениях 1С.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4294967295" type="title"/>
          </p:nvPr>
        </p:nvSpPr>
        <p:spPr>
          <a:xfrm>
            <a:off x="2366925" y="195275"/>
            <a:ext cx="6597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Порядок обмена 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электронными УПД и УКД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 txBox="1"/>
          <p:nvPr>
            <p:ph idx="4294967295" type="body"/>
          </p:nvPr>
        </p:nvSpPr>
        <p:spPr>
          <a:xfrm>
            <a:off x="179387" y="897731"/>
            <a:ext cx="89646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20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</a:pPr>
            <a:r>
              <a:rPr b="1" i="0" lang="en-US" sz="1400" u="none">
                <a:solidFill>
                  <a:schemeClr val="dk2"/>
                </a:solidFill>
              </a:rPr>
              <a:t>Обмен УПД, исправленным УПД, УКД между организациями (B2B)</a:t>
            </a:r>
            <a:endParaRPr sz="1400">
              <a:solidFill>
                <a:schemeClr val="dk2"/>
              </a:solidFill>
            </a:endParaRPr>
          </a:p>
          <a:p>
            <a:pPr indent="-2730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</a:pPr>
            <a:r>
              <a:rPr i="0" lang="en-US" sz="1400" u="none">
                <a:solidFill>
                  <a:schemeClr val="dk2"/>
                </a:solidFill>
              </a:rPr>
              <a:t>Приказ Минфина России от 10.11.2015 № 174н «Об утверждении Порядка выставления и получения счетов-фактур в электронной форме по телекоммуникационным каналам связи с применением усиленной квалифицированной электронной подписи»</a:t>
            </a:r>
            <a:endParaRPr sz="1400">
              <a:solidFill>
                <a:schemeClr val="dk2"/>
              </a:solidFill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</a:pPr>
            <a:r>
              <a:rPr b="1" i="0" lang="en-US" sz="1400" u="none">
                <a:solidFill>
                  <a:schemeClr val="dk2"/>
                </a:solidFill>
              </a:rPr>
              <a:t>Передача Операторами ЭДО сведений в систему маркировки (МОТП):</a:t>
            </a:r>
            <a:endParaRPr sz="1400">
              <a:solidFill>
                <a:schemeClr val="dk2"/>
              </a:solidFill>
            </a:endParaRPr>
          </a:p>
          <a:p>
            <a:pPr indent="-2730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i="0" lang="en-US" sz="1400" u="none">
                <a:solidFill>
                  <a:schemeClr val="dk2"/>
                </a:solidFill>
              </a:rPr>
              <a:t>В МОТП передаются УПД, исправленный УПД и УКД, содержащие в идентификаторе специальное значение «</a:t>
            </a:r>
            <a:r>
              <a:rPr b="1" i="0" lang="en-US" sz="1400" u="none">
                <a:solidFill>
                  <a:schemeClr val="dk2"/>
                </a:solidFill>
              </a:rPr>
              <a:t>MARK</a:t>
            </a:r>
            <a:r>
              <a:rPr i="0" lang="en-US" sz="1400" u="none">
                <a:solidFill>
                  <a:schemeClr val="dk2"/>
                </a:solidFill>
              </a:rPr>
              <a:t>»</a:t>
            </a:r>
            <a:endParaRPr sz="1400">
              <a:solidFill>
                <a:schemeClr val="dk2"/>
              </a:solidFill>
            </a:endParaRPr>
          </a:p>
          <a:p>
            <a:pPr indent="-2730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i="0" lang="en-US" sz="1400" u="none">
                <a:solidFill>
                  <a:schemeClr val="dk2"/>
                </a:solidFill>
              </a:rPr>
              <a:t>Сведения передаются при подписании УПД, исправленного УПД, УКД </a:t>
            </a:r>
            <a:r>
              <a:rPr b="1" i="0" lang="en-US" sz="1400" u="none">
                <a:solidFill>
                  <a:schemeClr val="dk2"/>
                </a:solidFill>
              </a:rPr>
              <a:t>обеими сторонами</a:t>
            </a:r>
            <a:r>
              <a:rPr i="0" lang="en-US" sz="1400" u="none">
                <a:solidFill>
                  <a:schemeClr val="dk2"/>
                </a:solidFill>
              </a:rPr>
              <a:t>, т.е. при наличии информации продавца и информации покупателя</a:t>
            </a:r>
            <a:endParaRPr sz="1400">
              <a:solidFill>
                <a:schemeClr val="dk2"/>
              </a:solidFill>
            </a:endParaRPr>
          </a:p>
          <a:p>
            <a:pPr indent="-2730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i="0" lang="en-US" sz="1400" u="none">
                <a:solidFill>
                  <a:schemeClr val="dk2"/>
                </a:solidFill>
              </a:rPr>
              <a:t>Электронный документ о расхождениях </a:t>
            </a:r>
            <a:r>
              <a:rPr b="1" i="0" lang="en-US" sz="1400" u="sng">
                <a:solidFill>
                  <a:schemeClr val="dk2"/>
                </a:solidFill>
              </a:rPr>
              <a:t>(ТОРГ-2) в МОТП не передается </a:t>
            </a:r>
            <a:r>
              <a:rPr i="0" lang="en-US" sz="1400" u="none">
                <a:solidFill>
                  <a:schemeClr val="dk2"/>
                </a:solidFill>
              </a:rPr>
              <a:t>и, следовательно, не учитывается</a:t>
            </a:r>
            <a:endParaRPr sz="1400">
              <a:solidFill>
                <a:schemeClr val="dk2"/>
              </a:solidFill>
            </a:endParaRPr>
          </a:p>
          <a:p>
            <a:pPr indent="-2730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</a:pPr>
            <a:r>
              <a:rPr i="0" lang="en-US" sz="1400" u="none">
                <a:solidFill>
                  <a:schemeClr val="dk2"/>
                </a:solidFill>
              </a:rPr>
              <a:t>Электронный документ об аннулировании </a:t>
            </a:r>
            <a:r>
              <a:rPr b="1" i="0" lang="en-US" sz="1400" u="none">
                <a:solidFill>
                  <a:schemeClr val="dk2"/>
                </a:solidFill>
              </a:rPr>
              <a:t>пока</a:t>
            </a:r>
            <a:r>
              <a:rPr i="0" lang="en-US" sz="1400" u="none">
                <a:solidFill>
                  <a:schemeClr val="dk2"/>
                </a:solidFill>
              </a:rPr>
              <a:t> в МОТП не передается и, следовательно, не учитывается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4294967295" type="title"/>
          </p:nvPr>
        </p:nvSpPr>
        <p:spPr>
          <a:xfrm>
            <a:off x="2335250" y="195275"/>
            <a:ext cx="66294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Схема передачи сведений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систему маркировки при ЭДО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221581"/>
            <a:ext cx="6629400" cy="2736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3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006078"/>
            <a:ext cx="6615111" cy="3974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4294967295" type="title"/>
          </p:nvPr>
        </p:nvSpPr>
        <p:spPr>
          <a:xfrm>
            <a:off x="2351750" y="86925"/>
            <a:ext cx="6569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(реализация товаров продавцом)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1-1" id="137" name="Google Shape;1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4450" y="1006078"/>
            <a:ext cx="6615112" cy="383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2" id="138" name="Google Shape;1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350" y="2776578"/>
            <a:ext cx="4994673" cy="222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3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006078"/>
            <a:ext cx="6615111" cy="39743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idx="4294967295" type="title"/>
          </p:nvPr>
        </p:nvSpPr>
        <p:spPr>
          <a:xfrm>
            <a:off x="2503475" y="86925"/>
            <a:ext cx="62469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(реализация товаров продавцом)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4294967295" type="title"/>
          </p:nvPr>
        </p:nvSpPr>
        <p:spPr>
          <a:xfrm>
            <a:off x="2351750" y="86925"/>
            <a:ext cx="63984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(формирование УПД продавцом)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1-4"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650" y="1318606"/>
            <a:ext cx="6858000" cy="3855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4294967295" type="title"/>
          </p:nvPr>
        </p:nvSpPr>
        <p:spPr>
          <a:xfrm>
            <a:off x="2359325" y="0"/>
            <a:ext cx="63912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(получение УПД покупателем)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1-5"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4625"/>
            <a:ext cx="6857998" cy="304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4294967295" type="title"/>
          </p:nvPr>
        </p:nvSpPr>
        <p:spPr>
          <a:xfrm>
            <a:off x="2465550" y="75000"/>
            <a:ext cx="6284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(поступление товаров у покупателя)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1-6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951309"/>
            <a:ext cx="5211365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7" id="167" name="Google Shape;1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2" y="3099197"/>
            <a:ext cx="4969670" cy="2044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8" id="168" name="Google Shape;16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937" y="3477815"/>
            <a:ext cx="4131469" cy="166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idx="4294967295" type="title"/>
          </p:nvPr>
        </p:nvSpPr>
        <p:spPr>
          <a:xfrm>
            <a:off x="2382101" y="86925"/>
            <a:ext cx="6366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(подписание УПД покупателем)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1-9"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100" y="1121159"/>
            <a:ext cx="6723458" cy="3954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4294967295" type="title"/>
          </p:nvPr>
        </p:nvSpPr>
        <p:spPr>
          <a:xfrm>
            <a:off x="2624850" y="451850"/>
            <a:ext cx="6123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(подписание УПД покупателем)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1-10"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491853"/>
            <a:ext cx="5481638" cy="306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4294967295" type="title"/>
          </p:nvPr>
        </p:nvSpPr>
        <p:spPr>
          <a:xfrm>
            <a:off x="2321400" y="110725"/>
            <a:ext cx="6560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Нормативное регулирование обязательной маркировки товаров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9" name="Google Shape;59;p11"/>
          <p:cNvSpPr txBox="1"/>
          <p:nvPr>
            <p:ph idx="4294967295" type="body"/>
          </p:nvPr>
        </p:nvSpPr>
        <p:spPr>
          <a:xfrm>
            <a:off x="462775" y="1043600"/>
            <a:ext cx="8215800" cy="26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Федеральный закон от 25.12.2018 № 488-ФЗ о единой государственной информационной системе маркировки товаров с использованием контрольных (идентификационных) знаков для сквозного учета товародвижения вступил в силу 01.01.2019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Официальный оператор государственной системы маркировки товаров в РФ - ООО «Оператор-ЦРПТ»,  честныйзнак.рф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Распоряжение Правительства РФ от 03.04.2019 № 620-р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ЦРПТ внедряет национальную систему цифровой маркировки и прослеживаемости товаров «Честный знак»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4294967295" type="title"/>
          </p:nvPr>
        </p:nvSpPr>
        <p:spPr>
          <a:xfrm>
            <a:off x="2435200" y="141675"/>
            <a:ext cx="6458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хема передачи исправленных 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сведений в систему маркировки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(начиная с версии 3.0.76)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2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00" y="1164431"/>
            <a:ext cx="6806802" cy="397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300" y="1653778"/>
            <a:ext cx="1944290" cy="1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idx="4294967295" type="title"/>
          </p:nvPr>
        </p:nvSpPr>
        <p:spPr>
          <a:xfrm>
            <a:off x="2480725" y="-64000"/>
            <a:ext cx="63411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Схема передачи исправленных 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сведений в систему маркировки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(текущее состояние)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3"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50" y="1165100"/>
            <a:ext cx="6799650" cy="39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300" y="1689496"/>
            <a:ext cx="1944290" cy="1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idx="4294967295" type="title"/>
          </p:nvPr>
        </p:nvSpPr>
        <p:spPr>
          <a:xfrm>
            <a:off x="2374500" y="33350"/>
            <a:ext cx="6375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(реализация товаров продавцом)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2-1"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825" y="1057250"/>
            <a:ext cx="5643563" cy="408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4294967295" type="title"/>
          </p:nvPr>
        </p:nvSpPr>
        <p:spPr>
          <a:xfrm>
            <a:off x="2351750" y="0"/>
            <a:ext cx="6398700" cy="10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(поступление товаров у покупателя)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2-2" id="212" name="Google Shape;2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325" y="1084509"/>
            <a:ext cx="5319712" cy="4058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4294967295" type="title"/>
          </p:nvPr>
        </p:nvSpPr>
        <p:spPr>
          <a:xfrm>
            <a:off x="2336575" y="0"/>
            <a:ext cx="6340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(отклонение УПД покупателем)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descr="2-3"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00" y="1066753"/>
            <a:ext cx="6291265" cy="372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-3-1" id="220" name="Google Shape;22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7762" y="1308778"/>
            <a:ext cx="4563665" cy="388024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idx="4294967295" type="title"/>
          </p:nvPr>
        </p:nvSpPr>
        <p:spPr>
          <a:xfrm>
            <a:off x="2480725" y="110475"/>
            <a:ext cx="6269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(получение отклонения продавцом)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2-4"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155525"/>
            <a:ext cx="6858001" cy="38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idx="4294967295" type="title"/>
          </p:nvPr>
        </p:nvSpPr>
        <p:spPr>
          <a:xfrm>
            <a:off x="2298650" y="-33675"/>
            <a:ext cx="70023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2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(формирование нового УПД продавцом)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descr="2-5" id="234" name="Google Shape;23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75" y="1096565"/>
            <a:ext cx="5264943" cy="404693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idx="4294967295" type="title"/>
          </p:nvPr>
        </p:nvSpPr>
        <p:spPr>
          <a:xfrm>
            <a:off x="2344150" y="0"/>
            <a:ext cx="67998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маркированными товарами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«1С:Бухгалтерии 8» (ред. 3.0)</a:t>
            </a:r>
            <a:b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(формирование нового УПД продавцом)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2-5" id="241" name="Google Shape;2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5" y="876565"/>
            <a:ext cx="5264943" cy="4046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-6" id="242" name="Google Shape;2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675" y="1436440"/>
            <a:ext cx="6453188" cy="353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idx="4294967295" type="title"/>
          </p:nvPr>
        </p:nvSpPr>
        <p:spPr>
          <a:xfrm>
            <a:off x="2357825" y="269775"/>
            <a:ext cx="66069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Корректировка ЭДО при 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маркировке (будет реализована </a:t>
            </a:r>
            <a:b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после выхода нового формата УКД)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4" id="249" name="Google Shape;2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900" y="1239919"/>
            <a:ext cx="6606778" cy="385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300" y="1807369"/>
            <a:ext cx="1944290" cy="1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idx="4294967295" type="title"/>
          </p:nvPr>
        </p:nvSpPr>
        <p:spPr>
          <a:xfrm>
            <a:off x="2412450" y="33350"/>
            <a:ext cx="640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5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ЭДО в системе маркировки обуви - в ИС 1С:ИТС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57" name="Google Shape;257;p38"/>
          <p:cNvSpPr txBox="1"/>
          <p:nvPr>
            <p:ph idx="4294967295" type="body"/>
          </p:nvPr>
        </p:nvSpPr>
        <p:spPr>
          <a:xfrm>
            <a:off x="250825" y="785650"/>
            <a:ext cx="8677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1800" u="none">
                <a:solidFill>
                  <a:schemeClr val="dk2"/>
                </a:solidFill>
              </a:rPr>
              <a:t>Новая статья в Информационной системе: </a:t>
            </a:r>
            <a:br>
              <a:rPr b="1" i="0" lang="en-US" sz="1800" u="none">
                <a:solidFill>
                  <a:schemeClr val="dk2"/>
                </a:solidFill>
              </a:rPr>
            </a:br>
            <a:r>
              <a:rPr b="1" i="0" lang="en-US" sz="1800" u="sng">
                <a:solidFill>
                  <a:schemeClr val="dk1"/>
                </a:solidFill>
              </a:rPr>
              <a:t>its.1c.ru/db/shoemarking#content:16:buh30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2027237" y="4758928"/>
            <a:ext cx="571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2020-03-18_23-32-54"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1416844"/>
            <a:ext cx="5886450" cy="3639741"/>
          </a:xfrm>
          <a:prstGeom prst="rect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60" name="Google Shape;260;p38"/>
          <p:cNvCxnSpPr/>
          <p:nvPr/>
        </p:nvCxnSpPr>
        <p:spPr>
          <a:xfrm>
            <a:off x="2051050" y="2327671"/>
            <a:ext cx="4537200" cy="0"/>
          </a:xfrm>
          <a:prstGeom prst="straightConnector1">
            <a:avLst/>
          </a:prstGeom>
          <a:noFill/>
          <a:ln cap="flat" cmpd="sng" w="4445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1" name="Google Shape;261;p38"/>
          <p:cNvCxnSpPr/>
          <p:nvPr/>
        </p:nvCxnSpPr>
        <p:spPr>
          <a:xfrm>
            <a:off x="4211637" y="2409825"/>
            <a:ext cx="144600" cy="809700"/>
          </a:xfrm>
          <a:prstGeom prst="straightConnector1">
            <a:avLst/>
          </a:prstGeom>
          <a:noFill/>
          <a:ln cap="flat" cmpd="sng" w="44450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62" name="Google Shape;262;p38"/>
          <p:cNvSpPr txBox="1"/>
          <p:nvPr/>
        </p:nvSpPr>
        <p:spPr>
          <a:xfrm>
            <a:off x="4211637" y="3274219"/>
            <a:ext cx="3744900" cy="539400"/>
          </a:xfrm>
          <a:prstGeom prst="rect">
            <a:avLst/>
          </a:prstGeom>
          <a:solidFill>
            <a:srgbClr val="F9E383">
              <a:alpha val="49803"/>
            </a:srgbClr>
          </a:solidFill>
          <a:ln cap="flat" cmpd="sng" w="4445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4294967295" type="title"/>
          </p:nvPr>
        </p:nvSpPr>
        <p:spPr>
          <a:xfrm>
            <a:off x="2308125" y="68275"/>
            <a:ext cx="70215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Нормативное регулирование обязательной маркировки товаров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462775" y="1289675"/>
            <a:ext cx="7776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Состав маркируемой продукции планомерно расширяется</a:t>
            </a:r>
            <a:endParaRPr i="0" sz="1800" u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Обязательной маркировке уже подлежат шубы и табак, в ближайшей перспективе – обувь, духи и туалетная вода, шины, товары легкой промышленности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>
            <p:ph idx="4294967295" type="title"/>
          </p:nvPr>
        </p:nvSpPr>
        <p:spPr>
          <a:xfrm>
            <a:off x="2420025" y="110725"/>
            <a:ext cx="646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1С:ЭДО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323850" y="656699"/>
            <a:ext cx="84963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54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Если ваш покупатель работает с ЭДО непосредственно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программе 1С, то входящие документы автоматически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обрабатываются в его информационной базе: сведения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из счетов-фактур у покупателя будут такими же, как в информационной базе продавца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обмен счетами-фактурами и другими юридически значимыми документами в электронном виде через Доверенного Оператора ЭДО -  это лучший способ сократить количество расхождений в документах учета и налоговых декларациях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Данные в информационную систему попадают автоматически, их не нужно вводить «руками» (например, покупателю)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9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idx="4294967295" type="title"/>
          </p:nvPr>
        </p:nvSpPr>
        <p:spPr>
          <a:xfrm>
            <a:off x="2374500" y="110725"/>
            <a:ext cx="6507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1С:ЭДО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323850" y="755299"/>
            <a:ext cx="8496300" cy="4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54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Если обмен с контрагентами ведется через ЭДО, то приходные накладные, акты, счета-фактуры и т.д. попадают в вашу программу через Интернет, бесконтактным способом. Документы, которые вы формируете для контрагентов, тоже будут доставлены через Интернет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Сервис 1С-ЭДО встроен прямо в вашу программу 1С, не нужно подключать платные внешние обработки.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54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Если ваш контрагент еще не пользуется программами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1С, он сможет вести обмен документами с вами в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бесплатной программе 1С:Клиент ЭДО, которая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предоставляется как в десктопном варианте, так </a:t>
            </a:r>
            <a:b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 в облаке 1С:Фреш 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11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C3300"/>
              </a:buClr>
              <a:buSzPts val="1760"/>
              <a:buFont typeface="Noto Sans Symbols"/>
              <a:buNone/>
            </a:pPr>
            <a:r>
              <a:t/>
            </a:r>
            <a:endParaRPr i="0" sz="1800" u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0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/>
        </p:nvSpPr>
        <p:spPr>
          <a:xfrm>
            <a:off x="2027237" y="4758928"/>
            <a:ext cx="571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3" name="Google Shape;283;p41"/>
          <p:cNvSpPr txBox="1"/>
          <p:nvPr>
            <p:ph idx="4294967295" type="title"/>
          </p:nvPr>
        </p:nvSpPr>
        <p:spPr>
          <a:xfrm>
            <a:off x="2336575" y="195275"/>
            <a:ext cx="66282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Кто может использовать 1С-ЭДО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84" name="Google Shape;284;p41"/>
          <p:cNvSpPr txBox="1"/>
          <p:nvPr>
            <p:ph idx="4294967295" type="body"/>
          </p:nvPr>
        </p:nvSpPr>
        <p:spPr>
          <a:xfrm>
            <a:off x="214300" y="773799"/>
            <a:ext cx="8605800" cy="3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7" lvl="0" marL="2682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0" lang="en-US" sz="1800" u="none">
                <a:solidFill>
                  <a:srgbClr val="5B0917"/>
                </a:solidFill>
              </a:rPr>
              <a:t>ЭДО доступен </a:t>
            </a:r>
            <a:r>
              <a:rPr b="1" i="0" lang="en-US" sz="1800" u="none">
                <a:solidFill>
                  <a:schemeClr val="accent2"/>
                </a:solidFill>
              </a:rPr>
              <a:t>любому зарегистрированному пользователю</a:t>
            </a:r>
            <a:r>
              <a:rPr i="0" lang="en-US" sz="1800" u="none">
                <a:solidFill>
                  <a:srgbClr val="5B0917"/>
                </a:solidFill>
              </a:rPr>
              <a:t> программы 1С </a:t>
            </a:r>
            <a:endParaRPr sz="1800"/>
          </a:p>
          <a:p>
            <a:pPr indent="-268287" lvl="0" marL="268287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i="0" lang="en-US" sz="1800" u="none">
                <a:solidFill>
                  <a:srgbClr val="5B0917"/>
                </a:solidFill>
              </a:rPr>
              <a:t>А тем, у кого нет программы 1С, фирма «1С» предлагает начать работу с ЭДО в веб-клиенте ЭДО на сайте 1сFresh.com, см. </a:t>
            </a:r>
            <a:r>
              <a:rPr b="1" i="0" lang="en-US" sz="1800" u="sng">
                <a:solidFill>
                  <a:schemeClr val="dk1"/>
                </a:solidFill>
                <a:hlinkClick r:id="rId3"/>
              </a:rPr>
              <a:t>1cfresh.com/solutions/cedo</a:t>
            </a:r>
            <a:r>
              <a:rPr b="1" i="0" lang="en-US" sz="1800" u="none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4">
            <a:alphaModFix amt="50195"/>
          </a:blip>
          <a:srcRect b="0" l="0" r="0" t="0"/>
          <a:stretch/>
        </p:blipFill>
        <p:spPr>
          <a:xfrm>
            <a:off x="55562" y="2286000"/>
            <a:ext cx="6816328" cy="2857500"/>
          </a:xfrm>
          <a:prstGeom prst="rect">
            <a:avLst/>
          </a:prstGeom>
          <a:noFill/>
          <a:ln cap="flat" cmpd="sng" w="4445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6" name="Google Shape;286;p4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/>
        </p:nvSpPr>
        <p:spPr>
          <a:xfrm>
            <a:off x="2027237" y="4758928"/>
            <a:ext cx="571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2" name="Google Shape;292;p42"/>
          <p:cNvSpPr txBox="1"/>
          <p:nvPr>
            <p:ph idx="4294967295" type="title"/>
          </p:nvPr>
        </p:nvSpPr>
        <p:spPr>
          <a:xfrm>
            <a:off x="2329000" y="30350"/>
            <a:ext cx="66357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Подключиться к 1С-ЭДО – это просто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3" name="Google Shape;293;p42"/>
          <p:cNvSpPr txBox="1"/>
          <p:nvPr>
            <p:ph idx="4294967295" type="body"/>
          </p:nvPr>
        </p:nvSpPr>
        <p:spPr>
          <a:xfrm>
            <a:off x="214300" y="652425"/>
            <a:ext cx="87504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7" lvl="0" marL="2682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i="0" lang="en-US" sz="1800" u="none">
                <a:solidFill>
                  <a:schemeClr val="dk2"/>
                </a:solidFill>
              </a:rPr>
              <a:t>Зарегистрироваться у оператора ЭДО </a:t>
            </a:r>
            <a:endParaRPr sz="1800">
              <a:solidFill>
                <a:schemeClr val="dk2"/>
              </a:solidFill>
            </a:endParaRPr>
          </a:p>
          <a:p>
            <a:pPr indent="-268287" lvl="0" marL="268287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i="0" lang="en-US" sz="1800" u="none">
                <a:solidFill>
                  <a:schemeClr val="dk2"/>
                </a:solidFill>
              </a:rPr>
              <a:t>Пригласить своего контрагента к обмену или принять приглашение от него </a:t>
            </a:r>
            <a:endParaRPr sz="1800">
              <a:solidFill>
                <a:schemeClr val="dk2"/>
              </a:solidFill>
            </a:endParaRPr>
          </a:p>
          <a:p>
            <a:pPr indent="-268287" lvl="0" marL="268287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i="0" lang="en-US" sz="1800" u="none">
                <a:solidFill>
                  <a:schemeClr val="dk2"/>
                </a:solidFill>
              </a:rPr>
              <a:t>Все это – в одном </a:t>
            </a:r>
            <a:r>
              <a:rPr b="1" i="0" lang="en-US" sz="1800" u="none">
                <a:solidFill>
                  <a:schemeClr val="dk1"/>
                </a:solidFill>
              </a:rPr>
              <a:t>помощнике подключения к ЭДО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 amt="50195"/>
          </a:blip>
          <a:srcRect b="0" l="0" r="0" t="0"/>
          <a:stretch/>
        </p:blipFill>
        <p:spPr>
          <a:xfrm>
            <a:off x="1547812" y="2199084"/>
            <a:ext cx="4320778" cy="2944416"/>
          </a:xfrm>
          <a:prstGeom prst="rect">
            <a:avLst/>
          </a:prstGeom>
          <a:noFill/>
          <a:ln cap="flat" cmpd="sng" w="4445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5" name="Google Shape;295;p4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idx="4294967295" type="title"/>
          </p:nvPr>
        </p:nvSpPr>
        <p:spPr>
          <a:xfrm>
            <a:off x="2376075" y="86925"/>
            <a:ext cx="6480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 товаров и ГИС в 1С:ИТС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01" name="Google Shape;301;p43"/>
          <p:cNvSpPr txBox="1"/>
          <p:nvPr>
            <p:ph idx="4294967295" type="body"/>
          </p:nvPr>
        </p:nvSpPr>
        <p:spPr>
          <a:xfrm>
            <a:off x="323850" y="1221581"/>
            <a:ext cx="8496300" cy="3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0" i="0" lang="en-US" sz="22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Образец текста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b="0" i="0" lang="en-US" sz="20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</a:pPr>
            <a:r>
              <a:rPr b="0" i="0" lang="en-US" sz="16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Четвертый уровень</a:t>
            </a:r>
            <a:endParaRPr/>
          </a:p>
          <a:p>
            <a:pPr indent="-261620" lvl="0" marL="342900" rtl="0" algn="l">
              <a:spcBef>
                <a:spcPts val="320"/>
              </a:spcBef>
              <a:spcAft>
                <a:spcPts val="0"/>
              </a:spcAft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для вступительного итс 28_11" id="302" name="Google Shape;3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329928"/>
            <a:ext cx="6480571" cy="3170635"/>
          </a:xfrm>
          <a:prstGeom prst="rect">
            <a:avLst/>
          </a:prstGeom>
          <a:noFill/>
          <a:ln cap="flat" cmpd="sng" w="1587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3" name="Google Shape;303;p43"/>
          <p:cNvSpPr txBox="1"/>
          <p:nvPr/>
        </p:nvSpPr>
        <p:spPr>
          <a:xfrm>
            <a:off x="179387" y="2787253"/>
            <a:ext cx="2592300" cy="2703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2122503" y="4038325"/>
            <a:ext cx="2262300" cy="3237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4445550" y="1901750"/>
            <a:ext cx="2214300" cy="15657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489212" y="681706"/>
            <a:ext cx="6553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SzPts val="2000"/>
              <a:buFont typeface="Arial"/>
              <a:buNone/>
            </a:pPr>
            <a:r>
              <a:rPr i="0" lang="en-US" sz="1800" u="none">
                <a:solidFill>
                  <a:srgbClr val="5B0917"/>
                </a:solidFill>
                <a:latin typeface="Montserrat"/>
                <a:ea typeface="Montserrat"/>
                <a:cs typeface="Montserrat"/>
                <a:sym typeface="Montserrat"/>
              </a:rPr>
              <a:t>Раздел «Консультации по законодательству»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its.1c.ru/#law/gis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аркировка в8" id="312" name="Google Shape;3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2232421"/>
            <a:ext cx="4752974" cy="2911078"/>
          </a:xfrm>
          <a:prstGeom prst="rect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3" name="Google Shape;313;p44"/>
          <p:cNvSpPr txBox="1"/>
          <p:nvPr>
            <p:ph idx="4294967295" type="title"/>
          </p:nvPr>
        </p:nvSpPr>
        <p:spPr>
          <a:xfrm>
            <a:off x="2336575" y="86925"/>
            <a:ext cx="65202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Маркировка: поддержка в учетных решениях 1С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14" name="Google Shape;314;p44"/>
          <p:cNvSpPr txBox="1"/>
          <p:nvPr>
            <p:ph idx="4294967295" type="body"/>
          </p:nvPr>
        </p:nvSpPr>
        <p:spPr>
          <a:xfrm>
            <a:off x="179375" y="971050"/>
            <a:ext cx="87852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760"/>
              <a:buNone/>
            </a:pPr>
            <a:r>
              <a:rPr i="0" lang="en-US" sz="1800" u="none">
                <a:solidFill>
                  <a:schemeClr val="dk2"/>
                </a:solidFill>
              </a:rPr>
              <a:t>О поддержке маркировки товаров в учетных решениях «1С:Предприятие 8» можно узнать в разделе «Маркировка» в «Мониторинге законодательства» по ссылке </a:t>
            </a:r>
            <a:r>
              <a:rPr b="1" i="0" lang="en-US" sz="1800" u="none">
                <a:solidFill>
                  <a:schemeClr val="dk2"/>
                </a:solidFill>
              </a:rPr>
              <a:t>v8.1c.ru/lawmonitor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5148262" y="3921919"/>
            <a:ext cx="900000" cy="1344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аркировка в8гис" id="321" name="Google Shape;3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871663"/>
            <a:ext cx="4914899" cy="3271837"/>
          </a:xfrm>
          <a:prstGeom prst="rect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2" name="Google Shape;322;p45"/>
          <p:cNvSpPr txBox="1"/>
          <p:nvPr>
            <p:ph idx="4294967295" type="title"/>
          </p:nvPr>
        </p:nvSpPr>
        <p:spPr>
          <a:xfrm>
            <a:off x="2457950" y="86925"/>
            <a:ext cx="6398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Маркировка: поддержка в учетных решениях 1С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23" name="Google Shape;323;p45"/>
          <p:cNvSpPr txBox="1"/>
          <p:nvPr>
            <p:ph idx="4294967295" type="body"/>
          </p:nvPr>
        </p:nvSpPr>
        <p:spPr>
          <a:xfrm>
            <a:off x="179375" y="951307"/>
            <a:ext cx="87852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0" i="0" lang="en-US" sz="22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0" lang="en-US" sz="1800" u="none">
                <a:solidFill>
                  <a:schemeClr val="dk2"/>
                </a:solidFill>
              </a:rPr>
              <a:t>На сайте «1С:Предприятие 8» есть специальный раздел по маркировке с навигацией по полезным материалам и не только - см. в разделе «Поддержка и обучение по ссылке </a:t>
            </a:r>
            <a:r>
              <a:rPr b="1" i="0" lang="en-US" sz="1800" u="none">
                <a:solidFill>
                  <a:schemeClr val="dk2"/>
                </a:solidFill>
              </a:rPr>
              <a:t>v8.1c.ru/gis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4211637" y="2409825"/>
            <a:ext cx="1512900" cy="2154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>
            <a:off x="5580062" y="2085975"/>
            <a:ext cx="1008000" cy="215400"/>
          </a:xfrm>
          <a:prstGeom prst="rect">
            <a:avLst/>
          </a:prstGeom>
          <a:noFill/>
          <a:ln cap="flat" cmpd="sng" w="254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idx="4294967295" type="title"/>
          </p:nvPr>
        </p:nvSpPr>
        <p:spPr>
          <a:xfrm>
            <a:off x="2427600" y="110725"/>
            <a:ext cx="61752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1С:Лекторий: лекции о маркировке и ЭДО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323850" y="1020825"/>
            <a:ext cx="8820000" cy="3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54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▪"/>
            </a:pPr>
            <a:r>
              <a:rPr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1С:Лектории регулярно проводятся лекции по вопросам маркировки с участием экспертов 1С и приглашенных специалистов: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13.02.2020 </a:t>
            </a:r>
            <a:r>
              <a:rPr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состоялась лекция «Маркировка обуви: поэтапное введение, как маркировать остатки, поддержка в решениях 1С»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19.03.2020</a:t>
            </a:r>
            <a:r>
              <a:rPr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– лекция «1С-ЭДО - новые форматы, особенности применения при маркировке, поддержка в 1С»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8610" lvl="2" marL="12001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 видеозаписями можно ознакомиться на сайте 1С:ИТС на странице 1С:Лектория 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its.1c.ru/lector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14.05.2020 </a:t>
            </a:r>
            <a:r>
              <a:rPr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состоится лекция «Маркировка обуви. Прямой обмен, работа с каталогом. Комиссионная и дистанционная торговля»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8610" lvl="2" marL="12001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Об условиях участия см. по ссылке</a:t>
            </a:r>
            <a:r>
              <a:rPr b="1" i="0" lang="en-US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its.1c.ru/lector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idx="4294967295" type="title"/>
          </p:nvPr>
        </p:nvSpPr>
        <p:spPr>
          <a:xfrm>
            <a:off x="2321400" y="110725"/>
            <a:ext cx="65607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Раздел о маркировке товаров на сайте buh.ru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39" name="Google Shape;339;p47"/>
          <p:cNvSpPr txBox="1"/>
          <p:nvPr/>
        </p:nvSpPr>
        <p:spPr>
          <a:xfrm>
            <a:off x="323850" y="897731"/>
            <a:ext cx="83517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0"/>
              <a:buFont typeface="Noto Sans Symbols"/>
              <a:buChar char="▪"/>
            </a:pPr>
            <a:r>
              <a:rPr b="1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buh.ru/rubric/508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маркировкабух" id="340" name="Google Shape;34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383506"/>
            <a:ext cx="5886451" cy="3440907"/>
          </a:xfrm>
          <a:prstGeom prst="rect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1" name="Google Shape;341;p4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/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Спасибо за внимание!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8"/>
          <p:cNvSpPr txBox="1"/>
          <p:nvPr>
            <p:ph idx="12" type="sldNum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title"/>
          </p:nvPr>
        </p:nvSpPr>
        <p:spPr>
          <a:xfrm>
            <a:off x="2374500" y="110725"/>
            <a:ext cx="6507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Национальная система цифровой маркировки и прослеживаемости товаров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descr="маркировка честный знак" id="73" name="Google Shape;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113234"/>
            <a:ext cx="5073253" cy="3818334"/>
          </a:xfrm>
          <a:prstGeom prst="rect">
            <a:avLst/>
          </a:prstGeom>
          <a:noFill/>
          <a:ln cap="flat" cmpd="sng" w="9525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4"/>
          <p:cNvGraphicFramePr/>
          <p:nvPr/>
        </p:nvGraphicFramePr>
        <p:xfrm>
          <a:off x="0" y="1327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{EE2C47BC-DFAD-41FA-8821-7396B813C866}</a:tableStyleId>
              </a:tblPr>
              <a:tblGrid>
                <a:gridCol w="1331900"/>
                <a:gridCol w="1809750"/>
                <a:gridCol w="1600200"/>
                <a:gridCol w="1309675"/>
                <a:gridCol w="1238250"/>
                <a:gridCol w="1746250"/>
              </a:tblGrid>
              <a:tr h="67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Группа товаров, НПА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Запрет оборота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Производители и импортеры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Оптовики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Розница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917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Маркировка остатков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97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Обувные товары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Постановление Правительства РФ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05.07.2019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860 в ред. Постановления от 29.02.2020 № 216</a:t>
                      </a:r>
                      <a:r>
                        <a:rPr b="0" i="0" lang="en-US" sz="12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ввод в оборот, вывод из оборота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 оборот немаркированных товаров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CC33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CC33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–маркировка, ввод в оборот, оборот, вывод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 оборота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маркировка, ввод в оборот, оборот, вывод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 оборота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маркировка, ввод в оборот, оборот, вывод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 оборота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/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01.09.2020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для введенных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оборот, но не реализованных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</a:t>
                      </a:r>
                      <a:r>
                        <a:rPr b="0" i="0" lang="en-US" sz="1200" u="non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5B09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33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01.08.2020 </a:t>
                      </a: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для приобретенных до, но ввезенных после </a:t>
                      </a:r>
                      <a:r>
                        <a:rPr b="0" i="0" lang="en-US" sz="1200" u="none">
                          <a:solidFill>
                            <a:srgbClr val="5B091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01.07.2020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5B091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14"/>
          <p:cNvSpPr txBox="1"/>
          <p:nvPr/>
        </p:nvSpPr>
        <p:spPr>
          <a:xfrm>
            <a:off x="2306225" y="86925"/>
            <a:ext cx="6153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Сроки ввода обязательной маркировки обуви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2283475" y="34600"/>
            <a:ext cx="73284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Нормативное регулирование обязательной маркировки</a:t>
            </a:r>
            <a:r>
              <a:rPr b="1"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товаров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561375" y="929800"/>
            <a:ext cx="81144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Общие правила маркировки товаров</a:t>
            </a:r>
            <a:r>
              <a:rPr i="0" lang="en-US" u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26.04.2019 № 515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Группы товаров, подлежащие маркировке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Распоряжение Правительства РФ от 28.04.2018 № 792-р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Табак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28.02.2019 № 224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Лекарства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Постановления Правительства РФ от 14.12.2018 № 1556 и № 1557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Обувь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05.07.2019 № 860 (в ред. Постановления от 29.02.2020 № 216)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Товары легкой промышленности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31.12.2019 № 1956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Шины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31.12.2019 № 1958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Фототовары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31.12.2019 № 1953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Духи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Постановление Правительства РФ от 31.12.2019 № 1957</a:t>
            </a:r>
            <a:endParaRPr>
              <a:solidFill>
                <a:schemeClr val="dk2"/>
              </a:solidFill>
            </a:endParaRPr>
          </a:p>
          <a:p>
            <a:pPr indent="-32766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b="1" i="0" lang="en-US" u="none">
                <a:solidFill>
                  <a:schemeClr val="dk2"/>
                </a:solidFill>
              </a:rPr>
              <a:t>Хранение кодов</a:t>
            </a:r>
            <a:r>
              <a:rPr i="0" lang="en-US" u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27051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i="0" lang="en-US" u="none">
                <a:solidFill>
                  <a:schemeClr val="dk2"/>
                </a:solidFill>
              </a:rPr>
              <a:t>приказ Минпромторга России от 18.10.2019 № 3885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2344150" y="0"/>
            <a:ext cx="64062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Применение ЭДО для передачи </a:t>
            </a:r>
            <a:b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сведений о маркированных товарах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body"/>
          </p:nvPr>
        </p:nvSpPr>
        <p:spPr>
          <a:xfrm>
            <a:off x="0" y="990475"/>
            <a:ext cx="9144000" cy="3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400" u="none">
                <a:solidFill>
                  <a:schemeClr val="dk2"/>
                </a:solidFill>
              </a:rPr>
              <a:t>В постановлениях Правительства РФ:</a:t>
            </a:r>
            <a:endParaRPr sz="1400">
              <a:solidFill>
                <a:schemeClr val="dk2"/>
              </a:solidFill>
            </a:endParaRPr>
          </a:p>
          <a:p>
            <a:pPr indent="-320040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При передаче товаров участник оборота, осуществляющий отгрузку, может формировать </a:t>
            </a:r>
            <a:r>
              <a:rPr b="1" i="0" lang="en-US" sz="1400" u="none">
                <a:solidFill>
                  <a:schemeClr val="dk2"/>
                </a:solidFill>
              </a:rPr>
              <a:t>уведомление о передаче (приемке)</a:t>
            </a:r>
            <a:r>
              <a:rPr i="0" lang="en-US" sz="1400" u="none">
                <a:solidFill>
                  <a:schemeClr val="dk2"/>
                </a:solidFill>
              </a:rPr>
              <a:t> (</a:t>
            </a:r>
            <a:r>
              <a:rPr b="1" i="0" lang="en-US" sz="1400" u="none">
                <a:solidFill>
                  <a:schemeClr val="dk2"/>
                </a:solidFill>
              </a:rPr>
              <a:t>в форме универсального передаточного документа</a:t>
            </a:r>
            <a:r>
              <a:rPr i="0" lang="en-US" sz="1400" u="none">
                <a:solidFill>
                  <a:schemeClr val="dk2"/>
                </a:solidFill>
              </a:rPr>
              <a:t>),</a:t>
            </a:r>
            <a:r>
              <a:rPr b="1" i="0" lang="en-US" sz="1400" u="none">
                <a:solidFill>
                  <a:schemeClr val="dk2"/>
                </a:solidFill>
              </a:rPr>
              <a:t> </a:t>
            </a:r>
            <a:r>
              <a:rPr i="0" lang="en-US" sz="1400" u="none">
                <a:solidFill>
                  <a:schemeClr val="dk2"/>
                </a:solidFill>
              </a:rPr>
              <a:t>подписать его УКЭП и направить в информационную систему мониторинга в срок не более 3 рабочих дней со дня отгрузки (передачи или приемки), но не позднее дня передачи этих обувных товаров третьим лицам</a:t>
            </a:r>
            <a:endParaRPr sz="1400">
              <a:solidFill>
                <a:schemeClr val="dk2"/>
              </a:solidFill>
            </a:endParaRPr>
          </a:p>
          <a:p>
            <a:pPr indent="-320040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Если участниками оборота товаров установлено, что указанные в передаточных документах сведения требуют корректировки, то участник оборота, осуществивший отгрузку (передачу), </a:t>
            </a:r>
            <a:r>
              <a:rPr b="1" i="0" lang="en-US" sz="1400" u="none">
                <a:solidFill>
                  <a:schemeClr val="dk2"/>
                </a:solidFill>
              </a:rPr>
              <a:t>формирует уведомление</a:t>
            </a:r>
            <a:r>
              <a:rPr i="0" lang="en-US" sz="1400" u="none">
                <a:solidFill>
                  <a:schemeClr val="dk2"/>
                </a:solidFill>
              </a:rPr>
              <a:t> (</a:t>
            </a:r>
            <a:r>
              <a:rPr b="1" i="0" lang="en-US" sz="1400" u="none">
                <a:solidFill>
                  <a:schemeClr val="dk2"/>
                </a:solidFill>
              </a:rPr>
              <a:t>в форме универсального корректировочного документа или исправительного универсального передаточного документа</a:t>
            </a:r>
            <a:r>
              <a:rPr i="0" lang="en-US" sz="1400" u="none">
                <a:solidFill>
                  <a:schemeClr val="dk2"/>
                </a:solidFill>
              </a:rPr>
              <a:t>) об уточнении сведений, подписывает уведомление и направляет его в информационную систему мониторинга</a:t>
            </a:r>
            <a:endParaRPr i="0" sz="1400" u="none">
              <a:solidFill>
                <a:schemeClr val="dk2"/>
              </a:solidFill>
            </a:endParaRPr>
          </a:p>
          <a:p>
            <a:pPr indent="-251459" lvl="0" marL="342900" rtl="0" algn="l">
              <a:spcBef>
                <a:spcPts val="36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 i="0" sz="1400" u="none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2382100" y="0"/>
            <a:ext cx="6762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18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Электронные документы, применяемые при реализации маркированных товаров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7"/>
          <p:cNvSpPr txBox="1"/>
          <p:nvPr>
            <p:ph idx="4294967295" type="body"/>
          </p:nvPr>
        </p:nvSpPr>
        <p:spPr>
          <a:xfrm>
            <a:off x="323850" y="1059656"/>
            <a:ext cx="8497800" cy="4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>
                <a:solidFill>
                  <a:schemeClr val="dk2"/>
                </a:solidFill>
              </a:rPr>
              <a:t> В Постановлениях Правительства РФ:</a:t>
            </a:r>
            <a:endParaRPr sz="1400">
              <a:solidFill>
                <a:schemeClr val="dk2"/>
              </a:solidFill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i="0" lang="en-US" sz="1400" u="none">
                <a:solidFill>
                  <a:schemeClr val="dk2"/>
                </a:solidFill>
              </a:rPr>
              <a:t>универсальный передаточный документ</a:t>
            </a:r>
            <a:r>
              <a:rPr i="0" lang="en-US" sz="1400" u="none">
                <a:solidFill>
                  <a:schemeClr val="dk2"/>
                </a:solidFill>
              </a:rPr>
              <a:t> </a:t>
            </a:r>
            <a:r>
              <a:rPr b="1" i="0" lang="en-US" sz="1400" u="none">
                <a:solidFill>
                  <a:schemeClr val="dk2"/>
                </a:solidFill>
              </a:rPr>
              <a:t>(УПД)</a:t>
            </a:r>
            <a:r>
              <a:rPr i="0" lang="en-US" sz="1400" u="none">
                <a:solidFill>
                  <a:schemeClr val="dk2"/>
                </a:solidFill>
              </a:rPr>
              <a:t> -</a:t>
            </a:r>
            <a:r>
              <a:rPr b="1" i="0" lang="en-US" sz="1400" u="none">
                <a:solidFill>
                  <a:schemeClr val="dk2"/>
                </a:solidFill>
              </a:rPr>
              <a:t> электронный документ</a:t>
            </a:r>
            <a:r>
              <a:rPr i="0" lang="en-US" sz="1400" u="none">
                <a:solidFill>
                  <a:schemeClr val="dk2"/>
                </a:solidFill>
              </a:rPr>
              <a:t> об отгрузке товаров (работ, услуг) или передаче имущественных прав, формат которого утверждается ФНС России</a:t>
            </a:r>
            <a:endParaRPr sz="1400">
              <a:solidFill>
                <a:schemeClr val="dk2"/>
              </a:solidFill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i="0" lang="en-US" sz="1400" u="none">
                <a:solidFill>
                  <a:schemeClr val="dk2"/>
                </a:solidFill>
              </a:rPr>
              <a:t>исправительный универсальный передаточный документ</a:t>
            </a:r>
            <a:r>
              <a:rPr i="0" lang="en-US" sz="1400" u="none">
                <a:solidFill>
                  <a:schemeClr val="dk2"/>
                </a:solidFill>
              </a:rPr>
              <a:t> </a:t>
            </a:r>
            <a:r>
              <a:rPr b="1" i="0" lang="en-US" sz="1400" u="none">
                <a:solidFill>
                  <a:schemeClr val="dk2"/>
                </a:solidFill>
              </a:rPr>
              <a:t>(исправленный УПД)</a:t>
            </a:r>
            <a:r>
              <a:rPr i="0" lang="en-US" sz="1400" u="none">
                <a:solidFill>
                  <a:schemeClr val="dk2"/>
                </a:solidFill>
              </a:rPr>
              <a:t> - универсальный передаточный документ, оформляемый участниками для замены ранее составленного документа, содержавшего ошибки и (или) неточности</a:t>
            </a:r>
            <a:endParaRPr sz="1400">
              <a:solidFill>
                <a:schemeClr val="dk2"/>
              </a:solidFill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i="0" lang="en-US" sz="1400" u="none">
                <a:solidFill>
                  <a:schemeClr val="dk2"/>
                </a:solidFill>
              </a:rPr>
              <a:t>универсальный корректировочный документ</a:t>
            </a:r>
            <a:r>
              <a:rPr i="0" lang="en-US" sz="1400" u="none">
                <a:solidFill>
                  <a:schemeClr val="dk2"/>
                </a:solidFill>
              </a:rPr>
              <a:t> </a:t>
            </a:r>
            <a:r>
              <a:rPr b="1" i="0" lang="en-US" sz="1400" u="none">
                <a:solidFill>
                  <a:schemeClr val="dk2"/>
                </a:solidFill>
              </a:rPr>
              <a:t>(УКД</a:t>
            </a:r>
            <a:r>
              <a:rPr i="0" lang="en-US" sz="1400" u="none">
                <a:solidFill>
                  <a:schemeClr val="dk2"/>
                </a:solidFill>
              </a:rPr>
              <a:t>) - </a:t>
            </a:r>
            <a:r>
              <a:rPr b="1" i="0" lang="en-US" sz="1400" u="none">
                <a:solidFill>
                  <a:schemeClr val="dk2"/>
                </a:solidFill>
              </a:rPr>
              <a:t>электронный документ</a:t>
            </a:r>
            <a:r>
              <a:rPr i="0" lang="en-US" sz="1400" u="none">
                <a:solidFill>
                  <a:schemeClr val="dk2"/>
                </a:solidFill>
              </a:rPr>
              <a:t>, формат которого утверждается ФНС России, для  документирования факта изменения стоимости ранее осуществленной поставки и (или) факта расхождения по количеству (качеству) продукции при ее приемке</a:t>
            </a:r>
            <a:endParaRPr sz="1400">
              <a:solidFill>
                <a:schemeClr val="dk2"/>
              </a:solidFill>
            </a:endParaRPr>
          </a:p>
          <a:p>
            <a:pPr indent="-3302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1" lang="en-US" sz="1400" u="none">
                <a:solidFill>
                  <a:schemeClr val="dk2"/>
                </a:solidFill>
              </a:rPr>
              <a:t>Обратите внимание</a:t>
            </a:r>
            <a:r>
              <a:rPr i="0" lang="en-US" sz="1400" u="none">
                <a:solidFill>
                  <a:schemeClr val="dk2"/>
                </a:solidFill>
              </a:rPr>
              <a:t>, УПД и УКД уже применяются при обмене с контрагентами приходными накладными, актами, счетами-фактурами и т.д. в отношении немаркированных товаров, и сейчас они стали универсальнее</a:t>
            </a:r>
            <a:endParaRPr sz="1400">
              <a:solidFill>
                <a:schemeClr val="dk2"/>
              </a:solidFill>
            </a:endParaRPr>
          </a:p>
          <a:p>
            <a:pPr indent="-241300" lvl="0" marL="342900" rtl="0" algn="l"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i="0" sz="1400" u="none">
              <a:solidFill>
                <a:schemeClr val="dk2"/>
              </a:solidFill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4294967295" type="title"/>
          </p:nvPr>
        </p:nvSpPr>
        <p:spPr>
          <a:xfrm>
            <a:off x="2442775" y="72550"/>
            <a:ext cx="6522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Функции форматов УПД и УКД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>
            <p:ph idx="4294967295" type="body"/>
          </p:nvPr>
        </p:nvSpPr>
        <p:spPr>
          <a:xfrm>
            <a:off x="328450" y="755300"/>
            <a:ext cx="87852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i="0" lang="en-US" sz="1400" u="none">
                <a:solidFill>
                  <a:schemeClr val="dk2"/>
                </a:solidFill>
              </a:rPr>
              <a:t>Формат УПД используется как: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счет-фактура (</a:t>
            </a:r>
            <a:r>
              <a:rPr b="1" i="0" lang="en-US" sz="1400" u="none">
                <a:solidFill>
                  <a:schemeClr val="dk2"/>
                </a:solidFill>
              </a:rPr>
              <a:t>функция «СЧФ»</a:t>
            </a:r>
            <a:r>
              <a:rPr i="0" lang="en-US" sz="1400" u="none">
                <a:solidFill>
                  <a:schemeClr val="dk2"/>
                </a:solidFill>
              </a:rPr>
              <a:t>)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документ о передаче товаров (работ, услуг, имущественных прав) (</a:t>
            </a:r>
            <a:r>
              <a:rPr b="1" i="0" lang="en-US" sz="1400" u="none">
                <a:solidFill>
                  <a:schemeClr val="dk2"/>
                </a:solidFill>
              </a:rPr>
              <a:t>функция «ДОП»</a:t>
            </a:r>
            <a:r>
              <a:rPr i="0" lang="en-US" sz="1400" u="none">
                <a:solidFill>
                  <a:schemeClr val="dk2"/>
                </a:solidFill>
              </a:rPr>
              <a:t>) 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счет-фактура и первичный учетный документ о передаче товаров (работ, услуг, имущественных прав) (</a:t>
            </a:r>
            <a:r>
              <a:rPr b="1" i="0" lang="en-US" sz="1400" u="none">
                <a:solidFill>
                  <a:schemeClr val="dk2"/>
                </a:solidFill>
              </a:rPr>
              <a:t>функция «СЧФДОП»</a:t>
            </a:r>
            <a:r>
              <a:rPr i="0" lang="en-US" sz="1400" u="none">
                <a:solidFill>
                  <a:schemeClr val="dk2"/>
                </a:solidFill>
              </a:rPr>
              <a:t>)</a:t>
            </a:r>
            <a:endParaRPr sz="1400">
              <a:solidFill>
                <a:schemeClr val="dk2"/>
              </a:solidFill>
            </a:endParaRPr>
          </a:p>
          <a:p>
            <a:pPr indent="-32004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i="0" lang="en-US" sz="1400" u="none">
                <a:solidFill>
                  <a:schemeClr val="dk2"/>
                </a:solidFill>
              </a:rPr>
              <a:t>Формат УКД используется как: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корректировочный счет-фактура (</a:t>
            </a:r>
            <a:r>
              <a:rPr b="1" i="0" lang="en-US" sz="1400" u="none">
                <a:solidFill>
                  <a:schemeClr val="dk2"/>
                </a:solidFill>
              </a:rPr>
              <a:t>функция «КСЧФ</a:t>
            </a:r>
            <a:r>
              <a:rPr i="0" lang="en-US" sz="1400" u="none">
                <a:solidFill>
                  <a:schemeClr val="dk2"/>
                </a:solidFill>
              </a:rPr>
              <a:t>»)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первичный документ о согласии (о факте уведомления) покупателя на изменение стоимости отгруженных товаров (выполненных работ, оказанных услуг), переданных имущественных прав (</a:t>
            </a:r>
            <a:r>
              <a:rPr b="1" i="0" lang="en-US" sz="1400" u="none">
                <a:solidFill>
                  <a:schemeClr val="dk2"/>
                </a:solidFill>
              </a:rPr>
              <a:t>функция «ДИС»</a:t>
            </a:r>
            <a:r>
              <a:rPr i="0" lang="en-US" sz="1400" u="none">
                <a:solidFill>
                  <a:schemeClr val="dk2"/>
                </a:solidFill>
              </a:rPr>
              <a:t>)</a:t>
            </a:r>
            <a:endParaRPr sz="1400">
              <a:solidFill>
                <a:schemeClr val="dk2"/>
              </a:solidFill>
            </a:endParaRPr>
          </a:p>
          <a:p>
            <a:pPr indent="-278130" lvl="1" marL="74295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i="0" lang="en-US" sz="1400" u="none">
                <a:solidFill>
                  <a:schemeClr val="dk2"/>
                </a:solidFill>
              </a:rPr>
              <a:t>корректировочный счет-фактура и первичный документ о согласии (факте уведомления) покупателя на изменение стоимости отгруженных товаров (выполненных работ, оказанных услуг), переданных имущественных прав  (</a:t>
            </a:r>
            <a:r>
              <a:rPr b="1" i="0" lang="en-US" sz="1400" u="none">
                <a:solidFill>
                  <a:schemeClr val="dk2"/>
                </a:solidFill>
              </a:rPr>
              <a:t>функция «КСЧФДИС»</a:t>
            </a:r>
            <a:r>
              <a:rPr i="0" lang="en-US" sz="1400" u="none">
                <a:solidFill>
                  <a:schemeClr val="dk2"/>
                </a:solidFill>
              </a:rPr>
              <a:t>)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500"/>
              <a:t>‹#›</a:t>
            </a:fld>
            <a:endParaRPr b="1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mmer Vibes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