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Montserrat Black"/>
      <p:bold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  <p:embeddedFont>
      <p:font typeface="Josefin Sans"/>
      <p:regular r:id="rId36"/>
      <p:bold r:id="rId37"/>
      <p:italic r:id="rId38"/>
      <p:boldItalic r:id="rId39"/>
    </p:embeddedFont>
    <p:embeddedFont>
      <p:font typeface="Helvetica Neue"/>
      <p:regular r:id="rId40"/>
      <p:bold r:id="rId41"/>
      <p:italic r:id="rId42"/>
      <p:boldItalic r:id="rId43"/>
    </p:embeddedFont>
    <p:embeddedFont>
      <p:font typeface="Arial Black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gSiedZHNii/ut9UH9Lqmw/MY8f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regular.fntdata"/><Relationship Id="rId20" Type="http://schemas.openxmlformats.org/officeDocument/2006/relationships/slide" Target="slides/slide16.xml"/><Relationship Id="rId42" Type="http://schemas.openxmlformats.org/officeDocument/2006/relationships/font" Target="fonts/HelveticaNeue-italic.fntdata"/><Relationship Id="rId41" Type="http://schemas.openxmlformats.org/officeDocument/2006/relationships/font" Target="fonts/HelveticaNeue-bold.fntdata"/><Relationship Id="rId22" Type="http://schemas.openxmlformats.org/officeDocument/2006/relationships/slide" Target="slides/slide18.xml"/><Relationship Id="rId44" Type="http://schemas.openxmlformats.org/officeDocument/2006/relationships/font" Target="fonts/ArialBlack-regular.fntdata"/><Relationship Id="rId21" Type="http://schemas.openxmlformats.org/officeDocument/2006/relationships/slide" Target="slides/slide17.xml"/><Relationship Id="rId43" Type="http://schemas.openxmlformats.org/officeDocument/2006/relationships/font" Target="fonts/HelveticaNeue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Black-bold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Black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35" Type="http://schemas.openxmlformats.org/officeDocument/2006/relationships/font" Target="fonts/Tahoma-bold.fntdata"/><Relationship Id="rId12" Type="http://schemas.openxmlformats.org/officeDocument/2006/relationships/slide" Target="slides/slide8.xml"/><Relationship Id="rId34" Type="http://schemas.openxmlformats.org/officeDocument/2006/relationships/font" Target="fonts/Tahoma-regular.fntdata"/><Relationship Id="rId15" Type="http://schemas.openxmlformats.org/officeDocument/2006/relationships/slide" Target="slides/slide11.xml"/><Relationship Id="rId37" Type="http://schemas.openxmlformats.org/officeDocument/2006/relationships/font" Target="fonts/JosefinSans-bold.fntdata"/><Relationship Id="rId14" Type="http://schemas.openxmlformats.org/officeDocument/2006/relationships/slide" Target="slides/slide10.xml"/><Relationship Id="rId36" Type="http://schemas.openxmlformats.org/officeDocument/2006/relationships/font" Target="fonts/JosefinSans-regular.fntdata"/><Relationship Id="rId17" Type="http://schemas.openxmlformats.org/officeDocument/2006/relationships/slide" Target="slides/slide13.xml"/><Relationship Id="rId39" Type="http://schemas.openxmlformats.org/officeDocument/2006/relationships/font" Target="fonts/Josefi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Josefi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85000"/>
              </a:lnSpc>
              <a:spcBef>
                <a:spcPts val="385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ru-RU"/>
              <a:t>Решение для «безоблачной» работы — через этот сервис вы из дома сможете подключиться к своей программе 1С, установленной на вашем компьютере в офисе, по зашифрованным каналам.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Сервис не требует специальных знаний или наличия системного администратора. Настроить доступ через "1С:Линк" можно самостоятельно за несколько минут. Не придется вносить каких-либо изменений в настройки компьютера или покупать дополнительное оборудование.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CUSTOM_11_1_1_4_1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 txBox="1"/>
          <p:nvPr>
            <p:ph idx="1" type="subTitle"/>
          </p:nvPr>
        </p:nvSpPr>
        <p:spPr>
          <a:xfrm>
            <a:off x="2278429" y="2666500"/>
            <a:ext cx="46038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" name="Google Shape;10;p25"/>
          <p:cNvSpPr txBox="1"/>
          <p:nvPr>
            <p:ph type="ctrTitle"/>
          </p:nvPr>
        </p:nvSpPr>
        <p:spPr>
          <a:xfrm>
            <a:off x="2340900" y="1814800"/>
            <a:ext cx="44622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6_2_1_2"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10751" y="183000"/>
            <a:ext cx="2522749" cy="3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1">
  <p:cSld name="CUSTOM_6_2_1_2_1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951" y="183000"/>
            <a:ext cx="2522749" cy="3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7"/>
          <p:cNvSpPr/>
          <p:nvPr/>
        </p:nvSpPr>
        <p:spPr>
          <a:xfrm>
            <a:off x="106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 1">
  <p:cSld name="CUSTOM_11_1_1_4_1_1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/>
          <p:nvPr>
            <p:ph idx="1" type="subTitle"/>
          </p:nvPr>
        </p:nvSpPr>
        <p:spPr>
          <a:xfrm>
            <a:off x="2278429" y="2666500"/>
            <a:ext cx="46038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type="ctrTitle"/>
          </p:nvPr>
        </p:nvSpPr>
        <p:spPr>
          <a:xfrm>
            <a:off x="2340900" y="1814800"/>
            <a:ext cx="44622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1516" y="658625"/>
            <a:ext cx="2801619" cy="3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8"/>
          <p:cNvSpPr/>
          <p:nvPr/>
        </p:nvSpPr>
        <p:spPr>
          <a:xfrm>
            <a:off x="4297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4297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 1 1">
  <p:cSld name="CUSTOM_11_1_1_4_1_1_1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10751" y="183000"/>
            <a:ext cx="2522749" cy="3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 1 1 1">
  <p:cSld name="CUSTOM_11_1_1_4_1_1_1_1"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10751" y="183000"/>
            <a:ext cx="2522749" cy="3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0"/>
          <p:cNvSpPr/>
          <p:nvPr/>
        </p:nvSpPr>
        <p:spPr>
          <a:xfrm>
            <a:off x="8488650" y="4530700"/>
            <a:ext cx="548700" cy="548700"/>
          </a:xfrm>
          <a:prstGeom prst="ellipse">
            <a:avLst/>
          </a:prstGeom>
          <a:solidFill>
            <a:srgbClr val="FED7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Black"/>
              <a:buNone/>
              <a:defRPr b="0" i="0" sz="2800" u="none" cap="none" strike="noStrike">
                <a:solidFill>
                  <a:srgbClr val="43434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b="1" i="0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●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ontserrat"/>
              <a:buChar char="○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Relationship Id="rId4" Type="http://schemas.openxmlformats.org/officeDocument/2006/relationships/image" Target="../media/image38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0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/>
        </p:nvSpPr>
        <p:spPr>
          <a:xfrm>
            <a:off x="1143000" y="1034216"/>
            <a:ext cx="68580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0492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Бухгалтеры работают из дома: ответы 1С для условий коронавируса</a:t>
            </a:r>
            <a:endParaRPr b="1" i="0" sz="2800" u="none" cap="none" strike="noStrike">
              <a:solidFill>
                <a:srgbClr val="F0492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30" y="2471371"/>
            <a:ext cx="4000470" cy="2672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6481" y="3174834"/>
            <a:ext cx="3357519" cy="196866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/>
          <p:nvPr/>
        </p:nvSpPr>
        <p:spPr>
          <a:xfrm>
            <a:off x="263769" y="1444539"/>
            <a:ext cx="849336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1С-Отчетность работает и в «облаке», и через «1С:Линк», не требует специальных настроек;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 забудьте забрать из офиса ключ электронной цифровой подписи;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если работаете в сервисе 1С:Фреш – ключ электронной подписи можно хранить прямо в сервисе;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 работе через 1С:Линк – ключ хранится на компьютере пользователя;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1С:Контрагент и другие используемые Вами сервисы будут работать в привычном режиме.</a:t>
            </a:r>
            <a:endParaRPr/>
          </a:p>
        </p:txBody>
      </p:sp>
      <p:sp>
        <p:nvSpPr>
          <p:cNvPr id="107" name="Google Shape;107;p10"/>
          <p:cNvSpPr txBox="1"/>
          <p:nvPr/>
        </p:nvSpPr>
        <p:spPr>
          <a:xfrm>
            <a:off x="4404945" y="861646"/>
            <a:ext cx="43521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1С-Отчетность и сервисы</a:t>
            </a:r>
            <a:endParaRPr/>
          </a:p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/>
        </p:nvSpPr>
        <p:spPr>
          <a:xfrm>
            <a:off x="3852603" y="4192772"/>
            <a:ext cx="170815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1С:ЭДО</a:t>
            </a:r>
            <a:endParaRPr/>
          </a:p>
        </p:txBody>
      </p:sp>
      <p:pic>
        <p:nvPicPr>
          <p:cNvPr id="114" name="Google Shape;1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7428" y="809810"/>
            <a:ext cx="3238500" cy="323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>
            <p:ph idx="4294967295" type="subTitle"/>
          </p:nvPr>
        </p:nvSpPr>
        <p:spPr>
          <a:xfrm>
            <a:off x="298938" y="1025769"/>
            <a:ext cx="8546123" cy="1618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Скан или фото;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Фирма «1С» тестирует новый сервис по распознаванию документов. Распознание загруженных фотографий первички и загрузка их  в 1С:Бухгалтерию в качестве документов, с разнесением данных по необходимым полям в программе;</a:t>
            </a:r>
            <a:endParaRPr/>
          </a:p>
          <a:p>
            <a:pPr indent="-2857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Самое эффективное – электронный документооборот.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None/>
            </a:pPr>
            <a:r>
              <a:t/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descr="5667yj" id="121" name="Google Shape;121;p12"/>
          <p:cNvPicPr preferRelativeResize="0"/>
          <p:nvPr/>
        </p:nvPicPr>
        <p:blipFill rotWithShape="1">
          <a:blip r:embed="rId3">
            <a:alphaModFix/>
          </a:blip>
          <a:srcRect b="0" l="0" r="0" t="6924"/>
          <a:stretch/>
        </p:blipFill>
        <p:spPr>
          <a:xfrm>
            <a:off x="0" y="2866292"/>
            <a:ext cx="4132561" cy="22894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/>
        </p:nvSpPr>
        <p:spPr>
          <a:xfrm>
            <a:off x="6481301" y="779873"/>
            <a:ext cx="1714307" cy="52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Calibri"/>
              <a:buNone/>
            </a:pPr>
            <a:r>
              <a:rPr b="1" i="0" lang="ru-RU" sz="2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1C-ЭДО</a:t>
            </a:r>
            <a:endParaRPr b="1" i="0" sz="2800" u="none" cap="none" strike="noStrik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Users\Shpanko_S\Desktop\Налоги и Учет Презентация\Фото\EDO\1.png" id="128" name="Google Shape;1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272" y="2899735"/>
            <a:ext cx="1903412" cy="198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hpanko_S\Desktop\Налоги и Учет Презентация\Фото\EDO\2.png" id="129" name="Google Shape;1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22" y="2899735"/>
            <a:ext cx="2165350" cy="198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3"/>
          <p:cNvCxnSpPr/>
          <p:nvPr/>
        </p:nvCxnSpPr>
        <p:spPr>
          <a:xfrm>
            <a:off x="3172822" y="4401510"/>
            <a:ext cx="1152525" cy="0"/>
          </a:xfrm>
          <a:prstGeom prst="straightConnector1">
            <a:avLst/>
          </a:prstGeom>
          <a:noFill/>
          <a:ln cap="flat" cmpd="sng" w="57150">
            <a:solidFill>
              <a:srgbClr val="662D9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1" name="Google Shape;131;p13"/>
          <p:cNvCxnSpPr/>
          <p:nvPr/>
        </p:nvCxnSpPr>
        <p:spPr>
          <a:xfrm rot="10800000">
            <a:off x="4973047" y="4053848"/>
            <a:ext cx="1079500" cy="0"/>
          </a:xfrm>
          <a:prstGeom prst="straightConnector1">
            <a:avLst/>
          </a:prstGeom>
          <a:noFill/>
          <a:ln cap="flat" cmpd="sng" w="57150">
            <a:solidFill>
              <a:srgbClr val="662D9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:\Users\Shpanko_S\Desktop\Налоги и Учет Презентация\Фото\сф.png" id="132" name="Google Shape;13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2497" y="3434723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hpanko_S\Desktop\Налоги и Учет Презентация\Фото\сф.png" id="133" name="Google Shape;13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5622" y="3077535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/>
        </p:nvSpPr>
        <p:spPr>
          <a:xfrm>
            <a:off x="4184059" y="2798135"/>
            <a:ext cx="887413" cy="49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000"/>
              <a:buFont typeface="Calibri"/>
              <a:buNone/>
            </a:pPr>
            <a:r>
              <a:rPr b="1" i="0" lang="ru-RU" sz="4000" u="none" cap="none" strike="noStrike">
                <a:solidFill>
                  <a:srgbClr val="662D91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435219" y="1617553"/>
            <a:ext cx="8273561" cy="727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обмен счетами-фактурами и другими юридически значимыми документами в электронном виде прямо из 1С (с использованием электронной подписи)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hpanko_S\Desktop\Налоги и Учет Презентация\Фото\icons_its\icon_14.png" id="136" name="Google Shape;13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9128" y="3098416"/>
            <a:ext cx="329327" cy="32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/>
        </p:nvSpPr>
        <p:spPr>
          <a:xfrm>
            <a:off x="1189517" y="702938"/>
            <a:ext cx="6776643" cy="35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630" y="1060943"/>
            <a:ext cx="6234740" cy="399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/>
          <p:nvPr/>
        </p:nvSpPr>
        <p:spPr>
          <a:xfrm>
            <a:off x="5713757" y="1971270"/>
            <a:ext cx="1035321" cy="3020814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14"/>
          <p:cNvCxnSpPr>
            <a:endCxn id="144" idx="0"/>
          </p:cNvCxnSpPr>
          <p:nvPr/>
        </p:nvCxnSpPr>
        <p:spPr>
          <a:xfrm flipH="1">
            <a:off x="6231418" y="1079970"/>
            <a:ext cx="517800" cy="8913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4"/>
          <p:cNvSpPr txBox="1"/>
          <p:nvPr/>
        </p:nvSpPr>
        <p:spPr>
          <a:xfrm>
            <a:off x="6259992" y="556887"/>
            <a:ext cx="2458530" cy="523220"/>
          </a:xfrm>
          <a:prstGeom prst="rect">
            <a:avLst/>
          </a:prstGeom>
          <a:solidFill>
            <a:srgbClr val="FFFFFF"/>
          </a:solidFill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Удобное отслеживание </a:t>
            </a:r>
            <a:b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состояния документа</a:t>
            </a:r>
            <a:endParaRPr/>
          </a:p>
        </p:txBody>
      </p:sp>
      <p:sp>
        <p:nvSpPr>
          <p:cNvPr id="147" name="Google Shape;147;p14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/>
        </p:nvSpPr>
        <p:spPr>
          <a:xfrm>
            <a:off x="1182688" y="41751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Контроль статуса каждого документа</a:t>
            </a:r>
            <a:endParaRPr/>
          </a:p>
        </p:txBody>
      </p:sp>
      <p:pic>
        <p:nvPicPr>
          <p:cNvPr descr="2" id="153" name="Google Shape;1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776288"/>
            <a:ext cx="6840538" cy="436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/>
          <p:nvPr/>
        </p:nvSpPr>
        <p:spPr>
          <a:xfrm>
            <a:off x="4933950" y="4856163"/>
            <a:ext cx="719138" cy="287337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" id="155" name="Google Shape;1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938" y="847725"/>
            <a:ext cx="6911975" cy="33909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56" name="Google Shape;156;p15"/>
          <p:cNvCxnSpPr>
            <a:stCxn id="154" idx="0"/>
            <a:endCxn id="157" idx="2"/>
          </p:cNvCxnSpPr>
          <p:nvPr/>
        </p:nvCxnSpPr>
        <p:spPr>
          <a:xfrm rot="10800000">
            <a:off x="4860919" y="4238763"/>
            <a:ext cx="432600" cy="6174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5"/>
          <p:cNvSpPr txBox="1"/>
          <p:nvPr/>
        </p:nvSpPr>
        <p:spPr>
          <a:xfrm>
            <a:off x="2279930" y="3698875"/>
            <a:ext cx="5161991" cy="307777"/>
          </a:xfrm>
          <a:prstGeom prst="rect">
            <a:avLst/>
          </a:prstGeom>
          <a:solidFill>
            <a:schemeClr val="lt1">
              <a:alpha val="49803"/>
            </a:schemeClr>
          </a:solidFill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Видно, когда был доставлен, получен и подписан документ</a:t>
            </a: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1512888" y="2432050"/>
            <a:ext cx="6635750" cy="792163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5"/>
          <p:cNvCxnSpPr>
            <a:stCxn id="159" idx="2"/>
          </p:cNvCxnSpPr>
          <p:nvPr/>
        </p:nvCxnSpPr>
        <p:spPr>
          <a:xfrm>
            <a:off x="4830763" y="3224213"/>
            <a:ext cx="0" cy="4317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5"/>
          <p:cNvSpPr/>
          <p:nvPr/>
        </p:nvSpPr>
        <p:spPr>
          <a:xfrm>
            <a:off x="1404938" y="847725"/>
            <a:ext cx="6911975" cy="3390900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/>
        </p:nvSpPr>
        <p:spPr>
          <a:xfrm>
            <a:off x="1923882" y="342704"/>
            <a:ext cx="7132925" cy="3862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 Быстрое подписание и отправка нескольких документов</a:t>
            </a:r>
            <a:endParaRPr/>
          </a:p>
        </p:txBody>
      </p:sp>
      <p:pic>
        <p:nvPicPr>
          <p:cNvPr descr="4" id="167" name="Google Shape;1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16" y="644888"/>
            <a:ext cx="6292875" cy="435836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68" name="Google Shape;168;p16"/>
          <p:cNvSpPr/>
          <p:nvPr/>
        </p:nvSpPr>
        <p:spPr>
          <a:xfrm>
            <a:off x="3215989" y="1829465"/>
            <a:ext cx="4830731" cy="763366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5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3215989" y="2885988"/>
            <a:ext cx="4830730" cy="414647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5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504975" y="3077533"/>
            <a:ext cx="2580282" cy="686022"/>
          </a:xfrm>
          <a:prstGeom prst="rect">
            <a:avLst/>
          </a:prstGeom>
          <a:solidFill>
            <a:schemeClr val="lt1">
              <a:alpha val="84705"/>
            </a:schemeClr>
          </a:solidFill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Выбираем те документы, </a:t>
            </a:r>
            <a:b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которые нам нужно</a:t>
            </a:r>
            <a:b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отправить</a:t>
            </a:r>
            <a:endParaRPr/>
          </a:p>
        </p:txBody>
      </p:sp>
      <p:cxnSp>
        <p:nvCxnSpPr>
          <p:cNvPr id="171" name="Google Shape;171;p16"/>
          <p:cNvCxnSpPr>
            <a:stCxn id="170" idx="0"/>
            <a:endCxn id="168" idx="1"/>
          </p:cNvCxnSpPr>
          <p:nvPr/>
        </p:nvCxnSpPr>
        <p:spPr>
          <a:xfrm flipH="1" rot="10800000">
            <a:off x="1795116" y="2211133"/>
            <a:ext cx="1420800" cy="8664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16"/>
          <p:cNvCxnSpPr>
            <a:stCxn id="170" idx="0"/>
            <a:endCxn id="169" idx="1"/>
          </p:cNvCxnSpPr>
          <p:nvPr/>
        </p:nvCxnSpPr>
        <p:spPr>
          <a:xfrm>
            <a:off x="1795116" y="3077533"/>
            <a:ext cx="1420800" cy="159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16"/>
          <p:cNvSpPr/>
          <p:nvPr/>
        </p:nvSpPr>
        <p:spPr>
          <a:xfrm>
            <a:off x="3215989" y="1079628"/>
            <a:ext cx="1498034" cy="160065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5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5387301" y="810246"/>
            <a:ext cx="3537943" cy="482889"/>
          </a:xfrm>
          <a:prstGeom prst="rect">
            <a:avLst/>
          </a:prstGeom>
          <a:solidFill>
            <a:schemeClr val="lt1">
              <a:alpha val="84705"/>
            </a:schemeClr>
          </a:solidFill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Подписываем и отправляем </a:t>
            </a:r>
            <a:b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документы нажатием одной кнопки</a:t>
            </a:r>
            <a:endParaRPr/>
          </a:p>
        </p:txBody>
      </p:sp>
      <p:cxnSp>
        <p:nvCxnSpPr>
          <p:cNvPr id="175" name="Google Shape;175;p16"/>
          <p:cNvCxnSpPr>
            <a:stCxn id="174" idx="1"/>
            <a:endCxn id="173" idx="3"/>
          </p:cNvCxnSpPr>
          <p:nvPr/>
        </p:nvCxnSpPr>
        <p:spPr>
          <a:xfrm flipH="1">
            <a:off x="4714101" y="1051690"/>
            <a:ext cx="673200" cy="1080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16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/>
        </p:nvSpPr>
        <p:spPr>
          <a:xfrm>
            <a:off x="1331307" y="626709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Сопоставление номенклатуры при поступлении товаров</a:t>
            </a:r>
            <a:endParaRPr/>
          </a:p>
        </p:txBody>
      </p:sp>
      <p:pic>
        <p:nvPicPr>
          <p:cNvPr descr="5" id="182" name="Google Shape;1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590" y="1033145"/>
            <a:ext cx="7451725" cy="402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/>
          <p:nvPr/>
        </p:nvSpPr>
        <p:spPr>
          <a:xfrm>
            <a:off x="1540828" y="3985895"/>
            <a:ext cx="1728787" cy="431800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2236153" y="2239645"/>
            <a:ext cx="2978150" cy="461665"/>
          </a:xfrm>
          <a:prstGeom prst="rect">
            <a:avLst/>
          </a:prstGeom>
          <a:solidFill>
            <a:schemeClr val="lt1">
              <a:alpha val="84705"/>
            </a:schemeClr>
          </a:solidFill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Такую номенклатуру </a:t>
            </a:r>
            <a:b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мы уже получали</a:t>
            </a:r>
            <a:endParaRPr/>
          </a:p>
        </p:txBody>
      </p:sp>
      <p:cxnSp>
        <p:nvCxnSpPr>
          <p:cNvPr id="185" name="Google Shape;185;p17"/>
          <p:cNvCxnSpPr>
            <a:stCxn id="184" idx="2"/>
            <a:endCxn id="183" idx="0"/>
          </p:cNvCxnSpPr>
          <p:nvPr/>
        </p:nvCxnSpPr>
        <p:spPr>
          <a:xfrm flipH="1">
            <a:off x="2405228" y="2701310"/>
            <a:ext cx="1320000" cy="12846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17"/>
          <p:cNvSpPr/>
          <p:nvPr/>
        </p:nvSpPr>
        <p:spPr>
          <a:xfrm>
            <a:off x="1288415" y="4417695"/>
            <a:ext cx="7200900" cy="287338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4344646" y="3320733"/>
            <a:ext cx="3025187" cy="276999"/>
          </a:xfrm>
          <a:prstGeom prst="rect">
            <a:avLst/>
          </a:prstGeom>
          <a:solidFill>
            <a:schemeClr val="lt1">
              <a:alpha val="84705"/>
            </a:schemeClr>
          </a:solidFill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 здесь поступила новая номенклатура</a:t>
            </a:r>
            <a:endParaRPr/>
          </a:p>
        </p:txBody>
      </p:sp>
      <p:cxnSp>
        <p:nvCxnSpPr>
          <p:cNvPr id="188" name="Google Shape;188;p17"/>
          <p:cNvCxnSpPr>
            <a:stCxn id="187" idx="2"/>
            <a:endCxn id="186" idx="0"/>
          </p:cNvCxnSpPr>
          <p:nvPr/>
        </p:nvCxnSpPr>
        <p:spPr>
          <a:xfrm flipH="1">
            <a:off x="4888840" y="3597732"/>
            <a:ext cx="968400" cy="8199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17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/>
          <p:nvPr/>
        </p:nvSpPr>
        <p:spPr>
          <a:xfrm>
            <a:off x="1304638" y="683260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Сопоставление номенклатуры при поступлении товаров</a:t>
            </a:r>
            <a:endParaRPr/>
          </a:p>
        </p:txBody>
      </p:sp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313" y="1045210"/>
            <a:ext cx="64865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769650" y="2694623"/>
            <a:ext cx="3527425" cy="1484312"/>
          </a:xfrm>
          <a:prstGeom prst="rect">
            <a:avLst/>
          </a:prstGeom>
          <a:noFill/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4946363" y="3348673"/>
            <a:ext cx="3924300" cy="954107"/>
          </a:xfrm>
          <a:prstGeom prst="rect">
            <a:avLst/>
          </a:prstGeom>
          <a:solidFill>
            <a:schemeClr val="lt1">
              <a:alpha val="84705"/>
            </a:schemeClr>
          </a:solidFill>
          <a:ln cap="flat" cmpd="sng" w="444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Мы можем провести сопоставление данных по номенклатуре, чтобы в будущем данный товар от контрагента автоматически определялся в нашей базе 1С </a:t>
            </a:r>
            <a:endParaRPr/>
          </a:p>
        </p:txBody>
      </p:sp>
      <p:cxnSp>
        <p:nvCxnSpPr>
          <p:cNvPr id="198" name="Google Shape;198;p18"/>
          <p:cNvCxnSpPr>
            <a:stCxn id="197" idx="1"/>
            <a:endCxn id="196" idx="3"/>
          </p:cNvCxnSpPr>
          <p:nvPr/>
        </p:nvCxnSpPr>
        <p:spPr>
          <a:xfrm rot="10800000">
            <a:off x="4297163" y="3436927"/>
            <a:ext cx="649200" cy="38880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18"/>
          <p:cNvCxnSpPr/>
          <p:nvPr/>
        </p:nvCxnSpPr>
        <p:spPr>
          <a:xfrm>
            <a:off x="4392325" y="2916873"/>
            <a:ext cx="985838" cy="0"/>
          </a:xfrm>
          <a:prstGeom prst="straightConnector1">
            <a:avLst/>
          </a:prstGeom>
          <a:noFill/>
          <a:ln cap="flat" cmpd="sng" w="444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18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4322" y="808746"/>
            <a:ext cx="293535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/>
          <p:nvPr/>
        </p:nvSpPr>
        <p:spPr>
          <a:xfrm>
            <a:off x="3327107" y="3811534"/>
            <a:ext cx="24897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1С-Коннект</a:t>
            </a:r>
            <a:endParaRPr/>
          </a:p>
        </p:txBody>
      </p:sp>
      <p:sp>
        <p:nvSpPr>
          <p:cNvPr id="207" name="Google Shape;207;p19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7970" y="1059180"/>
            <a:ext cx="3947390" cy="315944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152" y="147272"/>
            <a:ext cx="4745648" cy="196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3731" y="2246819"/>
            <a:ext cx="6006798" cy="255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742950"/>
            <a:ext cx="181737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672" y="3268076"/>
            <a:ext cx="2545459" cy="16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/>
          <p:nvPr/>
        </p:nvSpPr>
        <p:spPr>
          <a:xfrm>
            <a:off x="387869" y="1199659"/>
            <a:ext cx="7718639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Работает на компьютере, в браузере, на мобильных устройствах;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чат, звонки, группы;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список всех сотрудников компании;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обмен файлами;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запись и прослушивание разговоров прямо из приложения;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гарантированное хранение истории переписки в течение года и поиск по истории;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уведомления о непрочтенных сообщениях;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подключение линий поддержки фирмы "1С", партнеров, разработчиков отраслевых решений;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ru-RU" sz="14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уведомления о требованиях и письмах, которые ИФНС отправляет в компанию.</a:t>
            </a:r>
            <a:endParaRPr/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4">
            <a:alphaModFix/>
          </a:blip>
          <a:srcRect b="40643" l="0" r="59585" t="38036"/>
          <a:stretch/>
        </p:blipFill>
        <p:spPr>
          <a:xfrm>
            <a:off x="5113020" y="3937690"/>
            <a:ext cx="1097652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010399" y="396910"/>
            <a:ext cx="1500187" cy="130016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402" y="1214312"/>
            <a:ext cx="6801196" cy="3929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/>
          <p:nvPr/>
        </p:nvSpPr>
        <p:spPr>
          <a:xfrm>
            <a:off x="631399" y="175796"/>
            <a:ext cx="4572000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Оцените мой доклад</a:t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приложении</a:t>
            </a:r>
            <a:r>
              <a:rPr b="1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1С-Рарус:Мероприятие</a:t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731" y="1202336"/>
            <a:ext cx="1921120" cy="1921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/>
          <p:nvPr/>
        </p:nvSpPr>
        <p:spPr>
          <a:xfrm>
            <a:off x="307731" y="3123456"/>
            <a:ext cx="163536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Загрузите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 Google Play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3461" y="1208929"/>
            <a:ext cx="1921120" cy="192112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3068514" y="3123456"/>
            <a:ext cx="150348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Загрузите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 App Store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9191" y="1202336"/>
            <a:ext cx="1927713" cy="192771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/>
          <p:nvPr/>
        </p:nvSpPr>
        <p:spPr>
          <a:xfrm>
            <a:off x="5839191" y="3130049"/>
            <a:ext cx="167053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анкете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участника </a:t>
            </a:r>
            <a:endParaRPr b="0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"/>
          <p:cNvPicPr preferRelativeResize="0"/>
          <p:nvPr/>
        </p:nvPicPr>
        <p:blipFill rotWithShape="1">
          <a:blip r:embed="rId3">
            <a:alphaModFix/>
          </a:blip>
          <a:srcRect b="6943" l="0" r="10808" t="4861"/>
          <a:stretch/>
        </p:blipFill>
        <p:spPr>
          <a:xfrm>
            <a:off x="0" y="0"/>
            <a:ext cx="92967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770" y="1929419"/>
            <a:ext cx="1401558" cy="140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6028" y="3587300"/>
            <a:ext cx="1441247" cy="145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1334" y="317961"/>
            <a:ext cx="1150633" cy="140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6570" y="343055"/>
            <a:ext cx="1198852" cy="140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17275" y="1915051"/>
            <a:ext cx="1324957" cy="131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74499" y="3489225"/>
            <a:ext cx="1364240" cy="16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20730" y="1313142"/>
            <a:ext cx="2655298" cy="263411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 txBox="1"/>
          <p:nvPr>
            <p:ph idx="12" type="sldNum"/>
          </p:nvPr>
        </p:nvSpPr>
        <p:spPr>
          <a:xfrm>
            <a:off x="8488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575" y="509954"/>
            <a:ext cx="6484922" cy="449189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5364408" y="1059473"/>
            <a:ext cx="2936630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Сохранность данных</a:t>
            </a:r>
            <a:endParaRPr/>
          </a:p>
        </p:txBody>
      </p:sp>
      <p:pic>
        <p:nvPicPr>
          <p:cNvPr descr="77" id="69" name="Google Shape;69;p5"/>
          <p:cNvPicPr preferRelativeResize="0"/>
          <p:nvPr/>
        </p:nvPicPr>
        <p:blipFill rotWithShape="1">
          <a:blip r:embed="rId3">
            <a:alphaModFix/>
          </a:blip>
          <a:srcRect b="12880" l="8128" r="10210" t="12664"/>
          <a:stretch/>
        </p:blipFill>
        <p:spPr>
          <a:xfrm>
            <a:off x="5946244" y="2481570"/>
            <a:ext cx="276417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 txBox="1"/>
          <p:nvPr/>
        </p:nvSpPr>
        <p:spPr>
          <a:xfrm>
            <a:off x="433578" y="1819850"/>
            <a:ext cx="792003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Хранение данных на серверах фирмы «1С» в охраняемом дата-центре;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Ваши данные доступны только Вам и тем пользователям, которым Вы сами предоставите соответствующие права;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сервис использует средства резервирования данных в реальном времени;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постоянная доступность сервиса.</a:t>
            </a:r>
            <a:endParaRPr/>
          </a:p>
        </p:txBody>
      </p:sp>
      <p:sp>
        <p:nvSpPr>
          <p:cNvPr id="71" name="Google Shape;71;p5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0961" y="2412148"/>
            <a:ext cx="4010538" cy="258970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/>
          <p:nvPr/>
        </p:nvSpPr>
        <p:spPr>
          <a:xfrm>
            <a:off x="298938" y="1083389"/>
            <a:ext cx="784098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Для работы в программах нужен только доступ в Интернет;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доступность в любом месте и в любое время;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нет затрат на оборудование и сопровождение;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круглосуточная поддержка;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автоматическое обновление приложений и форм отчетности;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отправка отчетности в контролирующие органы из программы;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работа с сервисами;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возможность перейти из «облачного» сервиса к использованию программы в локальном режиме или наоборот;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доступ к информационной системе (ИТС), учебным материалам;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ru-RU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обмен данными между приложениями.</a:t>
            </a:r>
            <a:endParaRPr/>
          </a:p>
        </p:txBody>
      </p:sp>
      <p:sp>
        <p:nvSpPr>
          <p:cNvPr id="78" name="Google Shape;78;p6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9686" y="457200"/>
            <a:ext cx="3026790" cy="189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8368" y="2198443"/>
            <a:ext cx="2090603" cy="2645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азвернуть" id="85" name="Google Shape;8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71292">
            <a:off x="3687707" y="1910130"/>
            <a:ext cx="1323242" cy="132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8368" y="0"/>
            <a:ext cx="7018139" cy="514986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3973" y="517698"/>
            <a:ext cx="3376054" cy="343988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3646105" y="3957585"/>
            <a:ext cx="18517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1С:Линк</a:t>
            </a:r>
            <a:endParaRPr/>
          </a:p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50" y="1328857"/>
            <a:ext cx="8157187" cy="293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>
            <p:ph idx="12" type="sldNum"/>
          </p:nvPr>
        </p:nvSpPr>
        <p:spPr>
          <a:xfrm>
            <a:off x="106650" y="46082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ummer Vibes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Александр Торшин</dc:creator>
</cp:coreProperties>
</file>