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3" r:id="rId3"/>
    <p:sldId id="257" r:id="rId4"/>
    <p:sldId id="285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2" r:id="rId15"/>
    <p:sldId id="293" r:id="rId16"/>
    <p:sldId id="268" r:id="rId17"/>
    <p:sldId id="284" r:id="rId18"/>
    <p:sldId id="294" r:id="rId19"/>
    <p:sldId id="269" r:id="rId20"/>
    <p:sldId id="270" r:id="rId21"/>
    <p:sldId id="271" r:id="rId22"/>
    <p:sldId id="282" r:id="rId23"/>
    <p:sldId id="280" r:id="rId24"/>
    <p:sldId id="277" r:id="rId25"/>
    <p:sldId id="288" r:id="rId26"/>
    <p:sldId id="289" r:id="rId27"/>
    <p:sldId id="290" r:id="rId28"/>
    <p:sldId id="295" r:id="rId29"/>
    <p:sldId id="287" r:id="rId30"/>
    <p:sldId id="279" r:id="rId31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A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>
        <p:scale>
          <a:sx n="49" d="100"/>
          <a:sy n="49" d="100"/>
        </p:scale>
        <p:origin x="-1038" y="-492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3" d="100"/>
          <a:sy n="33" d="100"/>
        </p:scale>
        <p:origin x="-4272" y="-72"/>
      </p:cViewPr>
      <p:guideLst>
        <p:guide orient="horz" pos="7681"/>
        <p:guide pos="432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032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71588" y="1828800"/>
            <a:ext cx="16259176" cy="914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583908"/>
            <a:ext cx="10972800" cy="10974229"/>
          </a:xfrm>
          <a:prstGeom prst="rect">
            <a:avLst/>
          </a:prstGeom>
        </p:spPr>
        <p:txBody>
          <a:bodyPr lIns="217728" tIns="108864" rIns="217728" bIns="108864"/>
          <a:lstStyle/>
          <a:p>
            <a:r>
              <a:rPr lang="ru-RU" dirty="0" smtClean="0"/>
              <a:t>Заметка слайд 22: для тех у кого есть знания и опыт в разработке документов, это не займет особого труда, не представляет особой сложности, и этот объем документов , ну сколько их может быть 40 -50 штук, для этого только время нужно выделить, займет примерно 2,3 недели на составление документов.</a:t>
            </a:r>
          </a:p>
          <a:p>
            <a:r>
              <a:rPr lang="ru-RU" dirty="0" smtClean="0"/>
              <a:t>А для тех у кого нет такого опыта ситуация сложнее, так как нужно вначале разобраться в том , как составлять документы, а потом только их составлять и на незнакомую деятельность, требуется гораздо </a:t>
            </a:r>
            <a:r>
              <a:rPr lang="ru-RU" dirty="0" err="1" smtClean="0"/>
              <a:t>бьльше</a:t>
            </a:r>
            <a:r>
              <a:rPr lang="ru-RU" dirty="0" smtClean="0"/>
              <a:t> времени, к тому же высока вероятность </a:t>
            </a:r>
            <a:r>
              <a:rPr lang="ru-RU" dirty="0" err="1" smtClean="0"/>
              <a:t>огшибок</a:t>
            </a:r>
            <a:r>
              <a:rPr lang="ru-RU" dirty="0" smtClean="0"/>
              <a:t>, но мы знаем что самое дорогое у </a:t>
            </a:r>
            <a:r>
              <a:rPr lang="ru-RU" dirty="0" err="1" smtClean="0"/>
              <a:t>срециалисты</a:t>
            </a:r>
            <a:r>
              <a:rPr lang="ru-RU" dirty="0" smtClean="0"/>
              <a:t> и предпринимателя – это его время, и те кому важно свое время, обычно привлекают специалистов чтобы сделать эту работу максимально быстро и сразу правильно. Если вы </a:t>
            </a:r>
            <a:r>
              <a:rPr lang="ru-RU" dirty="0" err="1" smtClean="0"/>
              <a:t>счиатете</a:t>
            </a:r>
            <a:r>
              <a:rPr lang="ru-RU" dirty="0" smtClean="0"/>
              <a:t> что такая работа </a:t>
            </a:r>
            <a:r>
              <a:rPr lang="ru-RU" dirty="0" err="1" smtClean="0"/>
              <a:t>будестоить</a:t>
            </a:r>
            <a:r>
              <a:rPr lang="ru-RU" dirty="0" smtClean="0"/>
              <a:t> дорого, уверяю это не так. Потому что </a:t>
            </a:r>
            <a:r>
              <a:rPr lang="ru-RU" dirty="0" err="1" smtClean="0"/>
              <a:t>омы</a:t>
            </a:r>
            <a:r>
              <a:rPr lang="ru-RU" dirty="0" smtClean="0"/>
              <a:t> не только за экономию времени, но и за технологии, за автоматизацию. Поэтому часть работ автоматизирована, специалисты сопровождают вас. Причем сопровождение есть в двух </a:t>
            </a:r>
            <a:r>
              <a:rPr lang="ru-RU" dirty="0" err="1" smtClean="0"/>
              <a:t>вариатнах</a:t>
            </a:r>
            <a:r>
              <a:rPr lang="ru-RU" dirty="0" smtClean="0"/>
              <a:t> для вашего удобства, есть вариант консультаций через </a:t>
            </a:r>
            <a:r>
              <a:rPr lang="ru-RU" dirty="0" err="1" smtClean="0"/>
              <a:t>онланй</a:t>
            </a:r>
            <a:r>
              <a:rPr lang="ru-RU" dirty="0" smtClean="0"/>
              <a:t> чат (без </a:t>
            </a:r>
            <a:r>
              <a:rPr lang="ru-RU" dirty="0" err="1" smtClean="0"/>
              <a:t>звонокв</a:t>
            </a:r>
            <a:r>
              <a:rPr lang="ru-RU" dirty="0" smtClean="0"/>
              <a:t>) пишите вопросы и получаете ответы. А есть варианты с консультациями по телефону. Отвечает на вопросы, объясняет основные правила работы, помогает определить цели обработки </a:t>
            </a:r>
            <a:r>
              <a:rPr lang="ru-RU" dirty="0" err="1" smtClean="0"/>
              <a:t>ланных</a:t>
            </a:r>
            <a:r>
              <a:rPr lang="ru-RU" dirty="0" smtClean="0"/>
              <a:t> (один из самых важных моментов в документах политика и в остальных документов) именно то на что будет </a:t>
            </a:r>
            <a:r>
              <a:rPr lang="ru-RU" dirty="0" err="1" smtClean="0"/>
              <a:t>обращзать</a:t>
            </a:r>
            <a:r>
              <a:rPr lang="ru-RU" dirty="0" smtClean="0"/>
              <a:t> внимание </a:t>
            </a:r>
            <a:r>
              <a:rPr lang="ru-RU" dirty="0" err="1" smtClean="0"/>
              <a:t>ркн</a:t>
            </a:r>
            <a:r>
              <a:rPr lang="ru-RU" dirty="0" smtClean="0"/>
              <a:t> в случае проверок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69226" y="23163584"/>
            <a:ext cx="5943600" cy="1219359"/>
          </a:xfrm>
          <a:prstGeom prst="rect">
            <a:avLst/>
          </a:prstGeom>
        </p:spPr>
        <p:txBody>
          <a:bodyPr lIns="217728" tIns="108864" rIns="217728" bIns="108864"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243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e4fdacec1_2_1:notes"/>
          <p:cNvSpPr txBox="1">
            <a:spLocks noGrp="1"/>
          </p:cNvSpPr>
          <p:nvPr>
            <p:ph type="body" idx="1"/>
          </p:nvPr>
        </p:nvSpPr>
        <p:spPr>
          <a:xfrm>
            <a:off x="1371600" y="11583908"/>
            <a:ext cx="10972800" cy="10974229"/>
          </a:xfrm>
          <a:prstGeom prst="rect">
            <a:avLst/>
          </a:prstGeom>
        </p:spPr>
        <p:txBody>
          <a:bodyPr spcFirstLastPara="1" wrap="square" lIns="217692" tIns="217692" rIns="217692" bIns="217692" anchor="t" anchorCtr="0">
            <a:noAutofit/>
          </a:bodyPr>
          <a:lstStyle/>
          <a:p>
            <a:endParaRPr dirty="0"/>
          </a:p>
        </p:txBody>
      </p:sp>
      <p:sp>
        <p:nvSpPr>
          <p:cNvPr id="144" name="Google Shape;144;g13e4fdacec1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71588" y="1828800"/>
            <a:ext cx="16259176" cy="9145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039946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71588" y="1828800"/>
            <a:ext cx="16259176" cy="914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583988"/>
            <a:ext cx="10972800" cy="109743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69225" y="23163213"/>
            <a:ext cx="5943600" cy="1219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2596163" y="12435245"/>
            <a:ext cx="1463391" cy="1049600"/>
          </a:xfrm>
          <a:prstGeom prst="rect">
            <a:avLst/>
          </a:prstGeom>
        </p:spPr>
        <p:txBody>
          <a:bodyPr spcFirstLastPara="1" wrap="square" lIns="243812" tIns="243812" rIns="243812" bIns="243812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1" Type="http://schemas.openxmlformats.org/officeDocument/2006/relationships/image" Target="../media/image2.png"/><Relationship Id="rId60" Type="http://schemas.openxmlformats.org/officeDocument/2006/relationships/image" Target="../media/image5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1" Type="http://schemas.openxmlformats.org/officeDocument/2006/relationships/image" Target="../media/image2.png"/><Relationship Id="rId60" Type="http://schemas.openxmlformats.org/officeDocument/2006/relationships/image" Target="../media/image45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6.sv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4.svg"/><Relationship Id="rId10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1" Type="http://schemas.openxmlformats.org/officeDocument/2006/relationships/image" Target="../media/image2.png"/><Relationship Id="rId60" Type="http://schemas.openxmlformats.org/officeDocument/2006/relationships/image" Target="../media/image5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63" Type="http://schemas.openxmlformats.org/officeDocument/2006/relationships/image" Target="../media/image24.png"/><Relationship Id="rId68" Type="http://schemas.openxmlformats.org/officeDocument/2006/relationships/image" Target="../media/image556.svg"/><Relationship Id="rId67" Type="http://schemas.openxmlformats.org/officeDocument/2006/relationships/image" Target="../media/image26.png"/><Relationship Id="rId71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62" Type="http://schemas.openxmlformats.org/officeDocument/2006/relationships/image" Target="../media/image550.svg"/><Relationship Id="rId70" Type="http://schemas.openxmlformats.org/officeDocument/2006/relationships/image" Target="../media/image558.svg"/><Relationship Id="rId1" Type="http://schemas.openxmlformats.org/officeDocument/2006/relationships/slideLayout" Target="../slideLayouts/slideLayout1.xml"/><Relationship Id="rId66" Type="http://schemas.openxmlformats.org/officeDocument/2006/relationships/image" Target="../media/image554.svg"/><Relationship Id="rId5" Type="http://schemas.openxmlformats.org/officeDocument/2006/relationships/image" Target="../media/image23.png"/><Relationship Id="rId65" Type="http://schemas.openxmlformats.org/officeDocument/2006/relationships/image" Target="../media/image25.png"/><Relationship Id="rId4" Type="http://schemas.openxmlformats.org/officeDocument/2006/relationships/image" Target="../media/image22.png"/><Relationship Id="rId64" Type="http://schemas.openxmlformats.org/officeDocument/2006/relationships/image" Target="../media/image552.svg"/><Relationship Id="rId6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1.svg"/><Relationship Id="rId5" Type="http://schemas.openxmlformats.org/officeDocument/2006/relationships/image" Target="../media/image30.png"/><Relationship Id="rId10" Type="http://schemas.openxmlformats.org/officeDocument/2006/relationships/image" Target="../media/image2.png"/><Relationship Id="rId4" Type="http://schemas.openxmlformats.org/officeDocument/2006/relationships/image" Target="../media/image29.png"/><Relationship Id="rId9" Type="http://schemas.openxmlformats.org/officeDocument/2006/relationships/image" Target="../media/image56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1.svg"/><Relationship Id="rId5" Type="http://schemas.openxmlformats.org/officeDocument/2006/relationships/image" Target="../media/image30.png"/><Relationship Id="rId10" Type="http://schemas.openxmlformats.org/officeDocument/2006/relationships/image" Target="../media/image2.png"/><Relationship Id="rId4" Type="http://schemas.openxmlformats.org/officeDocument/2006/relationships/image" Target="../media/image29.png"/><Relationship Id="rId9" Type="http://schemas.openxmlformats.org/officeDocument/2006/relationships/image" Target="../media/image564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152doc.r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3.svg"/><Relationship Id="rId5" Type="http://schemas.openxmlformats.org/officeDocument/2006/relationships/image" Target="../media/image39.png"/><Relationship Id="rId10" Type="http://schemas.openxmlformats.org/officeDocument/2006/relationships/image" Target="../media/image460.svg"/><Relationship Id="rId4" Type="http://schemas.openxmlformats.org/officeDocument/2006/relationships/hyperlink" Target="mailto:PAVMIK@rarus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.png"/><Relationship Id="rId231" Type="http://schemas.openxmlformats.org/officeDocument/2006/relationships/image" Target="../media/image768.svg"/><Relationship Id="rId63" Type="http://schemas.openxmlformats.org/officeDocument/2006/relationships/image" Target="../media/image600.svg"/><Relationship Id="rId68" Type="http://schemas.openxmlformats.org/officeDocument/2006/relationships/image" Target="../media/image44.png"/><Relationship Id="rId84" Type="http://schemas.openxmlformats.org/officeDocument/2006/relationships/image" Target="../media/image52.png"/><Relationship Id="rId89" Type="http://schemas.openxmlformats.org/officeDocument/2006/relationships/image" Target="../media/image626.svg"/><Relationship Id="rId112" Type="http://schemas.openxmlformats.org/officeDocument/2006/relationships/image" Target="../media/image66.png"/><Relationship Id="rId133" Type="http://schemas.openxmlformats.org/officeDocument/2006/relationships/image" Target="../media/image77.png"/><Relationship Id="rId138" Type="http://schemas.openxmlformats.org/officeDocument/2006/relationships/image" Target="../media/image675.svg"/><Relationship Id="rId154" Type="http://schemas.openxmlformats.org/officeDocument/2006/relationships/image" Target="../media/image691.svg"/><Relationship Id="rId159" Type="http://schemas.openxmlformats.org/officeDocument/2006/relationships/image" Target="../media/image90.png"/><Relationship Id="rId175" Type="http://schemas.openxmlformats.org/officeDocument/2006/relationships/image" Target="../media/image98.png"/><Relationship Id="rId170" Type="http://schemas.openxmlformats.org/officeDocument/2006/relationships/image" Target="../media/image707.svg"/><Relationship Id="rId191" Type="http://schemas.openxmlformats.org/officeDocument/2006/relationships/image" Target="../media/image106.png"/><Relationship Id="rId196" Type="http://schemas.openxmlformats.org/officeDocument/2006/relationships/image" Target="../media/image109.png"/><Relationship Id="rId200" Type="http://schemas.openxmlformats.org/officeDocument/2006/relationships/image" Target="../media/image111.png"/><Relationship Id="rId205" Type="http://schemas.openxmlformats.org/officeDocument/2006/relationships/image" Target="../media/image742.svg"/><Relationship Id="rId226" Type="http://schemas.openxmlformats.org/officeDocument/2006/relationships/image" Target="../media/image124.png"/><Relationship Id="rId107" Type="http://schemas.openxmlformats.org/officeDocument/2006/relationships/image" Target="../media/image644.svg"/><Relationship Id="rId221" Type="http://schemas.openxmlformats.org/officeDocument/2006/relationships/image" Target="../media/image758.svg"/><Relationship Id="rId242" Type="http://schemas.openxmlformats.org/officeDocument/2006/relationships/image" Target="../media/image132.png"/><Relationship Id="rId74" Type="http://schemas.openxmlformats.org/officeDocument/2006/relationships/image" Target="../media/image47.png"/><Relationship Id="rId79" Type="http://schemas.openxmlformats.org/officeDocument/2006/relationships/image" Target="../media/image616.svg"/><Relationship Id="rId102" Type="http://schemas.openxmlformats.org/officeDocument/2006/relationships/image" Target="../media/image61.png"/><Relationship Id="rId123" Type="http://schemas.openxmlformats.org/officeDocument/2006/relationships/image" Target="../media/image72.png"/><Relationship Id="rId128" Type="http://schemas.openxmlformats.org/officeDocument/2006/relationships/image" Target="../media/image665.svg"/><Relationship Id="rId144" Type="http://schemas.openxmlformats.org/officeDocument/2006/relationships/image" Target="../media/image681.svg"/><Relationship Id="rId149" Type="http://schemas.openxmlformats.org/officeDocument/2006/relationships/image" Target="../media/image85.png"/><Relationship Id="rId90" Type="http://schemas.openxmlformats.org/officeDocument/2006/relationships/image" Target="../media/image55.png"/><Relationship Id="rId95" Type="http://schemas.openxmlformats.org/officeDocument/2006/relationships/image" Target="../media/image632.svg"/><Relationship Id="rId160" Type="http://schemas.openxmlformats.org/officeDocument/2006/relationships/image" Target="../media/image697.svg"/><Relationship Id="rId165" Type="http://schemas.openxmlformats.org/officeDocument/2006/relationships/image" Target="../media/image93.png"/><Relationship Id="rId181" Type="http://schemas.openxmlformats.org/officeDocument/2006/relationships/image" Target="../media/image101.png"/><Relationship Id="rId186" Type="http://schemas.openxmlformats.org/officeDocument/2006/relationships/image" Target="../media/image723.svg"/><Relationship Id="rId216" Type="http://schemas.openxmlformats.org/officeDocument/2006/relationships/image" Target="../media/image119.png"/><Relationship Id="rId237" Type="http://schemas.openxmlformats.org/officeDocument/2006/relationships/image" Target="../media/image774.svg"/><Relationship Id="rId211" Type="http://schemas.openxmlformats.org/officeDocument/2006/relationships/image" Target="../media/image748.svg"/><Relationship Id="rId232" Type="http://schemas.openxmlformats.org/officeDocument/2006/relationships/image" Target="../media/image127.png"/><Relationship Id="rId64" Type="http://schemas.openxmlformats.org/officeDocument/2006/relationships/image" Target="../media/image42.png"/><Relationship Id="rId69" Type="http://schemas.openxmlformats.org/officeDocument/2006/relationships/image" Target="../media/image606.svg"/><Relationship Id="rId113" Type="http://schemas.openxmlformats.org/officeDocument/2006/relationships/image" Target="../media/image650.svg"/><Relationship Id="rId118" Type="http://schemas.openxmlformats.org/officeDocument/2006/relationships/image" Target="../media/image655.svg"/><Relationship Id="rId134" Type="http://schemas.openxmlformats.org/officeDocument/2006/relationships/image" Target="../media/image671.svg"/><Relationship Id="rId139" Type="http://schemas.openxmlformats.org/officeDocument/2006/relationships/image" Target="../media/image80.png"/><Relationship Id="rId80" Type="http://schemas.openxmlformats.org/officeDocument/2006/relationships/image" Target="../media/image50.png"/><Relationship Id="rId85" Type="http://schemas.openxmlformats.org/officeDocument/2006/relationships/image" Target="../media/image622.svg"/><Relationship Id="rId150" Type="http://schemas.openxmlformats.org/officeDocument/2006/relationships/image" Target="../media/image687.svg"/><Relationship Id="rId155" Type="http://schemas.openxmlformats.org/officeDocument/2006/relationships/image" Target="../media/image88.png"/><Relationship Id="rId171" Type="http://schemas.openxmlformats.org/officeDocument/2006/relationships/image" Target="../media/image96.png"/><Relationship Id="rId176" Type="http://schemas.openxmlformats.org/officeDocument/2006/relationships/image" Target="../media/image713.svg"/><Relationship Id="rId192" Type="http://schemas.openxmlformats.org/officeDocument/2006/relationships/image" Target="../media/image107.png"/><Relationship Id="rId197" Type="http://schemas.openxmlformats.org/officeDocument/2006/relationships/image" Target="../media/image734.svg"/><Relationship Id="rId206" Type="http://schemas.openxmlformats.org/officeDocument/2006/relationships/image" Target="../media/image114.png"/><Relationship Id="rId227" Type="http://schemas.openxmlformats.org/officeDocument/2006/relationships/image" Target="../media/image764.svg"/><Relationship Id="rId201" Type="http://schemas.openxmlformats.org/officeDocument/2006/relationships/image" Target="../media/image738.svg"/><Relationship Id="rId222" Type="http://schemas.openxmlformats.org/officeDocument/2006/relationships/image" Target="../media/image122.png"/><Relationship Id="rId243" Type="http://schemas.openxmlformats.org/officeDocument/2006/relationships/image" Target="../media/image780.svg"/><Relationship Id="rId103" Type="http://schemas.openxmlformats.org/officeDocument/2006/relationships/image" Target="../media/image640.svg"/><Relationship Id="rId108" Type="http://schemas.openxmlformats.org/officeDocument/2006/relationships/image" Target="../media/image64.png"/><Relationship Id="rId124" Type="http://schemas.openxmlformats.org/officeDocument/2006/relationships/image" Target="../media/image661.svg"/><Relationship Id="rId129" Type="http://schemas.openxmlformats.org/officeDocument/2006/relationships/image" Target="../media/image75.png"/><Relationship Id="rId70" Type="http://schemas.openxmlformats.org/officeDocument/2006/relationships/image" Target="../media/image45.png"/><Relationship Id="rId75" Type="http://schemas.openxmlformats.org/officeDocument/2006/relationships/image" Target="../media/image612.svg"/><Relationship Id="rId91" Type="http://schemas.openxmlformats.org/officeDocument/2006/relationships/image" Target="../media/image628.svg"/><Relationship Id="rId96" Type="http://schemas.openxmlformats.org/officeDocument/2006/relationships/image" Target="../media/image58.png"/><Relationship Id="rId140" Type="http://schemas.openxmlformats.org/officeDocument/2006/relationships/image" Target="../media/image677.svg"/><Relationship Id="rId145" Type="http://schemas.openxmlformats.org/officeDocument/2006/relationships/image" Target="../media/image83.png"/><Relationship Id="rId161" Type="http://schemas.openxmlformats.org/officeDocument/2006/relationships/image" Target="../media/image91.png"/><Relationship Id="rId166" Type="http://schemas.openxmlformats.org/officeDocument/2006/relationships/image" Target="../media/image703.svg"/><Relationship Id="rId182" Type="http://schemas.openxmlformats.org/officeDocument/2006/relationships/image" Target="../media/image719.svg"/><Relationship Id="rId187" Type="http://schemas.openxmlformats.org/officeDocument/2006/relationships/image" Target="../media/image104.png"/><Relationship Id="rId217" Type="http://schemas.openxmlformats.org/officeDocument/2006/relationships/image" Target="../media/image754.sv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7.png"/><Relationship Id="rId233" Type="http://schemas.openxmlformats.org/officeDocument/2006/relationships/image" Target="../media/image770.svg"/><Relationship Id="rId238" Type="http://schemas.openxmlformats.org/officeDocument/2006/relationships/image" Target="../media/image130.png"/><Relationship Id="rId114" Type="http://schemas.openxmlformats.org/officeDocument/2006/relationships/image" Target="../media/image67.png"/><Relationship Id="rId119" Type="http://schemas.openxmlformats.org/officeDocument/2006/relationships/image" Target="../media/image70.png"/><Relationship Id="rId65" Type="http://schemas.openxmlformats.org/officeDocument/2006/relationships/image" Target="../media/image602.svg"/><Relationship Id="rId81" Type="http://schemas.openxmlformats.org/officeDocument/2006/relationships/image" Target="../media/image618.svg"/><Relationship Id="rId86" Type="http://schemas.openxmlformats.org/officeDocument/2006/relationships/image" Target="../media/image53.png"/><Relationship Id="rId130" Type="http://schemas.openxmlformats.org/officeDocument/2006/relationships/image" Target="../media/image667.svg"/><Relationship Id="rId135" Type="http://schemas.openxmlformats.org/officeDocument/2006/relationships/image" Target="../media/image78.png"/><Relationship Id="rId151" Type="http://schemas.openxmlformats.org/officeDocument/2006/relationships/image" Target="../media/image86.png"/><Relationship Id="rId156" Type="http://schemas.openxmlformats.org/officeDocument/2006/relationships/image" Target="../media/image693.svg"/><Relationship Id="rId177" Type="http://schemas.openxmlformats.org/officeDocument/2006/relationships/image" Target="../media/image99.png"/><Relationship Id="rId198" Type="http://schemas.openxmlformats.org/officeDocument/2006/relationships/image" Target="../media/image110.png"/><Relationship Id="rId172" Type="http://schemas.openxmlformats.org/officeDocument/2006/relationships/image" Target="../media/image709.svg"/><Relationship Id="rId193" Type="http://schemas.openxmlformats.org/officeDocument/2006/relationships/image" Target="../media/image730.svg"/><Relationship Id="rId202" Type="http://schemas.openxmlformats.org/officeDocument/2006/relationships/image" Target="../media/image112.png"/><Relationship Id="rId207" Type="http://schemas.openxmlformats.org/officeDocument/2006/relationships/image" Target="../media/image744.svg"/><Relationship Id="rId223" Type="http://schemas.openxmlformats.org/officeDocument/2006/relationships/image" Target="../media/image760.svg"/><Relationship Id="rId228" Type="http://schemas.openxmlformats.org/officeDocument/2006/relationships/image" Target="../media/image125.png"/><Relationship Id="rId244" Type="http://schemas.openxmlformats.org/officeDocument/2006/relationships/image" Target="../media/image133.png"/><Relationship Id="rId109" Type="http://schemas.openxmlformats.org/officeDocument/2006/relationships/image" Target="../media/image646.svg"/><Relationship Id="rId76" Type="http://schemas.openxmlformats.org/officeDocument/2006/relationships/image" Target="../media/image48.png"/><Relationship Id="rId97" Type="http://schemas.openxmlformats.org/officeDocument/2006/relationships/image" Target="../media/image634.svg"/><Relationship Id="rId104" Type="http://schemas.openxmlformats.org/officeDocument/2006/relationships/image" Target="../media/image62.png"/><Relationship Id="rId120" Type="http://schemas.openxmlformats.org/officeDocument/2006/relationships/image" Target="../media/image657.svg"/><Relationship Id="rId125" Type="http://schemas.openxmlformats.org/officeDocument/2006/relationships/image" Target="../media/image73.png"/><Relationship Id="rId141" Type="http://schemas.openxmlformats.org/officeDocument/2006/relationships/image" Target="../media/image81.png"/><Relationship Id="rId146" Type="http://schemas.openxmlformats.org/officeDocument/2006/relationships/image" Target="../media/image683.svg"/><Relationship Id="rId167" Type="http://schemas.openxmlformats.org/officeDocument/2006/relationships/image" Target="../media/image94.png"/><Relationship Id="rId188" Type="http://schemas.openxmlformats.org/officeDocument/2006/relationships/image" Target="../media/image725.svg"/><Relationship Id="rId71" Type="http://schemas.openxmlformats.org/officeDocument/2006/relationships/image" Target="../media/image608.svg"/><Relationship Id="rId92" Type="http://schemas.openxmlformats.org/officeDocument/2006/relationships/image" Target="../media/image56.png"/><Relationship Id="rId162" Type="http://schemas.openxmlformats.org/officeDocument/2006/relationships/image" Target="../media/image699.svg"/><Relationship Id="rId183" Type="http://schemas.openxmlformats.org/officeDocument/2006/relationships/image" Target="../media/image102.png"/><Relationship Id="rId213" Type="http://schemas.openxmlformats.org/officeDocument/2006/relationships/image" Target="../media/image750.svg"/><Relationship Id="rId218" Type="http://schemas.openxmlformats.org/officeDocument/2006/relationships/image" Target="../media/image120.png"/><Relationship Id="rId234" Type="http://schemas.openxmlformats.org/officeDocument/2006/relationships/image" Target="../media/image128.png"/><Relationship Id="rId239" Type="http://schemas.openxmlformats.org/officeDocument/2006/relationships/image" Target="../media/image776.svg"/><Relationship Id="rId2" Type="http://schemas.openxmlformats.org/officeDocument/2006/relationships/notesSlide" Target="../notesSlides/notesSlide29.xml"/><Relationship Id="rId66" Type="http://schemas.openxmlformats.org/officeDocument/2006/relationships/image" Target="../media/image43.png"/><Relationship Id="rId87" Type="http://schemas.openxmlformats.org/officeDocument/2006/relationships/image" Target="../media/image624.svg"/><Relationship Id="rId110" Type="http://schemas.openxmlformats.org/officeDocument/2006/relationships/image" Target="../media/image65.png"/><Relationship Id="rId115" Type="http://schemas.openxmlformats.org/officeDocument/2006/relationships/image" Target="../media/image652.svg"/><Relationship Id="rId131" Type="http://schemas.openxmlformats.org/officeDocument/2006/relationships/image" Target="../media/image76.png"/><Relationship Id="rId136" Type="http://schemas.openxmlformats.org/officeDocument/2006/relationships/image" Target="../media/image673.svg"/><Relationship Id="rId157" Type="http://schemas.openxmlformats.org/officeDocument/2006/relationships/image" Target="../media/image89.png"/><Relationship Id="rId178" Type="http://schemas.openxmlformats.org/officeDocument/2006/relationships/image" Target="../media/image715.svg"/><Relationship Id="rId82" Type="http://schemas.openxmlformats.org/officeDocument/2006/relationships/image" Target="../media/image51.png"/><Relationship Id="rId152" Type="http://schemas.openxmlformats.org/officeDocument/2006/relationships/image" Target="../media/image689.svg"/><Relationship Id="rId173" Type="http://schemas.openxmlformats.org/officeDocument/2006/relationships/image" Target="../media/image97.png"/><Relationship Id="rId194" Type="http://schemas.openxmlformats.org/officeDocument/2006/relationships/image" Target="../media/image108.png"/><Relationship Id="rId199" Type="http://schemas.openxmlformats.org/officeDocument/2006/relationships/image" Target="../media/image736.svg"/><Relationship Id="rId203" Type="http://schemas.openxmlformats.org/officeDocument/2006/relationships/image" Target="../media/image740.svg"/><Relationship Id="rId208" Type="http://schemas.openxmlformats.org/officeDocument/2006/relationships/image" Target="../media/image115.png"/><Relationship Id="rId229" Type="http://schemas.openxmlformats.org/officeDocument/2006/relationships/image" Target="../media/image766.svg"/><Relationship Id="rId224" Type="http://schemas.openxmlformats.org/officeDocument/2006/relationships/image" Target="../media/image123.png"/><Relationship Id="rId240" Type="http://schemas.openxmlformats.org/officeDocument/2006/relationships/image" Target="../media/image131.png"/><Relationship Id="rId245" Type="http://schemas.openxmlformats.org/officeDocument/2006/relationships/image" Target="../media/image782.svg"/><Relationship Id="rId77" Type="http://schemas.openxmlformats.org/officeDocument/2006/relationships/image" Target="../media/image614.svg"/><Relationship Id="rId100" Type="http://schemas.openxmlformats.org/officeDocument/2006/relationships/image" Target="../media/image60.png"/><Relationship Id="rId105" Type="http://schemas.openxmlformats.org/officeDocument/2006/relationships/image" Target="../media/image642.svg"/><Relationship Id="rId126" Type="http://schemas.openxmlformats.org/officeDocument/2006/relationships/image" Target="../media/image663.svg"/><Relationship Id="rId147" Type="http://schemas.openxmlformats.org/officeDocument/2006/relationships/image" Target="../media/image84.png"/><Relationship Id="rId168" Type="http://schemas.openxmlformats.org/officeDocument/2006/relationships/image" Target="../media/image705.svg"/><Relationship Id="rId72" Type="http://schemas.openxmlformats.org/officeDocument/2006/relationships/image" Target="../media/image46.png"/><Relationship Id="rId93" Type="http://schemas.openxmlformats.org/officeDocument/2006/relationships/image" Target="../media/image630.svg"/><Relationship Id="rId98" Type="http://schemas.openxmlformats.org/officeDocument/2006/relationships/image" Target="../media/image59.png"/><Relationship Id="rId121" Type="http://schemas.openxmlformats.org/officeDocument/2006/relationships/image" Target="../media/image71.png"/><Relationship Id="rId142" Type="http://schemas.openxmlformats.org/officeDocument/2006/relationships/image" Target="../media/image679.svg"/><Relationship Id="rId163" Type="http://schemas.openxmlformats.org/officeDocument/2006/relationships/image" Target="../media/image92.png"/><Relationship Id="rId184" Type="http://schemas.openxmlformats.org/officeDocument/2006/relationships/image" Target="../media/image721.svg"/><Relationship Id="rId189" Type="http://schemas.openxmlformats.org/officeDocument/2006/relationships/image" Target="../media/image105.png"/><Relationship Id="rId219" Type="http://schemas.openxmlformats.org/officeDocument/2006/relationships/image" Target="../media/image756.svg"/><Relationship Id="rId3" Type="http://schemas.openxmlformats.org/officeDocument/2006/relationships/image" Target="../media/image41.png"/><Relationship Id="rId214" Type="http://schemas.openxmlformats.org/officeDocument/2006/relationships/image" Target="../media/image118.png"/><Relationship Id="rId230" Type="http://schemas.openxmlformats.org/officeDocument/2006/relationships/image" Target="../media/image126.png"/><Relationship Id="rId235" Type="http://schemas.openxmlformats.org/officeDocument/2006/relationships/image" Target="../media/image772.svg"/><Relationship Id="rId67" Type="http://schemas.openxmlformats.org/officeDocument/2006/relationships/image" Target="../media/image604.svg"/><Relationship Id="rId116" Type="http://schemas.openxmlformats.org/officeDocument/2006/relationships/image" Target="../media/image68.png"/><Relationship Id="rId137" Type="http://schemas.openxmlformats.org/officeDocument/2006/relationships/image" Target="../media/image79.png"/><Relationship Id="rId158" Type="http://schemas.openxmlformats.org/officeDocument/2006/relationships/image" Target="../media/image695.svg"/><Relationship Id="rId83" Type="http://schemas.openxmlformats.org/officeDocument/2006/relationships/image" Target="../media/image620.svg"/><Relationship Id="rId88" Type="http://schemas.openxmlformats.org/officeDocument/2006/relationships/image" Target="../media/image54.png"/><Relationship Id="rId111" Type="http://schemas.openxmlformats.org/officeDocument/2006/relationships/image" Target="../media/image648.svg"/><Relationship Id="rId132" Type="http://schemas.openxmlformats.org/officeDocument/2006/relationships/image" Target="../media/image669.svg"/><Relationship Id="rId153" Type="http://schemas.openxmlformats.org/officeDocument/2006/relationships/image" Target="../media/image87.png"/><Relationship Id="rId174" Type="http://schemas.openxmlformats.org/officeDocument/2006/relationships/image" Target="../media/image711.svg"/><Relationship Id="rId179" Type="http://schemas.openxmlformats.org/officeDocument/2006/relationships/image" Target="../media/image100.png"/><Relationship Id="rId195" Type="http://schemas.openxmlformats.org/officeDocument/2006/relationships/image" Target="../media/image732.svg"/><Relationship Id="rId209" Type="http://schemas.openxmlformats.org/officeDocument/2006/relationships/image" Target="../media/image746.svg"/><Relationship Id="rId190" Type="http://schemas.openxmlformats.org/officeDocument/2006/relationships/image" Target="../media/image727.svg"/><Relationship Id="rId204" Type="http://schemas.openxmlformats.org/officeDocument/2006/relationships/image" Target="../media/image113.png"/><Relationship Id="rId220" Type="http://schemas.openxmlformats.org/officeDocument/2006/relationships/image" Target="../media/image121.png"/><Relationship Id="rId225" Type="http://schemas.openxmlformats.org/officeDocument/2006/relationships/image" Target="../media/image762.svg"/><Relationship Id="rId241" Type="http://schemas.openxmlformats.org/officeDocument/2006/relationships/image" Target="../media/image778.svg"/><Relationship Id="rId246" Type="http://schemas.openxmlformats.org/officeDocument/2006/relationships/image" Target="../media/image134.png"/><Relationship Id="rId106" Type="http://schemas.openxmlformats.org/officeDocument/2006/relationships/image" Target="../media/image63.png"/><Relationship Id="rId127" Type="http://schemas.openxmlformats.org/officeDocument/2006/relationships/image" Target="../media/image74.png"/><Relationship Id="rId73" Type="http://schemas.openxmlformats.org/officeDocument/2006/relationships/image" Target="../media/image610.svg"/><Relationship Id="rId78" Type="http://schemas.openxmlformats.org/officeDocument/2006/relationships/image" Target="../media/image49.png"/><Relationship Id="rId94" Type="http://schemas.openxmlformats.org/officeDocument/2006/relationships/image" Target="../media/image57.png"/><Relationship Id="rId99" Type="http://schemas.openxmlformats.org/officeDocument/2006/relationships/image" Target="../media/image636.svg"/><Relationship Id="rId101" Type="http://schemas.openxmlformats.org/officeDocument/2006/relationships/image" Target="../media/image638.svg"/><Relationship Id="rId122" Type="http://schemas.openxmlformats.org/officeDocument/2006/relationships/image" Target="../media/image659.svg"/><Relationship Id="rId143" Type="http://schemas.openxmlformats.org/officeDocument/2006/relationships/image" Target="../media/image82.png"/><Relationship Id="rId148" Type="http://schemas.openxmlformats.org/officeDocument/2006/relationships/image" Target="../media/image685.svg"/><Relationship Id="rId164" Type="http://schemas.openxmlformats.org/officeDocument/2006/relationships/image" Target="../media/image701.svg"/><Relationship Id="rId169" Type="http://schemas.openxmlformats.org/officeDocument/2006/relationships/image" Target="../media/image95.png"/><Relationship Id="rId185" Type="http://schemas.openxmlformats.org/officeDocument/2006/relationships/image" Target="../media/image103.png"/><Relationship Id="rId180" Type="http://schemas.openxmlformats.org/officeDocument/2006/relationships/image" Target="../media/image717.svg"/><Relationship Id="rId210" Type="http://schemas.openxmlformats.org/officeDocument/2006/relationships/image" Target="../media/image116.png"/><Relationship Id="rId215" Type="http://schemas.openxmlformats.org/officeDocument/2006/relationships/image" Target="../media/image752.svg"/><Relationship Id="rId236" Type="http://schemas.openxmlformats.org/officeDocument/2006/relationships/image" Target="../media/image1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sv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7.sv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8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63" Type="http://schemas.openxmlformats.org/officeDocument/2006/relationships/image" Target="../media/image4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86.svg"/><Relationship Id="rId4" Type="http://schemas.openxmlformats.org/officeDocument/2006/relationships/image" Target="../media/image385.svg"/><Relationship Id="rId6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E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879835" y="5257800"/>
            <a:ext cx="18156919" cy="3257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5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Защита персональных данных</a:t>
            </a:r>
            <a:endParaRPr lang="en-US" sz="7500" dirty="0"/>
          </a:p>
          <a:p>
            <a:pPr marL="0" indent="0" algn="l">
              <a:buNone/>
            </a:pPr>
            <a:r>
              <a:rPr lang="en-US" sz="60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Как выполнить требования правильно</a:t>
            </a:r>
            <a:endParaRPr lang="en-US" sz="7500" dirty="0"/>
          </a:p>
          <a:p>
            <a:pPr marL="0" indent="0" algn="l">
              <a:buNone/>
            </a:pPr>
            <a:r>
              <a:rPr lang="en-US" sz="60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и </a:t>
            </a:r>
            <a:r>
              <a:rPr lang="en-US" sz="6000" dirty="0" err="1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минимизировать</a:t>
            </a:r>
            <a:r>
              <a:rPr lang="en-US" sz="60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sz="6000" dirty="0" err="1" smtClean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риски</a:t>
            </a:r>
            <a:endParaRPr lang="en-US" sz="7500" dirty="0"/>
          </a:p>
        </p:txBody>
      </p:sp>
      <p:sp>
        <p:nvSpPr>
          <p:cNvPr id="35" name="Shape 3"/>
          <p:cNvSpPr/>
          <p:nvPr/>
        </p:nvSpPr>
        <p:spPr>
          <a:xfrm rot="8338728">
            <a:off x="8110041" y="-6976004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36" name="Shape 4"/>
          <p:cNvSpPr/>
          <p:nvPr/>
        </p:nvSpPr>
        <p:spPr>
          <a:xfrm rot="8498969">
            <a:off x="-2182730" y="-5344316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37" name="Shape 5"/>
          <p:cNvSpPr/>
          <p:nvPr/>
        </p:nvSpPr>
        <p:spPr>
          <a:xfrm rot="19002861">
            <a:off x="24542924" y="4357691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pic>
        <p:nvPicPr>
          <p:cNvPr id="38" name="Image 3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0"/>
              </a:ext>
            </a:extLst>
          </a:blip>
          <a:stretch>
            <a:fillRect/>
          </a:stretch>
        </p:blipFill>
        <p:spPr>
          <a:xfrm>
            <a:off x="0" y="9434897"/>
            <a:ext cx="1243194" cy="4281103"/>
          </a:xfrm>
          <a:prstGeom prst="rect">
            <a:avLst/>
          </a:prstGeom>
        </p:spPr>
      </p:pic>
      <p:sp>
        <p:nvSpPr>
          <p:cNvPr id="39" name="Shape 6"/>
          <p:cNvSpPr/>
          <p:nvPr/>
        </p:nvSpPr>
        <p:spPr>
          <a:xfrm rot="1443271">
            <a:off x="22901089" y="-6658149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40" name="Shape 7"/>
          <p:cNvSpPr/>
          <p:nvPr/>
        </p:nvSpPr>
        <p:spPr>
          <a:xfrm>
            <a:off x="1219352" y="5486400"/>
            <a:ext cx="63508" cy="2552700"/>
          </a:xfrm>
          <a:prstGeom prst="rect">
            <a:avLst/>
          </a:prstGeom>
          <a:solidFill>
            <a:srgbClr val="282828">
              <a:alpha val="100000"/>
            </a:srgbClr>
          </a:solidFill>
          <a:ln/>
        </p:spPr>
      </p:sp>
      <p:sp>
        <p:nvSpPr>
          <p:cNvPr id="43" name="Shape 9"/>
          <p:cNvSpPr/>
          <p:nvPr/>
        </p:nvSpPr>
        <p:spPr>
          <a:xfrm rot="56207">
            <a:off x="1058101" y="8908454"/>
            <a:ext cx="5842409" cy="1167497"/>
          </a:xfrm>
          <a:prstGeom prst="rect">
            <a:avLst/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44" name="Text 11"/>
          <p:cNvSpPr/>
          <p:nvPr/>
        </p:nvSpPr>
        <p:spPr>
          <a:xfrm>
            <a:off x="1314825" y="8984460"/>
            <a:ext cx="5487086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500" b="1" dirty="0" smtClean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Немудрая</a:t>
            </a:r>
            <a:r>
              <a:rPr lang="en-US" sz="4500" b="1" dirty="0" smtClean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4500" b="1" dirty="0" err="1" smtClean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Наталья</a:t>
            </a:r>
            <a:endParaRPr lang="ru-RU" sz="4500" b="1" dirty="0" smtClean="0">
              <a:solidFill>
                <a:srgbClr val="282828">
                  <a:alpha val="100000"/>
                </a:srgbClr>
              </a:solidFill>
              <a:latin typeface="Inter"/>
              <a:ea typeface="Inter Bold" pitchFamily="34" charset="-122"/>
              <a:cs typeface="Inter Bold" pitchFamily="34" charset="-120"/>
            </a:endParaRPr>
          </a:p>
        </p:txBody>
      </p:sp>
      <p:pic>
        <p:nvPicPr>
          <p:cNvPr id="13" name="Рисунок 12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32576" y="12240671"/>
            <a:ext cx="4093528" cy="1231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21253990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Что нужно знать, чтобы заполнить документы</a:t>
            </a:r>
            <a:endParaRPr lang="en-US" sz="7000" dirty="0"/>
          </a:p>
        </p:txBody>
      </p:sp>
      <p:sp>
        <p:nvSpPr>
          <p:cNvPr id="36" name="Shape 3"/>
          <p:cNvSpPr/>
          <p:nvPr/>
        </p:nvSpPr>
        <p:spPr>
          <a:xfrm>
            <a:off x="1270159" y="2794000"/>
            <a:ext cx="19877984" cy="27813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37" name="Shape 4"/>
          <p:cNvSpPr/>
          <p:nvPr/>
        </p:nvSpPr>
        <p:spPr>
          <a:xfrm>
            <a:off x="1270159" y="3022600"/>
            <a:ext cx="19877984" cy="23241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38" name="Text 5"/>
          <p:cNvSpPr/>
          <p:nvPr/>
        </p:nvSpPr>
        <p:spPr>
          <a:xfrm>
            <a:off x="2934067" y="3314700"/>
            <a:ext cx="17375772" cy="19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Персональные данные </a:t>
            </a: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- любая информация, относящаяся прямо или косвенно к определенному или определяемому физическому лицу (субъекту персональных данных).Если с помощью информации мы можем нацелить какое-либо действие на некоего человека, даже не зная его имени, то это можно считать ПДн</a:t>
            </a:r>
            <a:endParaRPr lang="en-US" sz="3000" dirty="0"/>
          </a:p>
        </p:txBody>
      </p:sp>
      <p:sp>
        <p:nvSpPr>
          <p:cNvPr id="39" name="Text 6"/>
          <p:cNvSpPr/>
          <p:nvPr/>
        </p:nvSpPr>
        <p:spPr>
          <a:xfrm>
            <a:off x="1630037" y="3860800"/>
            <a:ext cx="779031" cy="778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01</a:t>
            </a:r>
            <a:endParaRPr lang="en-US" sz="4000" dirty="0"/>
          </a:p>
        </p:txBody>
      </p:sp>
      <p:sp>
        <p:nvSpPr>
          <p:cNvPr id="40" name="Shape 7"/>
          <p:cNvSpPr/>
          <p:nvPr/>
        </p:nvSpPr>
        <p:spPr>
          <a:xfrm>
            <a:off x="2553019" y="3340100"/>
            <a:ext cx="50806" cy="1714500"/>
          </a:xfrm>
          <a:prstGeom prst="rect">
            <a:avLst/>
          </a:prstGeom>
          <a:solidFill>
            <a:srgbClr val="282828">
              <a:alpha val="100000"/>
            </a:srgbClr>
          </a:solidFill>
          <a:ln/>
        </p:spPr>
      </p:sp>
      <p:sp>
        <p:nvSpPr>
          <p:cNvPr id="41" name="Shape 8"/>
          <p:cNvSpPr/>
          <p:nvPr/>
        </p:nvSpPr>
        <p:spPr>
          <a:xfrm>
            <a:off x="1270159" y="5880100"/>
            <a:ext cx="19877984" cy="22733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2" name="Shape 9"/>
          <p:cNvSpPr/>
          <p:nvPr/>
        </p:nvSpPr>
        <p:spPr>
          <a:xfrm>
            <a:off x="1270159" y="8458200"/>
            <a:ext cx="19877984" cy="32004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3" name="Text 10"/>
          <p:cNvSpPr/>
          <p:nvPr/>
        </p:nvSpPr>
        <p:spPr>
          <a:xfrm>
            <a:off x="2934067" y="6794500"/>
            <a:ext cx="17794924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Субъект ПДн </a:t>
            </a: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– физическое лицо, чьи данные собирает Оператор Пдн</a:t>
            </a:r>
            <a:endParaRPr lang="en-US" sz="3000" dirty="0"/>
          </a:p>
        </p:txBody>
      </p:sp>
      <p:sp>
        <p:nvSpPr>
          <p:cNvPr id="44" name="Text 11"/>
          <p:cNvSpPr/>
          <p:nvPr/>
        </p:nvSpPr>
        <p:spPr>
          <a:xfrm>
            <a:off x="2934067" y="8978900"/>
            <a:ext cx="17794924" cy="24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Цель Обработки </a:t>
            </a:r>
            <a:r>
              <a:rPr lang="en-US" sz="3000" dirty="0" err="1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ПДн</a:t>
            </a: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- 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для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чего вы собираете ПДн (заключение трудовых договоров, заключение гражданско-правовых договоров и прочее)</a:t>
            </a:r>
            <a:endParaRPr lang="en-US" sz="3000" dirty="0"/>
          </a:p>
        </p:txBody>
      </p:sp>
      <p:sp>
        <p:nvSpPr>
          <p:cNvPr id="45" name="Text 12"/>
          <p:cNvSpPr/>
          <p:nvPr/>
        </p:nvSpPr>
        <p:spPr>
          <a:xfrm>
            <a:off x="1604634" y="6731000"/>
            <a:ext cx="842539" cy="778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02</a:t>
            </a:r>
            <a:endParaRPr lang="en-US" sz="4000" dirty="0"/>
          </a:p>
        </p:txBody>
      </p:sp>
      <p:sp>
        <p:nvSpPr>
          <p:cNvPr id="46" name="Shape 13"/>
          <p:cNvSpPr/>
          <p:nvPr/>
        </p:nvSpPr>
        <p:spPr>
          <a:xfrm>
            <a:off x="2553019" y="6210300"/>
            <a:ext cx="50806" cy="1714500"/>
          </a:xfrm>
          <a:prstGeom prst="rect">
            <a:avLst/>
          </a:prstGeom>
          <a:solidFill>
            <a:srgbClr val="282828">
              <a:alpha val="100000"/>
            </a:srgbClr>
          </a:solidFill>
          <a:ln/>
        </p:spPr>
      </p:sp>
      <p:sp>
        <p:nvSpPr>
          <p:cNvPr id="47" name="Text 14"/>
          <p:cNvSpPr/>
          <p:nvPr/>
        </p:nvSpPr>
        <p:spPr>
          <a:xfrm>
            <a:off x="1591932" y="9791700"/>
            <a:ext cx="855240" cy="778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03</a:t>
            </a:r>
            <a:endParaRPr lang="en-US" sz="4000" dirty="0"/>
          </a:p>
        </p:txBody>
      </p:sp>
      <p:sp>
        <p:nvSpPr>
          <p:cNvPr id="48" name="Shape 15"/>
          <p:cNvSpPr/>
          <p:nvPr/>
        </p:nvSpPr>
        <p:spPr>
          <a:xfrm>
            <a:off x="2553019" y="9029700"/>
            <a:ext cx="50806" cy="2146300"/>
          </a:xfrm>
          <a:prstGeom prst="rect">
            <a:avLst/>
          </a:prstGeom>
          <a:solidFill>
            <a:srgbClr val="282828">
              <a:alpha val="100000"/>
            </a:srgbClr>
          </a:solidFill>
          <a:ln/>
        </p:spPr>
      </p:sp>
      <p:sp>
        <p:nvSpPr>
          <p:cNvPr id="49" name="Shape 16"/>
          <p:cNvSpPr/>
          <p:nvPr/>
        </p:nvSpPr>
        <p:spPr>
          <a:xfrm rot="7376717">
            <a:off x="24331432" y="3246150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50" name="Shape 7">
            <a:extLst>
              <a:ext uri="{FF2B5EF4-FFF2-40B4-BE49-F238E27FC236}">
                <a16:creationId xmlns:a16="http://schemas.microsoft.com/office/drawing/2014/main" xmlns="" id="{B37BA17E-7F50-AE45-A6F4-68C2EC076CF2}"/>
              </a:ext>
            </a:extLst>
          </p:cNvPr>
          <p:cNvSpPr/>
          <p:nvPr/>
        </p:nvSpPr>
        <p:spPr>
          <a:xfrm rot="17464596">
            <a:off x="11386503" y="10273265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pic>
        <p:nvPicPr>
          <p:cNvPr id="22" name="Рисунок 21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E2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16486661" cy="2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Подготовка к созданию документов</a:t>
            </a:r>
            <a:endParaRPr lang="en-US" sz="7000" dirty="0"/>
          </a:p>
          <a:p>
            <a:pPr marL="0" indent="0" algn="l">
              <a:buNone/>
            </a:pPr>
            <a:r>
              <a:rPr lang="en-US" sz="500" dirty="0">
                <a:solidFill>
                  <a:srgbClr val="FCE219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ро</a:t>
            </a:r>
            <a:endParaRPr lang="en-US" sz="7000" dirty="0"/>
          </a:p>
          <a:p>
            <a:pPr marL="0" indent="0" algn="l">
              <a:buNone/>
            </a:pPr>
            <a:r>
              <a:rPr lang="en-US" sz="1500" dirty="0">
                <a:solidFill>
                  <a:srgbClr val="FCE219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амв</a:t>
            </a:r>
            <a:r>
              <a:rPr lang="en-US" sz="2000" dirty="0">
                <a:solidFill>
                  <a:srgbClr val="FCE219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фм</a:t>
            </a:r>
            <a:endParaRPr lang="en-US" sz="7000" dirty="0"/>
          </a:p>
          <a:p>
            <a:pPr marL="0" indent="0" algn="l">
              <a:buNone/>
            </a:pPr>
            <a:r>
              <a:rPr lang="en-US" sz="40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Пример таблицы, для подготовки к созданию документов,</a:t>
            </a:r>
            <a:endParaRPr lang="en-US" sz="7000" dirty="0"/>
          </a:p>
          <a:p>
            <a:pPr marL="0" indent="0" algn="l">
              <a:buNone/>
            </a:pPr>
            <a:r>
              <a:rPr lang="en-US" sz="40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она может быть больше, с большим кол-во строк и столбцов</a:t>
            </a:r>
            <a:endParaRPr lang="en-US" sz="7000" dirty="0"/>
          </a:p>
        </p:txBody>
      </p:sp>
      <p:sp>
        <p:nvSpPr>
          <p:cNvPr id="35" name="Shape 2"/>
          <p:cNvSpPr/>
          <p:nvPr/>
        </p:nvSpPr>
        <p:spPr>
          <a:xfrm rot="4330001">
            <a:off x="9576503" y="9842881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pic>
        <p:nvPicPr>
          <p:cNvPr id="36" name="Image 3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0"/>
              </a:ext>
            </a:extLst>
          </a:blip>
          <a:stretch>
            <a:fillRect/>
          </a:stretch>
        </p:blipFill>
        <p:spPr>
          <a:xfrm>
            <a:off x="1308264" y="4195065"/>
            <a:ext cx="21605400" cy="4356100"/>
          </a:xfrm>
          <a:prstGeom prst="rect">
            <a:avLst/>
          </a:prstGeom>
        </p:spPr>
      </p:pic>
      <p:sp>
        <p:nvSpPr>
          <p:cNvPr id="37" name="Shape 3"/>
          <p:cNvSpPr/>
          <p:nvPr/>
        </p:nvSpPr>
        <p:spPr>
          <a:xfrm rot="3335486">
            <a:off x="23919777" y="-5246107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8" name="Text 0"/>
          <p:cNvSpPr/>
          <p:nvPr/>
        </p:nvSpPr>
        <p:spPr>
          <a:xfrm>
            <a:off x="1270159" y="8713408"/>
            <a:ext cx="16486661" cy="2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Эти данные нужны и для подачи уведомления в Роскомнадзор,</a:t>
            </a:r>
          </a:p>
        </p:txBody>
      </p:sp>
      <p:pic>
        <p:nvPicPr>
          <p:cNvPr id="10" name="Рисунок 9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70159" y="1988569"/>
            <a:ext cx="17932241" cy="1319782"/>
          </a:xfrm>
          <a:prstGeom prst="rect">
            <a:avLst/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1270159" y="838200"/>
            <a:ext cx="19602370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Создаем документы правильно  в </a:t>
            </a:r>
            <a:r>
              <a:rPr lang="en-US" sz="6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 </a:t>
            </a:r>
            <a:r>
              <a:rPr lang="ru-RU" sz="6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«</a:t>
            </a:r>
            <a:r>
              <a:rPr lang="en-US" sz="6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152DOC</a:t>
            </a:r>
            <a:r>
              <a:rPr lang="ru-RU" sz="6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 для 1С</a:t>
            </a:r>
            <a:r>
              <a:rPr lang="en-US" sz="6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»!</a:t>
            </a:r>
            <a:endParaRPr lang="en-US" sz="6000" dirty="0"/>
          </a:p>
        </p:txBody>
      </p:sp>
      <p:sp>
        <p:nvSpPr>
          <p:cNvPr id="5" name="Shape 3"/>
          <p:cNvSpPr/>
          <p:nvPr/>
        </p:nvSpPr>
        <p:spPr>
          <a:xfrm rot="13401183">
            <a:off x="23438618" y="-5188016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1270159" y="2130962"/>
            <a:ext cx="17888060" cy="1099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 помощь вам сервис фирмы 1С 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«152DOC</a:t>
            </a:r>
            <a:r>
              <a:rPr lang="ru-RU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для 1С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» </a:t>
            </a: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 помощью, которого можно разработать </a:t>
            </a:r>
            <a:r>
              <a:rPr lang="en-US" sz="3000" dirty="0" err="1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все</a:t>
            </a: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ru-RU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необходимые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документы</a:t>
            </a: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. </a:t>
            </a:r>
          </a:p>
        </p:txBody>
      </p:sp>
      <p:pic>
        <p:nvPicPr>
          <p:cNvPr id="9" name="Image 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30611" y="6819897"/>
            <a:ext cx="489737" cy="640473"/>
          </a:xfrm>
          <a:prstGeom prst="rect">
            <a:avLst/>
          </a:prstGeom>
        </p:spPr>
      </p:pic>
      <p:pic>
        <p:nvPicPr>
          <p:cNvPr id="10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554290" y="7066837"/>
            <a:ext cx="837376" cy="930917"/>
          </a:xfrm>
          <a:prstGeom prst="rect">
            <a:avLst/>
          </a:prstGeom>
        </p:spPr>
      </p:pic>
      <p:pic>
        <p:nvPicPr>
          <p:cNvPr id="17" name="Рисунок 16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76662" y="3714085"/>
            <a:ext cx="14353331" cy="961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22290232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</a:rPr>
              <a:t>Информацию по организации заводите в отведенные поля 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14847043" y="4114801"/>
            <a:ext cx="6393132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ru-RU" sz="4400" dirty="0" smtClean="0">
                <a:solidFill>
                  <a:srgbClr val="000000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Назначаете ответственных и автоматом сформируются нужные Приказы на каждого сотрудника</a:t>
            </a:r>
            <a:endParaRPr lang="en-US" sz="4400" dirty="0"/>
          </a:p>
          <a:p>
            <a:pPr marL="0" indent="0" algn="l">
              <a:buNone/>
            </a:pPr>
            <a:r>
              <a:rPr lang="en-US" sz="4400" dirty="0">
                <a:solidFill>
                  <a:srgbClr val="000000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 </a:t>
            </a:r>
            <a:endParaRPr lang="en-US" sz="4400" dirty="0"/>
          </a:p>
        </p:txBody>
      </p:sp>
      <p:sp>
        <p:nvSpPr>
          <p:cNvPr id="4" name="Shape 2"/>
          <p:cNvSpPr/>
          <p:nvPr/>
        </p:nvSpPr>
        <p:spPr>
          <a:xfrm rot="13547924">
            <a:off x="23170609" y="1843546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5" name="Shape 3"/>
          <p:cNvSpPr/>
          <p:nvPr/>
        </p:nvSpPr>
        <p:spPr>
          <a:xfrm rot="17235260">
            <a:off x="-4790574" y="-173799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 rot="17235260">
            <a:off x="11493536" y="10039448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 rot="6940314">
            <a:off x="18355921" y="-5329262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pic>
        <p:nvPicPr>
          <p:cNvPr id="13" name="Рисунок 12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1812" y="3160583"/>
            <a:ext cx="12571960" cy="819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22290232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</a:rPr>
              <a:t>Информацию по организации заводите в отведенные поля 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14847043" y="4114801"/>
            <a:ext cx="6393132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ru-RU" sz="4400" dirty="0" smtClean="0">
                <a:solidFill>
                  <a:srgbClr val="000000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Указываете компании, которым передаете персональные данные и автоматом эти данные попадут в документ Политика об обработке персональных данных</a:t>
            </a:r>
            <a:endParaRPr lang="en-US" sz="4400" dirty="0"/>
          </a:p>
          <a:p>
            <a:pPr marL="0" indent="0" algn="l">
              <a:buNone/>
            </a:pPr>
            <a:r>
              <a:rPr lang="en-US" sz="4400" dirty="0">
                <a:solidFill>
                  <a:srgbClr val="000000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 </a:t>
            </a:r>
            <a:endParaRPr lang="en-US" sz="4400" dirty="0"/>
          </a:p>
        </p:txBody>
      </p:sp>
      <p:sp>
        <p:nvSpPr>
          <p:cNvPr id="4" name="Shape 2"/>
          <p:cNvSpPr/>
          <p:nvPr/>
        </p:nvSpPr>
        <p:spPr>
          <a:xfrm rot="13547924">
            <a:off x="23170609" y="1843546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5" name="Shape 3"/>
          <p:cNvSpPr/>
          <p:nvPr/>
        </p:nvSpPr>
        <p:spPr>
          <a:xfrm rot="17235260">
            <a:off x="-4790574" y="-173799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 rot="17235260">
            <a:off x="11493536" y="10039448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 rot="6940314">
            <a:off x="18355921" y="-5329262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pic>
        <p:nvPicPr>
          <p:cNvPr id="13" name="Рисунок 12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159" y="3490913"/>
            <a:ext cx="13228642" cy="6764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22290232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</a:rPr>
              <a:t>Информацию по организации заводите в отведенные поля 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11926111" y="4114801"/>
            <a:ext cx="9314064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ru-RU" sz="4400" dirty="0" smtClean="0">
                <a:solidFill>
                  <a:srgbClr val="000000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Заполняем всю информацию по целям компании и автоматически создаются документы: Приказ об ИСПДН, Приказы о Категориях и Субъектах, Приказы о доступах и прочее</a:t>
            </a:r>
            <a:endParaRPr lang="en-US" sz="4400" dirty="0"/>
          </a:p>
          <a:p>
            <a:pPr marL="0" indent="0" algn="l">
              <a:buNone/>
            </a:pPr>
            <a:r>
              <a:rPr lang="en-US" sz="4400" dirty="0">
                <a:solidFill>
                  <a:srgbClr val="000000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 </a:t>
            </a:r>
            <a:endParaRPr lang="en-US" sz="4400" dirty="0"/>
          </a:p>
        </p:txBody>
      </p:sp>
      <p:sp>
        <p:nvSpPr>
          <p:cNvPr id="4" name="Shape 2"/>
          <p:cNvSpPr/>
          <p:nvPr/>
        </p:nvSpPr>
        <p:spPr>
          <a:xfrm rot="13547924">
            <a:off x="23170609" y="1843546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5" name="Shape 3"/>
          <p:cNvSpPr/>
          <p:nvPr/>
        </p:nvSpPr>
        <p:spPr>
          <a:xfrm rot="17235260">
            <a:off x="-4790574" y="-173799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 rot="6940314">
            <a:off x="18355921" y="-5329262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pic>
        <p:nvPicPr>
          <p:cNvPr id="13" name="Рисунок 12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1824" y="1822722"/>
            <a:ext cx="8037512" cy="11065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19449756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На выходе получаем полный пакет ЛНА</a:t>
            </a:r>
            <a:endParaRPr lang="en-US" sz="6000" dirty="0"/>
          </a:p>
        </p:txBody>
      </p:sp>
      <p:sp>
        <p:nvSpPr>
          <p:cNvPr id="39" name="Text 6"/>
          <p:cNvSpPr/>
          <p:nvPr/>
        </p:nvSpPr>
        <p:spPr>
          <a:xfrm>
            <a:off x="1308264" y="11391900"/>
            <a:ext cx="14064891" cy="48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Пример готового документа – распечатываете, утверждаете, подписываете и работаете</a:t>
            </a:r>
            <a:endParaRPr lang="en-US" sz="2500" dirty="0"/>
          </a:p>
        </p:txBody>
      </p:sp>
      <p:pic>
        <p:nvPicPr>
          <p:cNvPr id="40" name="Image 3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0"/>
              </a:ext>
            </a:extLst>
          </a:blip>
          <a:stretch>
            <a:fillRect/>
          </a:stretch>
        </p:blipFill>
        <p:spPr>
          <a:xfrm>
            <a:off x="1308264" y="2527300"/>
            <a:ext cx="19789073" cy="857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Shape 3">
            <a:extLst>
              <a:ext uri="{FF2B5EF4-FFF2-40B4-BE49-F238E27FC236}">
                <a16:creationId xmlns:a16="http://schemas.microsoft.com/office/drawing/2014/main" xmlns="" id="{FCC3E2A0-A3CD-F04C-930B-419FCB26DF85}"/>
              </a:ext>
            </a:extLst>
          </p:cNvPr>
          <p:cNvSpPr/>
          <p:nvPr/>
        </p:nvSpPr>
        <p:spPr>
          <a:xfrm rot="17235260">
            <a:off x="-4790574" y="-173799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42" name="Shape 5">
            <a:extLst>
              <a:ext uri="{FF2B5EF4-FFF2-40B4-BE49-F238E27FC236}">
                <a16:creationId xmlns:a16="http://schemas.microsoft.com/office/drawing/2014/main" xmlns="" id="{676A3F55-AE9D-D141-9831-FBA7BCA70258}"/>
              </a:ext>
            </a:extLst>
          </p:cNvPr>
          <p:cNvSpPr/>
          <p:nvPr/>
        </p:nvSpPr>
        <p:spPr>
          <a:xfrm rot="6940314">
            <a:off x="16547993" y="-5331876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43" name="Shape 2">
            <a:extLst>
              <a:ext uri="{FF2B5EF4-FFF2-40B4-BE49-F238E27FC236}">
                <a16:creationId xmlns:a16="http://schemas.microsoft.com/office/drawing/2014/main" xmlns="" id="{E3FA4EAF-0D29-F547-9D0F-C5B6909B48EB}"/>
              </a:ext>
            </a:extLst>
          </p:cNvPr>
          <p:cNvSpPr/>
          <p:nvPr/>
        </p:nvSpPr>
        <p:spPr>
          <a:xfrm rot="13547924">
            <a:off x="24029940" y="1965987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44" name="Shape 4">
            <a:extLst>
              <a:ext uri="{FF2B5EF4-FFF2-40B4-BE49-F238E27FC236}">
                <a16:creationId xmlns:a16="http://schemas.microsoft.com/office/drawing/2014/main" xmlns="" id="{E180AEDC-D1E3-C64D-875F-5EEE085F47CF}"/>
              </a:ext>
            </a:extLst>
          </p:cNvPr>
          <p:cNvSpPr/>
          <p:nvPr/>
        </p:nvSpPr>
        <p:spPr>
          <a:xfrm rot="17235260">
            <a:off x="11515690" y="10253226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pic>
        <p:nvPicPr>
          <p:cNvPr id="13" name="Рисунок 12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15360453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А теперь создаем Уведомление</a:t>
            </a:r>
            <a:endParaRPr lang="en-US" sz="6000" dirty="0"/>
          </a:p>
        </p:txBody>
      </p:sp>
      <p:sp>
        <p:nvSpPr>
          <p:cNvPr id="41" name="Shape 3">
            <a:extLst>
              <a:ext uri="{FF2B5EF4-FFF2-40B4-BE49-F238E27FC236}">
                <a16:creationId xmlns:a16="http://schemas.microsoft.com/office/drawing/2014/main" xmlns="" id="{FCC3E2A0-A3CD-F04C-930B-419FCB26DF85}"/>
              </a:ext>
            </a:extLst>
          </p:cNvPr>
          <p:cNvSpPr/>
          <p:nvPr/>
        </p:nvSpPr>
        <p:spPr>
          <a:xfrm rot="17235260">
            <a:off x="-4790573" y="-173800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43" name="Shape 2">
            <a:extLst>
              <a:ext uri="{FF2B5EF4-FFF2-40B4-BE49-F238E27FC236}">
                <a16:creationId xmlns:a16="http://schemas.microsoft.com/office/drawing/2014/main" xmlns="" id="{E3FA4EAF-0D29-F547-9D0F-C5B6909B48EB}"/>
              </a:ext>
            </a:extLst>
          </p:cNvPr>
          <p:cNvSpPr/>
          <p:nvPr/>
        </p:nvSpPr>
        <p:spPr>
          <a:xfrm rot="13547924">
            <a:off x="24613601" y="3915504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44" name="Shape 4">
            <a:extLst>
              <a:ext uri="{FF2B5EF4-FFF2-40B4-BE49-F238E27FC236}">
                <a16:creationId xmlns:a16="http://schemas.microsoft.com/office/drawing/2014/main" xmlns="" id="{E180AEDC-D1E3-C64D-875F-5EEE085F47CF}"/>
              </a:ext>
            </a:extLst>
          </p:cNvPr>
          <p:cNvSpPr/>
          <p:nvPr/>
        </p:nvSpPr>
        <p:spPr>
          <a:xfrm rot="17235260">
            <a:off x="8402840" y="10253223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11" name="Прямоугольник 10"/>
          <p:cNvSpPr/>
          <p:nvPr/>
        </p:nvSpPr>
        <p:spPr>
          <a:xfrm>
            <a:off x="1380272" y="2750617"/>
            <a:ext cx="1107113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После того как вы подготовили ЛНА, следующим шагом в сервисе </a:t>
            </a:r>
            <a:r>
              <a:rPr lang="ru-RU" sz="2500" dirty="0" smtClean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«152</a:t>
            </a:r>
            <a:r>
              <a:rPr lang="en-US" sz="2500" dirty="0" smtClean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DOC</a:t>
            </a:r>
            <a:r>
              <a:rPr lang="ru-RU" sz="2500" dirty="0" smtClean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 для 1С» </a:t>
            </a: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вы переходите к созданию шаблона Уведомления в РКН.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Уведомление создается на основании данных, которые вы указали в документах ЛНА. Поэтому частично шаги будут заполнены.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80272" y="5197440"/>
            <a:ext cx="11071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Это позволяет избежать различий в ЛНА, Политике и в форме уведомления в РКН.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80272" y="6858002"/>
            <a:ext cx="102150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-RU" sz="25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Уведомление содержит все данные из документа Политика, нет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расхождений!</a:t>
            </a:r>
            <a:endParaRPr lang="ru-RU" sz="2500" dirty="0">
              <a:solidFill>
                <a:srgbClr val="000000">
                  <a:alpha val="100000"/>
                </a:srgbClr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80272" y="8493709"/>
            <a:ext cx="10215098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-RU" sz="25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Готовую форму используйте, как черновик для подачи уведомления в РКН. Либо внесите корректировку в поданное уведомление! </a:t>
            </a:r>
            <a:endParaRPr lang="ru-RU" sz="2500" dirty="0" smtClean="0">
              <a:solidFill>
                <a:srgbClr val="000000">
                  <a:alpha val="100000"/>
                </a:srgbClr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  <a:sym typeface="Aria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2500" dirty="0">
              <a:solidFill>
                <a:srgbClr val="000000">
                  <a:alpha val="100000"/>
                </a:srgbClr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  <a:sym typeface="Arial"/>
            </a:endParaRPr>
          </a:p>
          <a:p>
            <a:pPr marL="0" indent="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-RU" sz="25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И не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забывайте: </a:t>
            </a:r>
            <a:r>
              <a:rPr lang="ru-RU" sz="25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если у вас возникают изменения в работе с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перс. Данными – это </a:t>
            </a:r>
            <a:r>
              <a:rPr lang="ru-RU" sz="25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необходимо  отразить сначала в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ЛНА, </a:t>
            </a:r>
            <a:r>
              <a:rPr lang="ru-RU" sz="25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Arial"/>
              </a:rPr>
              <a:t>а затем подать корректирующее уведомлении в РКН.</a:t>
            </a:r>
          </a:p>
        </p:txBody>
      </p:sp>
      <p:pic>
        <p:nvPicPr>
          <p:cNvPr id="18" name="Рисунок 17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94242" y="12023386"/>
            <a:ext cx="3857830" cy="116032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46257" y="838200"/>
            <a:ext cx="10715625" cy="660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Shape 5">
            <a:extLst>
              <a:ext uri="{FF2B5EF4-FFF2-40B4-BE49-F238E27FC236}">
                <a16:creationId xmlns:a16="http://schemas.microsoft.com/office/drawing/2014/main" xmlns="" id="{676A3F55-AE9D-D141-9831-FBA7BCA70258}"/>
              </a:ext>
            </a:extLst>
          </p:cNvPr>
          <p:cNvSpPr/>
          <p:nvPr/>
        </p:nvSpPr>
        <p:spPr>
          <a:xfrm rot="6940314">
            <a:off x="16547994" y="-5331877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42451" y="5929254"/>
            <a:ext cx="7942837" cy="725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03025" y="446145"/>
            <a:ext cx="16153111" cy="1084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6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</a:rPr>
              <a:t>Как подготовить </a:t>
            </a:r>
            <a:r>
              <a:rPr lang="en-US" sz="6000" dirty="0" err="1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</a:rPr>
              <a:t>документы</a:t>
            </a:r>
            <a:r>
              <a:rPr lang="en-US" sz="6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</a:rPr>
              <a:t> </a:t>
            </a:r>
            <a:r>
              <a:rPr lang="en-US" sz="6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</a:rPr>
              <a:t>ЛНА</a:t>
            </a:r>
            <a:r>
              <a:rPr lang="ru-RU" sz="6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</a:rPr>
              <a:t> </a:t>
            </a:r>
            <a:endParaRPr lang="en-US" sz="6000" dirty="0" smtClean="0">
              <a:solidFill>
                <a:srgbClr val="282828">
                  <a:alpha val="100000"/>
                </a:srgbClr>
              </a:solidFill>
              <a:ea typeface="Inter Bold" pitchFamily="34" charset="-122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73382" y="1098694"/>
            <a:ext cx="21022521" cy="22901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3600" dirty="0" smtClean="0">
              <a:solidFill>
                <a:srgbClr val="292929">
                  <a:alpha val="100000"/>
                </a:srgbClr>
              </a:solidFill>
              <a:ea typeface="Inter Regular" pitchFamily="34" charset="-122"/>
              <a:cs typeface="Inter Regular" pitchFamily="34" charset="-120"/>
            </a:endParaRPr>
          </a:p>
          <a:p>
            <a:r>
              <a:rPr lang="ru-RU" sz="3600" dirty="0" smtClean="0">
                <a:solidFill>
                  <a:srgbClr val="292929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Рекомендуем </a:t>
            </a:r>
            <a:r>
              <a:rPr lang="ru-RU" sz="3600" dirty="0">
                <a:solidFill>
                  <a:srgbClr val="292929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создавать документы с поддержкой специалистов в области персональных данных</a:t>
            </a:r>
          </a:p>
          <a:p>
            <a:endParaRPr lang="ru-RU" sz="3600" dirty="0">
              <a:solidFill>
                <a:srgbClr val="292929">
                  <a:alpha val="100000"/>
                </a:srgbClr>
              </a:solidFill>
              <a:ea typeface="Inter Regular" pitchFamily="34" charset="-122"/>
              <a:cs typeface="Inter Regular" pitchFamily="34" charset="-120"/>
            </a:endParaRPr>
          </a:p>
          <a:p>
            <a:r>
              <a:rPr lang="ru-RU" sz="3600" dirty="0">
                <a:solidFill>
                  <a:srgbClr val="292929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Это позволяет</a:t>
            </a:r>
            <a:r>
              <a:rPr lang="en-US" sz="3600" dirty="0">
                <a:solidFill>
                  <a:srgbClr val="292929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</a:t>
            </a:r>
            <a:r>
              <a:rPr lang="ru-RU" sz="3600" dirty="0">
                <a:solidFill>
                  <a:srgbClr val="292929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:</a:t>
            </a:r>
          </a:p>
          <a:p>
            <a:pPr marL="816411" indent="-816411">
              <a:buAutoNum type="arabicPeriod"/>
            </a:pPr>
            <a:r>
              <a:rPr lang="ru-RU" sz="3600" dirty="0">
                <a:solidFill>
                  <a:srgbClr val="292929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Разобраться в понятиях </a:t>
            </a:r>
            <a:r>
              <a:rPr lang="ru-RU" sz="3600" dirty="0" smtClean="0">
                <a:solidFill>
                  <a:srgbClr val="292929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152-ФЗ «О защите персональных данных»</a:t>
            </a:r>
            <a:endParaRPr lang="ru-RU" sz="3600" dirty="0">
              <a:solidFill>
                <a:srgbClr val="292929">
                  <a:alpha val="100000"/>
                </a:srgbClr>
              </a:solidFill>
              <a:ea typeface="Inter Regular" pitchFamily="34" charset="-122"/>
              <a:cs typeface="Inter Regular" pitchFamily="34" charset="-120"/>
            </a:endParaRPr>
          </a:p>
          <a:p>
            <a:pPr marL="816411" indent="-816411">
              <a:buAutoNum type="arabicPeriod"/>
            </a:pPr>
            <a:r>
              <a:rPr lang="ru-RU" sz="3600" dirty="0">
                <a:solidFill>
                  <a:srgbClr val="292929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Понять принцип работы с персональными данными и сократить время заполнения шагов.</a:t>
            </a:r>
          </a:p>
          <a:p>
            <a:pPr marL="816411" indent="-816411">
              <a:buAutoNum type="arabicPeriod"/>
            </a:pPr>
            <a:r>
              <a:rPr lang="ru-RU" sz="3600" dirty="0">
                <a:solidFill>
                  <a:srgbClr val="292929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Получать поддержку в удобном формате</a:t>
            </a:r>
          </a:p>
          <a:p>
            <a:pPr marL="816411" indent="-816411">
              <a:buAutoNum type="arabicPeriod"/>
            </a:pPr>
            <a:endParaRPr lang="ru-RU" sz="3600" dirty="0">
              <a:solidFill>
                <a:srgbClr val="292929">
                  <a:alpha val="100000"/>
                </a:srgbClr>
              </a:solidFill>
              <a:ea typeface="Inter Regular" pitchFamily="34" charset="-122"/>
              <a:cs typeface="Inter Regular" pitchFamily="34" charset="-120"/>
            </a:endParaRPr>
          </a:p>
          <a:p>
            <a:pPr marL="816411" indent="-816411"/>
            <a:endParaRPr lang="ru-RU" sz="3600" dirty="0">
              <a:solidFill>
                <a:srgbClr val="292929">
                  <a:alpha val="100000"/>
                </a:srgbClr>
              </a:solidFill>
              <a:ea typeface="Inter Regular" pitchFamily="34" charset="-122"/>
              <a:cs typeface="Inter Regular" pitchFamily="34" charset="-12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27063" y="6824665"/>
            <a:ext cx="6092051" cy="1327832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292929"/>
                </a:solidFill>
                <a:ea typeface="Inter" charset="0"/>
              </a:rPr>
              <a:t> Помощь </a:t>
            </a:r>
            <a:r>
              <a:rPr lang="ru-RU" sz="3600" dirty="0">
                <a:solidFill>
                  <a:srgbClr val="292929"/>
                </a:solidFill>
                <a:ea typeface="Inter" charset="0"/>
              </a:rPr>
              <a:t>документалистов</a:t>
            </a:r>
          </a:p>
          <a:p>
            <a:r>
              <a:rPr lang="ru-RU" sz="3600" dirty="0">
                <a:solidFill>
                  <a:srgbClr val="292929"/>
                </a:solidFill>
                <a:ea typeface="Inter" charset="0"/>
              </a:rPr>
              <a:t>через </a:t>
            </a:r>
            <a:r>
              <a:rPr lang="ru-RU" sz="3600" dirty="0" err="1">
                <a:solidFill>
                  <a:srgbClr val="292929"/>
                </a:solidFill>
                <a:ea typeface="Inter" charset="0"/>
              </a:rPr>
              <a:t>онлайн</a:t>
            </a:r>
            <a:r>
              <a:rPr lang="ru-RU" sz="3600" dirty="0">
                <a:solidFill>
                  <a:srgbClr val="292929"/>
                </a:solidFill>
                <a:ea typeface="Inter" charset="0"/>
              </a:rPr>
              <a:t> -чат</a:t>
            </a:r>
            <a:endParaRPr lang="ru-RU" sz="3600" dirty="0">
              <a:ea typeface="Inter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779764" y="6824665"/>
            <a:ext cx="9314891" cy="2989825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u="sng" dirty="0" smtClean="0">
                <a:solidFill>
                  <a:srgbClr val="292929"/>
                </a:solidFill>
                <a:ea typeface="Inter" charset="0"/>
              </a:rPr>
              <a:t>Первичное заполнение документов документалистами сервиса 152</a:t>
            </a:r>
            <a:r>
              <a:rPr lang="en-US" sz="3600" u="sng" dirty="0" smtClean="0">
                <a:solidFill>
                  <a:srgbClr val="292929"/>
                </a:solidFill>
                <a:ea typeface="Inter" charset="0"/>
              </a:rPr>
              <a:t>DOC </a:t>
            </a:r>
            <a:r>
              <a:rPr lang="ru-RU" sz="3600" u="sng" dirty="0" smtClean="0">
                <a:solidFill>
                  <a:srgbClr val="292929"/>
                </a:solidFill>
                <a:ea typeface="Inter" charset="0"/>
              </a:rPr>
              <a:t>для 1С</a:t>
            </a:r>
            <a:endParaRPr lang="en-US" sz="3600" b="0" u="sng" dirty="0" smtClean="0">
              <a:solidFill>
                <a:srgbClr val="292929"/>
              </a:solidFill>
              <a:ea typeface="Inter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0" dirty="0" smtClean="0">
                <a:solidFill>
                  <a:srgbClr val="292929"/>
                </a:solidFill>
                <a:ea typeface="Inter" charset="0"/>
              </a:rPr>
              <a:t>Помощь документалистов через </a:t>
            </a:r>
            <a:r>
              <a:rPr lang="ru-RU" sz="3600" b="0" dirty="0" err="1">
                <a:solidFill>
                  <a:srgbClr val="292929"/>
                </a:solidFill>
                <a:ea typeface="Inter" charset="0"/>
              </a:rPr>
              <a:t>онлайн</a:t>
            </a:r>
            <a:r>
              <a:rPr lang="ru-RU" sz="3600" b="0" dirty="0">
                <a:solidFill>
                  <a:srgbClr val="292929"/>
                </a:solidFill>
                <a:ea typeface="Inter" charset="0"/>
              </a:rPr>
              <a:t> –чат</a:t>
            </a:r>
          </a:p>
          <a:p>
            <a:pPr>
              <a:buFont typeface="Wingdings" pitchFamily="2" charset="2"/>
              <a:buChar char="Ø"/>
            </a:pPr>
            <a:r>
              <a:rPr lang="ru-RU" sz="3600" b="0" dirty="0">
                <a:solidFill>
                  <a:srgbClr val="292929"/>
                </a:solidFill>
                <a:ea typeface="Inter" charset="0"/>
              </a:rPr>
              <a:t>Телефонные консультации </a:t>
            </a:r>
            <a:r>
              <a:rPr lang="ru-RU" sz="3600" b="0" dirty="0" smtClean="0">
                <a:solidFill>
                  <a:srgbClr val="292929"/>
                </a:solidFill>
                <a:ea typeface="Inter" charset="0"/>
              </a:rPr>
              <a:t> </a:t>
            </a:r>
            <a:endParaRPr lang="ru-RU" sz="3600" dirty="0">
              <a:ea typeface="Inter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>
            <a:off x="11905518" y="5752925"/>
            <a:ext cx="0" cy="3311601"/>
          </a:xfrm>
          <a:prstGeom prst="line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1823086" y="6472838"/>
            <a:ext cx="20837027" cy="71991"/>
          </a:xfrm>
          <a:prstGeom prst="line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Прямоугольник 12"/>
          <p:cNvSpPr/>
          <p:nvPr/>
        </p:nvSpPr>
        <p:spPr>
          <a:xfrm>
            <a:off x="670807" y="10667732"/>
            <a:ext cx="11408314" cy="2435827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r>
              <a:rPr lang="en-US" sz="3600" dirty="0" err="1" smtClean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Или</a:t>
            </a:r>
            <a:r>
              <a:rPr lang="en-US" sz="3600" dirty="0" smtClean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 </a:t>
            </a:r>
            <a:r>
              <a:rPr lang="en-US" sz="3600" dirty="0" err="1" smtClean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посмотреть</a:t>
            </a:r>
            <a:r>
              <a:rPr lang="en-US" sz="3600" dirty="0" smtClean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 </a:t>
            </a:r>
            <a:r>
              <a:rPr lang="en-US" sz="3600" dirty="0" err="1" smtClean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Курс</a:t>
            </a:r>
            <a:r>
              <a:rPr lang="en-US" sz="3600" dirty="0" smtClean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 в </a:t>
            </a:r>
            <a:r>
              <a:rPr lang="en-US" sz="3600" dirty="0" err="1" smtClean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Учебном</a:t>
            </a:r>
            <a:r>
              <a:rPr lang="en-US" sz="3600" dirty="0" smtClean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 </a:t>
            </a:r>
            <a:r>
              <a:rPr lang="en-US" sz="3600" dirty="0" err="1" smtClean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центре</a:t>
            </a:r>
            <a:r>
              <a:rPr lang="en-US" sz="3600" dirty="0" smtClean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 </a:t>
            </a:r>
            <a:r>
              <a:rPr lang="en-US" sz="3600" dirty="0" smtClean="0">
                <a:solidFill>
                  <a:srgbClr val="292929"/>
                </a:solidFill>
                <a:ea typeface="Inter" charset="0"/>
                <a:cs typeface="Inter" charset="0"/>
              </a:rPr>
              <a:t>1С</a:t>
            </a:r>
          </a:p>
          <a:p>
            <a:r>
              <a:rPr lang="en-US" sz="3600" dirty="0" smtClean="0">
                <a:solidFill>
                  <a:srgbClr val="292929"/>
                </a:solidFill>
                <a:ea typeface="Inter" charset="0"/>
                <a:cs typeface="Inter" charset="0"/>
              </a:rPr>
              <a:t> </a:t>
            </a:r>
            <a:r>
              <a:rPr lang="ru-RU" sz="3600" dirty="0" smtClean="0">
                <a:solidFill>
                  <a:srgbClr val="292929"/>
                </a:solidFill>
                <a:ea typeface="Inter" charset="0"/>
                <a:cs typeface="Inter" charset="0"/>
              </a:rPr>
              <a:t>Закон 152-ФЗ «О персональных данных»: </a:t>
            </a:r>
            <a:endParaRPr lang="en-US" sz="3600" dirty="0" smtClean="0">
              <a:solidFill>
                <a:srgbClr val="292929"/>
              </a:solidFill>
              <a:ea typeface="Inter" charset="0"/>
              <a:cs typeface="Inter" charset="0"/>
            </a:endParaRPr>
          </a:p>
          <a:p>
            <a:r>
              <a:rPr lang="ru-RU" sz="3600" dirty="0" smtClean="0">
                <a:solidFill>
                  <a:srgbClr val="292929"/>
                </a:solidFill>
                <a:ea typeface="Inter" charset="0"/>
                <a:cs typeface="Inter" charset="0"/>
              </a:rPr>
              <a:t>как подготовить документы в сервисе «152DOC для 1С»</a:t>
            </a:r>
          </a:p>
          <a:p>
            <a:endParaRPr lang="ru-RU" sz="3600" dirty="0">
              <a:solidFill>
                <a:srgbClr val="292929"/>
              </a:solidFill>
              <a:ea typeface="Inter" charset="0"/>
              <a:cs typeface="Inter" charset="0"/>
            </a:endParaRPr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2487" y="10551734"/>
            <a:ext cx="2938782" cy="256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ape 3">
            <a:extLst>
              <a:ext uri="{FF2B5EF4-FFF2-40B4-BE49-F238E27FC236}">
                <a16:creationId xmlns:a16="http://schemas.microsoft.com/office/drawing/2014/main" xmlns="" id="{FCC3E2A0-A3CD-F04C-930B-419FCB26DF85}"/>
              </a:ext>
            </a:extLst>
          </p:cNvPr>
          <p:cNvSpPr/>
          <p:nvPr/>
        </p:nvSpPr>
        <p:spPr>
          <a:xfrm rot="17235260">
            <a:off x="-4790573" y="2241380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14" name="Shape 2">
            <a:extLst>
              <a:ext uri="{FF2B5EF4-FFF2-40B4-BE49-F238E27FC236}">
                <a16:creationId xmlns:a16="http://schemas.microsoft.com/office/drawing/2014/main" xmlns="" id="{E3FA4EAF-0D29-F547-9D0F-C5B6909B48EB}"/>
              </a:ext>
            </a:extLst>
          </p:cNvPr>
          <p:cNvSpPr/>
          <p:nvPr/>
        </p:nvSpPr>
        <p:spPr>
          <a:xfrm rot="13547924">
            <a:off x="25409312" y="2529346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15" name="Shape 4">
            <a:extLst>
              <a:ext uri="{FF2B5EF4-FFF2-40B4-BE49-F238E27FC236}">
                <a16:creationId xmlns:a16="http://schemas.microsoft.com/office/drawing/2014/main" xmlns="" id="{E180AEDC-D1E3-C64D-875F-5EEE085F47CF}"/>
              </a:ext>
            </a:extLst>
          </p:cNvPr>
          <p:cNvSpPr/>
          <p:nvPr/>
        </p:nvSpPr>
        <p:spPr>
          <a:xfrm rot="17235260">
            <a:off x="7069228" y="10670253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pic>
        <p:nvPicPr>
          <p:cNvPr id="16" name="Рисунок 15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94242" y="12023386"/>
            <a:ext cx="3857830" cy="1160324"/>
          </a:xfrm>
          <a:prstGeom prst="rect">
            <a:avLst/>
          </a:prstGeom>
        </p:spPr>
      </p:pic>
      <p:sp>
        <p:nvSpPr>
          <p:cNvPr id="21" name="Shape 5">
            <a:extLst>
              <a:ext uri="{FF2B5EF4-FFF2-40B4-BE49-F238E27FC236}">
                <a16:creationId xmlns:a16="http://schemas.microsoft.com/office/drawing/2014/main" xmlns="" id="{676A3F55-AE9D-D141-9831-FBA7BCA70258}"/>
              </a:ext>
            </a:extLst>
          </p:cNvPr>
          <p:cNvSpPr/>
          <p:nvPr/>
        </p:nvSpPr>
        <p:spPr>
          <a:xfrm rot="6940314">
            <a:off x="17708081" y="-5740439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23" name="Прямоугольник 22"/>
          <p:cNvSpPr/>
          <p:nvPr/>
        </p:nvSpPr>
        <p:spPr>
          <a:xfrm>
            <a:off x="2130514" y="5441859"/>
            <a:ext cx="6547625" cy="773834"/>
          </a:xfrm>
          <a:prstGeom prst="rect">
            <a:avLst/>
          </a:prstGeom>
          <a:solidFill>
            <a:srgbClr val="FCEA04"/>
          </a:solidFill>
          <a:ln>
            <a:solidFill>
              <a:srgbClr val="FCE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30515" y="5441859"/>
            <a:ext cx="6680674" cy="77383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r>
              <a:rPr lang="ru-RU" sz="3600" dirty="0" smtClean="0">
                <a:solidFill>
                  <a:srgbClr val="292929"/>
                </a:solidFill>
                <a:ea typeface="Inter Bold" pitchFamily="34" charset="-122"/>
                <a:cs typeface="Inter Bold" pitchFamily="34" charset="-120"/>
              </a:rPr>
              <a:t>Тариф «</a:t>
            </a:r>
            <a:r>
              <a:rPr lang="ru-RU" sz="3600" b="1" dirty="0" smtClean="0">
                <a:solidFill>
                  <a:srgbClr val="292929"/>
                </a:solidFill>
                <a:ea typeface="Inter Bold" pitchFamily="34" charset="-122"/>
                <a:cs typeface="Inter Bold" pitchFamily="34" charset="-120"/>
              </a:rPr>
              <a:t>Расширенный</a:t>
            </a:r>
            <a:r>
              <a:rPr lang="ru-RU" sz="3600" dirty="0" smtClean="0">
                <a:solidFill>
                  <a:srgbClr val="292929"/>
                </a:solidFill>
                <a:ea typeface="Inter Bold" pitchFamily="34" charset="-122"/>
                <a:cs typeface="Inter Bold" pitchFamily="34" charset="-120"/>
              </a:rPr>
              <a:t>»  </a:t>
            </a:r>
            <a:r>
              <a:rPr lang="ru-RU" sz="3600" dirty="0">
                <a:solidFill>
                  <a:srgbClr val="292929"/>
                </a:solidFill>
                <a:ea typeface="Inter Bold" pitchFamily="34" charset="-122"/>
                <a:cs typeface="Inter Bold" pitchFamily="34" charset="-120"/>
              </a:rPr>
              <a:t>- 15000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3867861" y="5484921"/>
            <a:ext cx="6151662" cy="773834"/>
          </a:xfrm>
          <a:prstGeom prst="rect">
            <a:avLst/>
          </a:prstGeom>
          <a:solidFill>
            <a:srgbClr val="FCEA04"/>
          </a:solidFill>
          <a:ln>
            <a:solidFill>
              <a:srgbClr val="FCE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541806" y="5484921"/>
            <a:ext cx="5431806" cy="77383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r>
              <a:rPr lang="ru-RU" sz="3600" dirty="0" smtClean="0">
                <a:solidFill>
                  <a:srgbClr val="292929"/>
                </a:solidFill>
                <a:ea typeface="Inter Bold" pitchFamily="34" charset="-122"/>
              </a:rPr>
              <a:t>Тариф «</a:t>
            </a:r>
            <a:r>
              <a:rPr lang="ru-RU" sz="3600" b="1" dirty="0" smtClean="0">
                <a:solidFill>
                  <a:srgbClr val="292929"/>
                </a:solidFill>
                <a:ea typeface="Inter Bold" pitchFamily="34" charset="-122"/>
              </a:rPr>
              <a:t>Эксперт</a:t>
            </a:r>
            <a:r>
              <a:rPr lang="ru-RU" sz="3600" dirty="0" smtClean="0">
                <a:solidFill>
                  <a:srgbClr val="292929"/>
                </a:solidFill>
                <a:ea typeface="Inter Bold" pitchFamily="34" charset="-122"/>
              </a:rPr>
              <a:t>»- 25000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531715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19907621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Памятка оператора </a:t>
            </a:r>
            <a:r>
              <a:rPr lang="ru-RU" sz="70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Персональных данных</a:t>
            </a:r>
            <a:endParaRPr lang="en-US" sz="7000" dirty="0"/>
          </a:p>
        </p:txBody>
      </p:sp>
      <p:sp>
        <p:nvSpPr>
          <p:cNvPr id="34" name="Shape 2"/>
          <p:cNvSpPr/>
          <p:nvPr/>
        </p:nvSpPr>
        <p:spPr>
          <a:xfrm rot="17235260">
            <a:off x="10326724" y="9904641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35" name="Shape 3"/>
          <p:cNvSpPr/>
          <p:nvPr/>
        </p:nvSpPr>
        <p:spPr>
          <a:xfrm rot="13914193">
            <a:off x="24291138" y="-5235201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38" name="Shape 4"/>
          <p:cNvSpPr/>
          <p:nvPr/>
        </p:nvSpPr>
        <p:spPr>
          <a:xfrm>
            <a:off x="1244756" y="2679700"/>
            <a:ext cx="19001575" cy="14478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39" name="Text 5"/>
          <p:cNvSpPr/>
          <p:nvPr/>
        </p:nvSpPr>
        <p:spPr>
          <a:xfrm>
            <a:off x="2692737" y="2997200"/>
            <a:ext cx="14763479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Осуществлять внутренний контроль и (или) аудит соответствия обработки ПДн ФЗ «О персональных данных» и локальным актам оператора</a:t>
            </a:r>
            <a:endParaRPr lang="en-US" sz="2500" dirty="0"/>
          </a:p>
        </p:txBody>
      </p:sp>
      <p:sp>
        <p:nvSpPr>
          <p:cNvPr id="41" name="Shape 7"/>
          <p:cNvSpPr/>
          <p:nvPr/>
        </p:nvSpPr>
        <p:spPr>
          <a:xfrm>
            <a:off x="2349794" y="2933700"/>
            <a:ext cx="50806" cy="901700"/>
          </a:xfrm>
          <a:prstGeom prst="rect">
            <a:avLst/>
          </a:prstGeom>
          <a:solidFill>
            <a:srgbClr val="282828">
              <a:alpha val="100000"/>
            </a:srgbClr>
          </a:solidFill>
          <a:ln/>
        </p:spPr>
      </p:sp>
      <p:sp>
        <p:nvSpPr>
          <p:cNvPr id="42" name="Shape 8"/>
          <p:cNvSpPr/>
          <p:nvPr/>
        </p:nvSpPr>
        <p:spPr>
          <a:xfrm>
            <a:off x="1244756" y="5816600"/>
            <a:ext cx="19001575" cy="21717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3" name="Text 9"/>
          <p:cNvSpPr/>
          <p:nvPr/>
        </p:nvSpPr>
        <p:spPr>
          <a:xfrm>
            <a:off x="2692737" y="6146800"/>
            <a:ext cx="17202183" cy="1629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Ознакомить работников, непосредственно существляющих обработку ПДн, с положениями законодательства РФ, о ПДн, в том числе требованиями к защите ПДн, документами, определяющими политику оператора в отношении обработки ПДн, локальными актами по вопросам обработки ПДн, и (или) провести обучение указанных работников</a:t>
            </a:r>
            <a:endParaRPr lang="en-US" sz="2500" dirty="0"/>
          </a:p>
        </p:txBody>
      </p:sp>
      <p:sp>
        <p:nvSpPr>
          <p:cNvPr id="45" name="Shape 11"/>
          <p:cNvSpPr/>
          <p:nvPr/>
        </p:nvSpPr>
        <p:spPr>
          <a:xfrm>
            <a:off x="2349794" y="5969000"/>
            <a:ext cx="50806" cy="1841500"/>
          </a:xfrm>
          <a:prstGeom prst="rect">
            <a:avLst/>
          </a:prstGeom>
          <a:solidFill>
            <a:srgbClr val="282828">
              <a:alpha val="100000"/>
            </a:srgbClr>
          </a:solidFill>
          <a:ln/>
        </p:spPr>
      </p:sp>
      <p:sp>
        <p:nvSpPr>
          <p:cNvPr id="46" name="Shape 12"/>
          <p:cNvSpPr/>
          <p:nvPr/>
        </p:nvSpPr>
        <p:spPr>
          <a:xfrm>
            <a:off x="1244756" y="8128000"/>
            <a:ext cx="19001575" cy="14478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7" name="Text 13"/>
          <p:cNvSpPr/>
          <p:nvPr/>
        </p:nvSpPr>
        <p:spPr>
          <a:xfrm>
            <a:off x="2692737" y="8458200"/>
            <a:ext cx="15789816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Подать уведомление в Роскомнадзор (если подавали до 1 февраля 2023, </a:t>
            </a:r>
            <a:r>
              <a:rPr lang="en-US" sz="2500" dirty="0" err="1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то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r>
              <a:rPr lang="ru-RU" sz="2500" dirty="0" smtClean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рекомендуется</a:t>
            </a:r>
            <a:r>
              <a:rPr lang="en-US" sz="2500" dirty="0" smtClean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подать новое уведомление) Уведомление подает головная компания</a:t>
            </a:r>
            <a:endParaRPr lang="en-US" sz="2500" dirty="0"/>
          </a:p>
        </p:txBody>
      </p:sp>
      <p:sp>
        <p:nvSpPr>
          <p:cNvPr id="49" name="Shape 15"/>
          <p:cNvSpPr/>
          <p:nvPr/>
        </p:nvSpPr>
        <p:spPr>
          <a:xfrm>
            <a:off x="2349794" y="8382000"/>
            <a:ext cx="50806" cy="901700"/>
          </a:xfrm>
          <a:prstGeom prst="rect">
            <a:avLst/>
          </a:prstGeom>
          <a:solidFill>
            <a:srgbClr val="282828">
              <a:alpha val="100000"/>
            </a:srgbClr>
          </a:solidFill>
          <a:ln/>
        </p:spPr>
      </p:sp>
      <p:sp>
        <p:nvSpPr>
          <p:cNvPr id="50" name="Shape 16"/>
          <p:cNvSpPr/>
          <p:nvPr/>
        </p:nvSpPr>
        <p:spPr>
          <a:xfrm>
            <a:off x="1244756" y="9715500"/>
            <a:ext cx="19001575" cy="14478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51" name="Text 17"/>
          <p:cNvSpPr/>
          <p:nvPr/>
        </p:nvSpPr>
        <p:spPr>
          <a:xfrm>
            <a:off x="2692737" y="10058400"/>
            <a:ext cx="17291094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 smtClean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Подавать 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уведомления об изменениях в работе с ПДн (Ответственный, Цели, категории ПДн, Субъекты Пдн и пр.) не позднее 15-го числа месяца, следующего за месяцем, в котором возникли изменения</a:t>
            </a:r>
            <a:endParaRPr lang="en-US" sz="2500" dirty="0"/>
          </a:p>
        </p:txBody>
      </p:sp>
      <p:sp>
        <p:nvSpPr>
          <p:cNvPr id="53" name="Shape 19"/>
          <p:cNvSpPr/>
          <p:nvPr/>
        </p:nvSpPr>
        <p:spPr>
          <a:xfrm>
            <a:off x="2349794" y="9969500"/>
            <a:ext cx="50806" cy="901700"/>
          </a:xfrm>
          <a:prstGeom prst="rect">
            <a:avLst/>
          </a:prstGeom>
          <a:solidFill>
            <a:srgbClr val="282828">
              <a:alpha val="100000"/>
            </a:srgbClr>
          </a:solidFill>
          <a:ln/>
        </p:spPr>
      </p:sp>
      <p:sp>
        <p:nvSpPr>
          <p:cNvPr id="54" name="Shape 20"/>
          <p:cNvSpPr/>
          <p:nvPr/>
        </p:nvSpPr>
        <p:spPr>
          <a:xfrm rot="18725783">
            <a:off x="23273932" y="4331666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55" name="Shape 21"/>
          <p:cNvSpPr/>
          <p:nvPr/>
        </p:nvSpPr>
        <p:spPr>
          <a:xfrm>
            <a:off x="1244756" y="4241800"/>
            <a:ext cx="19001575" cy="14478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56" name="Text 22"/>
          <p:cNvSpPr/>
          <p:nvPr/>
        </p:nvSpPr>
        <p:spPr>
          <a:xfrm>
            <a:off x="2794349" y="4572000"/>
            <a:ext cx="16783031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Провести оценку вреда, который может быть причинен субъектам ПДн в случае нарушения положений ФЗ «О персональных данных» и подготовить Акт оценки вреда по каждой ИС</a:t>
            </a:r>
            <a:endParaRPr lang="en-US" sz="2500" dirty="0"/>
          </a:p>
        </p:txBody>
      </p:sp>
      <p:sp>
        <p:nvSpPr>
          <p:cNvPr id="58" name="Shape 24"/>
          <p:cNvSpPr/>
          <p:nvPr/>
        </p:nvSpPr>
        <p:spPr>
          <a:xfrm>
            <a:off x="2354437" y="4495800"/>
            <a:ext cx="54068" cy="901700"/>
          </a:xfrm>
          <a:prstGeom prst="rect">
            <a:avLst/>
          </a:prstGeom>
          <a:solidFill>
            <a:srgbClr val="282828">
              <a:alpha val="100000"/>
            </a:srgbClr>
          </a:solidFill>
          <a:ln/>
        </p:spPr>
      </p:sp>
      <p:pic>
        <p:nvPicPr>
          <p:cNvPr id="30" name="Рисунок 29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/>
        </p:nvSpPr>
        <p:spPr>
          <a:xfrm>
            <a:off x="2031003" y="3425624"/>
            <a:ext cx="10803006" cy="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3000"/>
              </a:lnSpc>
            </a:pPr>
            <a:endParaRPr b="1" dirty="0">
              <a:solidFill>
                <a:srgbClr val="4A86E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162756" y="1069285"/>
            <a:ext cx="19001671" cy="10448942"/>
          </a:xfrm>
          <a:prstGeom prst="roundRect">
            <a:avLst>
              <a:gd name="adj" fmla="val 0"/>
            </a:avLst>
          </a:prstGeom>
          <a:solidFill>
            <a:srgbClr val="F8F8F8">
              <a:alpha val="100000"/>
            </a:srgbClr>
          </a:solidFill>
          <a:ln/>
        </p:spPr>
        <p:txBody>
          <a:bodyPr vert="horz" wrap="square" lIns="480024" tIns="480024" rIns="480024" bIns="480024" anchor="ctr">
            <a:spAutoFit/>
          </a:bodyPr>
          <a:lstStyle>
            <a:defPPr>
              <a:defRPr lang="ru-RU"/>
            </a:defPPr>
            <a:lvl1pPr indent="0">
              <a:lnSpc>
                <a:spcPct val="120000"/>
              </a:lnSpc>
              <a:spcBef>
                <a:spcPts val="600"/>
              </a:spcBef>
              <a:buClr>
                <a:srgbClr val="003DDA"/>
              </a:buClr>
              <a:buFont typeface="+mj-lt"/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1 сентября 2022 года были внесены изменения в </a:t>
            </a:r>
            <a:r>
              <a:rPr lang="ru-RU" sz="2800" b="1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152-ФЗ: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 - понятие </a:t>
            </a:r>
            <a:r>
              <a:rPr lang="ru-RU" sz="2800" b="1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Оператор персональных данных было расширено</a:t>
            </a:r>
            <a:r>
              <a:rPr lang="ru-RU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, теперь это любое юридическое лицо, ИП, </a:t>
            </a:r>
            <a:r>
              <a:rPr lang="ru-RU" sz="2800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самозанятый</a:t>
            </a:r>
            <a:r>
              <a:rPr lang="ru-RU" sz="28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 или физическое лицо, которое обрабатывает персональные данные с помощью средств </a:t>
            </a:r>
            <a:r>
              <a:rPr lang="ru-RU" sz="28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автоматизации, было 9 исключений осталось 3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Требования к ЛНА. </a:t>
            </a:r>
            <a:r>
              <a:rPr lang="ru-RU" sz="28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Ранее была только рекомендация, теперь требование по созданию ЛНА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Требование к Политике в области обработки Персональных данных. </a:t>
            </a:r>
            <a:r>
              <a:rPr lang="ru-RU" sz="28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Установлены требования по оформлению документа и требования по размещению в сети интернет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800" dirty="0" smtClean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  <a:sym typeface="Exo 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1 марта 2023 года внесены изменения в 152-ФЗ</a:t>
            </a:r>
            <a:r>
              <a:rPr lang="ru-RU" sz="28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Требования к подтверждению уничтожения перс данных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Оценка вреда, который может быть причинен </a:t>
            </a:r>
            <a:r>
              <a:rPr lang="ru-RU" sz="28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Субъектам перс данных и Акт оценки вреда.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Уведомление РКН об изменениях в работе с персональными данными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  <a:sym typeface="Exo 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18 ноября 2023 вводится Новый индикатор риска нарушения в сфере персональных данных </a:t>
            </a:r>
            <a:r>
              <a:rPr lang="ru-RU" sz="28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Роскомнадзор будет сличать уведомление в реестре операторов и документ Политика в области обработки перс данных. И если будет выявлено более 3х расхождений, то РКН имеет право инициировать контрольную проверку организации!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dirty="0" smtClean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  <a:sym typeface="Exo 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292929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</a:rPr>
              <a:t>30 июля 2024 </a:t>
            </a:r>
            <a:r>
              <a:rPr lang="ru-RU" sz="2800" dirty="0" smtClean="0">
                <a:solidFill>
                  <a:srgbClr val="292929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</a:rPr>
              <a:t>Приняты по правки в 152-ФЗ об Обезличивании персональных данных</a:t>
            </a:r>
            <a:endParaRPr lang="en-US" sz="28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800" dirty="0" smtClean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  <a:sym typeface="Exo 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  <a:sym typeface="Exo 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  <a:sym typeface="Exo 2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6FF8B50E-4F5D-8F47-B495-B2F5C6F86D61}"/>
              </a:ext>
            </a:extLst>
          </p:cNvPr>
          <p:cNvSpPr txBox="1">
            <a:spLocks/>
          </p:cNvSpPr>
          <p:nvPr/>
        </p:nvSpPr>
        <p:spPr>
          <a:xfrm>
            <a:off x="1162756" y="10695786"/>
            <a:ext cx="19001671" cy="2387973"/>
          </a:xfrm>
          <a:prstGeom prst="roundRect">
            <a:avLst>
              <a:gd name="adj" fmla="val 0"/>
            </a:avLst>
          </a:prstGeom>
          <a:solidFill>
            <a:srgbClr val="FDE319">
              <a:alpha val="100000"/>
            </a:srgbClr>
          </a:solidFill>
          <a:ln/>
        </p:spPr>
        <p:txBody>
          <a:bodyPr wrap="square" lIns="576000" tIns="288014" rIns="288014" bIns="288014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endParaRPr lang="ru-RU" sz="3700" dirty="0">
              <a:latin typeface="Calibri" panose="020F0502020204030204" pitchFamily="34" charset="0"/>
              <a:ea typeface="Exo 2"/>
              <a:cs typeface="Calibri" panose="020F0502020204030204" pitchFamily="34" charset="0"/>
              <a:sym typeface="Exo 2"/>
            </a:endParaRPr>
          </a:p>
          <a:p>
            <a:pPr lvl="0">
              <a:lnSpc>
                <a:spcPct val="100000"/>
              </a:lnSpc>
            </a:pPr>
            <a:r>
              <a:rPr lang="ru-RU" sz="2800" b="1" dirty="0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С 12.12.2023 Изменились суммы штрафов за нарушений ч.2 ст. 13.11 получение письменного согласия, в предусмотренных законом случаях. </a:t>
            </a:r>
          </a:p>
          <a:p>
            <a:pPr lvl="0">
              <a:lnSpc>
                <a:spcPct val="10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Сейчас 300 000 – 700 000 рублей !!!</a:t>
            </a:r>
          </a:p>
          <a:p>
            <a:pPr lvl="0">
              <a:lnSpc>
                <a:spcPct val="100000"/>
              </a:lnSpc>
            </a:pPr>
            <a:r>
              <a:rPr lang="ru-RU" sz="2800" b="1" dirty="0" smtClean="0"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Новая статья 13.11.3 за нарушения в работе с Биометрическими данными </a:t>
            </a:r>
            <a:r>
              <a:rPr lang="ru-RU" sz="2800" b="1" dirty="0" smtClean="0">
                <a:solidFill>
                  <a:srgbClr val="C00000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Exo 2"/>
              </a:rPr>
              <a:t>– от 500 000 до 1 000 000 рублей</a:t>
            </a:r>
            <a:endParaRPr lang="ru-RU" sz="2800" b="1" dirty="0">
              <a:solidFill>
                <a:srgbClr val="C00000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  <a:sym typeface="Exo 2"/>
            </a:endParaRPr>
          </a:p>
          <a:p>
            <a:pPr lvl="0"/>
            <a:endParaRPr lang="ru" sz="2400" dirty="0">
              <a:latin typeface="Calibri" panose="020F0502020204030204" pitchFamily="34" charset="0"/>
              <a:ea typeface="Exo 2"/>
              <a:cs typeface="Calibri" panose="020F0502020204030204" pitchFamily="34" charset="0"/>
              <a:sym typeface="Exo 2"/>
            </a:endParaRPr>
          </a:p>
          <a:p>
            <a:pPr lvl="0"/>
            <a:endParaRPr lang="ru" sz="2400" dirty="0">
              <a:latin typeface="Calibri" panose="020F0502020204030204" pitchFamily="34" charset="0"/>
              <a:ea typeface="Exo 2"/>
              <a:cs typeface="Calibri" panose="020F0502020204030204" pitchFamily="34" charset="0"/>
              <a:sym typeface="Exo 2"/>
            </a:endParaRPr>
          </a:p>
        </p:txBody>
      </p:sp>
      <p:sp>
        <p:nvSpPr>
          <p:cNvPr id="10" name="Shape 3">
            <a:extLst>
              <a:ext uri="{FF2B5EF4-FFF2-40B4-BE49-F238E27FC236}">
                <a16:creationId xmlns="" xmlns:a16="http://schemas.microsoft.com/office/drawing/2014/main" id="{3ACCCEB5-3EBF-994B-AC69-9F36D7A9A538}"/>
              </a:ext>
            </a:extLst>
          </p:cNvPr>
          <p:cNvSpPr/>
          <p:nvPr/>
        </p:nvSpPr>
        <p:spPr>
          <a:xfrm rot="4546075">
            <a:off x="24312121" y="-3565314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11" name="Shape 1">
            <a:extLst>
              <a:ext uri="{FF2B5EF4-FFF2-40B4-BE49-F238E27FC236}">
                <a16:creationId xmlns="" xmlns:a16="http://schemas.microsoft.com/office/drawing/2014/main" id="{66518E9C-A021-FB43-A111-A8D514C6DA7B}"/>
              </a:ext>
            </a:extLst>
          </p:cNvPr>
          <p:cNvSpPr/>
          <p:nvPr/>
        </p:nvSpPr>
        <p:spPr>
          <a:xfrm rot="4546075">
            <a:off x="3075067" y="10988238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pic>
        <p:nvPicPr>
          <p:cNvPr id="15" name="Рисунок 14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  <p:sp>
        <p:nvSpPr>
          <p:cNvPr id="158" name="Google Shape;158;p27"/>
          <p:cNvSpPr txBox="1"/>
          <p:nvPr/>
        </p:nvSpPr>
        <p:spPr>
          <a:xfrm>
            <a:off x="1182370" y="165836"/>
            <a:ext cx="20929423" cy="17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indent="0">
              <a:buNone/>
              <a:defRPr sz="7000" b="1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defRPr>
            </a:lvl1pPr>
          </a:lstStyle>
          <a:p>
            <a:r>
              <a:rPr lang="ru" dirty="0">
                <a:sym typeface="Exo 2"/>
              </a:rPr>
              <a:t>Принятые меры и обязанности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210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7269542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Виды проверок</a:t>
            </a:r>
            <a:endParaRPr lang="en-US" sz="7000" dirty="0"/>
          </a:p>
        </p:txBody>
      </p:sp>
      <p:sp>
        <p:nvSpPr>
          <p:cNvPr id="34" name="Shape 2"/>
          <p:cNvSpPr/>
          <p:nvPr/>
        </p:nvSpPr>
        <p:spPr>
          <a:xfrm rot="14290367">
            <a:off x="23399571" y="-4419651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37" name="Shape 4"/>
          <p:cNvSpPr/>
          <p:nvPr/>
        </p:nvSpPr>
        <p:spPr>
          <a:xfrm>
            <a:off x="1270159" y="2298700"/>
            <a:ext cx="14644930" cy="1028700"/>
          </a:xfrm>
          <a:prstGeom prst="rect">
            <a:avLst/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38" name="Shape 5"/>
          <p:cNvSpPr/>
          <p:nvPr/>
        </p:nvSpPr>
        <p:spPr>
          <a:xfrm>
            <a:off x="1270159" y="5600700"/>
            <a:ext cx="14644930" cy="1028700"/>
          </a:xfrm>
          <a:prstGeom prst="rect">
            <a:avLst/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39" name="Shape 6"/>
          <p:cNvSpPr/>
          <p:nvPr/>
        </p:nvSpPr>
        <p:spPr>
          <a:xfrm>
            <a:off x="1270159" y="3454400"/>
            <a:ext cx="14644930" cy="8382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0" name="Shape 7"/>
          <p:cNvSpPr/>
          <p:nvPr/>
        </p:nvSpPr>
        <p:spPr>
          <a:xfrm>
            <a:off x="1270159" y="4356100"/>
            <a:ext cx="14644930" cy="8382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1" name="Shape 8"/>
          <p:cNvSpPr/>
          <p:nvPr/>
        </p:nvSpPr>
        <p:spPr>
          <a:xfrm>
            <a:off x="1270159" y="6756400"/>
            <a:ext cx="14644930" cy="12192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2" name="Shape 9"/>
          <p:cNvSpPr/>
          <p:nvPr/>
        </p:nvSpPr>
        <p:spPr>
          <a:xfrm>
            <a:off x="1270159" y="8039100"/>
            <a:ext cx="14644930" cy="12192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3" name="Shape 10"/>
          <p:cNvSpPr/>
          <p:nvPr/>
        </p:nvSpPr>
        <p:spPr>
          <a:xfrm>
            <a:off x="1270159" y="9321800"/>
            <a:ext cx="14644930" cy="12192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4" name="Shape 11"/>
          <p:cNvSpPr/>
          <p:nvPr/>
        </p:nvSpPr>
        <p:spPr>
          <a:xfrm>
            <a:off x="1270159" y="11493500"/>
            <a:ext cx="14644930" cy="12192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5" name="Shape 12"/>
          <p:cNvSpPr/>
          <p:nvPr/>
        </p:nvSpPr>
        <p:spPr>
          <a:xfrm>
            <a:off x="1270159" y="10604500"/>
            <a:ext cx="14644930" cy="8255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6" name="Text 13"/>
          <p:cNvSpPr/>
          <p:nvPr/>
        </p:nvSpPr>
        <p:spPr>
          <a:xfrm>
            <a:off x="1587698" y="2514600"/>
            <a:ext cx="11503404" cy="6815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buSzPct val="100000"/>
              <a:buFont typeface="+mj-lt"/>
              <a:buAutoNum type="arabicPeriod"/>
            </a:pPr>
            <a:r>
              <a:rPr lang="en-US" sz="3500" dirty="0">
                <a:solidFill>
                  <a:srgbClr val="323232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Профилактический визит – проверяют все ЛНА</a:t>
            </a:r>
            <a:endParaRPr lang="en-US" sz="3500" dirty="0"/>
          </a:p>
        </p:txBody>
      </p:sp>
      <p:sp>
        <p:nvSpPr>
          <p:cNvPr id="47" name="Text 14"/>
          <p:cNvSpPr/>
          <p:nvPr/>
        </p:nvSpPr>
        <p:spPr>
          <a:xfrm>
            <a:off x="1587698" y="5842000"/>
            <a:ext cx="10385665" cy="6815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buSzPct val="100000"/>
            </a:pPr>
            <a:r>
              <a:rPr lang="ru-RU" sz="3500" dirty="0" smtClean="0">
                <a:solidFill>
                  <a:srgbClr val="323232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2.</a:t>
            </a:r>
            <a:r>
              <a:rPr lang="en-US" sz="3500" dirty="0" err="1" smtClean="0">
                <a:solidFill>
                  <a:srgbClr val="323232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Проверки</a:t>
            </a:r>
            <a:r>
              <a:rPr lang="en-US" sz="3500" dirty="0" smtClean="0">
                <a:solidFill>
                  <a:srgbClr val="323232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500" dirty="0">
                <a:solidFill>
                  <a:srgbClr val="323232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Роскомнадзор сайтов компаний</a:t>
            </a:r>
            <a:endParaRPr lang="en-US" sz="3500" dirty="0"/>
          </a:p>
        </p:txBody>
      </p:sp>
      <p:sp>
        <p:nvSpPr>
          <p:cNvPr id="48" name="Text 15"/>
          <p:cNvSpPr/>
          <p:nvPr/>
        </p:nvSpPr>
        <p:spPr>
          <a:xfrm>
            <a:off x="1587698" y="3683000"/>
            <a:ext cx="11562678" cy="48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323232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Дата начала </a:t>
            </a:r>
            <a:r>
              <a:rPr lang="en-US" sz="2500" dirty="0" err="1">
                <a:solidFill>
                  <a:srgbClr val="323232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обработки</a:t>
            </a:r>
            <a:r>
              <a:rPr lang="en-US" sz="2500" dirty="0">
                <a:solidFill>
                  <a:srgbClr val="323232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sz="2500" dirty="0" smtClean="0">
                <a:solidFill>
                  <a:srgbClr val="323232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2023 </a:t>
            </a:r>
            <a:r>
              <a:rPr lang="en-US" sz="2500" dirty="0">
                <a:solidFill>
                  <a:srgbClr val="323232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год</a:t>
            </a:r>
            <a:endParaRPr lang="en-US" sz="2500" dirty="0"/>
          </a:p>
        </p:txBody>
      </p:sp>
      <p:pic>
        <p:nvPicPr>
          <p:cNvPr id="49" name="Image 31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7667" y="5778500"/>
            <a:ext cx="7049381" cy="4827073"/>
          </a:xfrm>
          <a:prstGeom prst="rect">
            <a:avLst/>
          </a:prstGeom>
        </p:spPr>
      </p:pic>
      <p:sp>
        <p:nvSpPr>
          <p:cNvPr id="50" name="Text 16"/>
          <p:cNvSpPr/>
          <p:nvPr/>
        </p:nvSpPr>
        <p:spPr>
          <a:xfrm>
            <a:off x="1587698" y="4584700"/>
            <a:ext cx="11562678" cy="48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323232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По результатам проведения ПВ выдаются РЕКОМЕНДАЦИИ</a:t>
            </a:r>
            <a:endParaRPr lang="en-US" sz="2500" dirty="0"/>
          </a:p>
        </p:txBody>
      </p:sp>
      <p:sp>
        <p:nvSpPr>
          <p:cNvPr id="51" name="Text 17"/>
          <p:cNvSpPr/>
          <p:nvPr/>
        </p:nvSpPr>
        <p:spPr>
          <a:xfrm>
            <a:off x="1587698" y="6985000"/>
            <a:ext cx="11562678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323232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Хостинг сайта — данная проверка осуществляется с помощью сервиса Whois для определения страны размещения</a:t>
            </a:r>
            <a:endParaRPr lang="en-US" sz="2500" dirty="0"/>
          </a:p>
        </p:txBody>
      </p:sp>
      <p:sp>
        <p:nvSpPr>
          <p:cNvPr id="52" name="Text 18"/>
          <p:cNvSpPr/>
          <p:nvPr/>
        </p:nvSpPr>
        <p:spPr>
          <a:xfrm>
            <a:off x="1587698" y="8267700"/>
            <a:ext cx="11562678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323232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Наличие на сайте сбора данных cookie и использование сервисов веб-аналитики Яндекс.Метрика и Google Analytics. Наличие Куки баннер</a:t>
            </a:r>
            <a:endParaRPr lang="en-US" sz="2500" dirty="0"/>
          </a:p>
        </p:txBody>
      </p:sp>
      <p:sp>
        <p:nvSpPr>
          <p:cNvPr id="53" name="Text 19"/>
          <p:cNvSpPr/>
          <p:nvPr/>
        </p:nvSpPr>
        <p:spPr>
          <a:xfrm>
            <a:off x="1587698" y="9550400"/>
            <a:ext cx="14433237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323232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Наличие на сайте форм сбора персональных данных и ссылки на согласия под каждой формой. Обратите внимание - именно на согласие, а не на политику по обработке ПДн.</a:t>
            </a:r>
            <a:endParaRPr lang="en-US" sz="2500" dirty="0"/>
          </a:p>
        </p:txBody>
      </p:sp>
      <p:sp>
        <p:nvSpPr>
          <p:cNvPr id="54" name="Text 20"/>
          <p:cNvSpPr/>
          <p:nvPr/>
        </p:nvSpPr>
        <p:spPr>
          <a:xfrm>
            <a:off x="1587698" y="11722100"/>
            <a:ext cx="14433237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323232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Наличие на сайте фотографий сотрудников или клиентов (без законных оснований).</a:t>
            </a:r>
            <a:endParaRPr lang="en-US" sz="2500" dirty="0"/>
          </a:p>
          <a:p>
            <a:pPr marL="0" indent="0" algn="l">
              <a:buNone/>
            </a:pPr>
            <a:r>
              <a:rPr lang="en-US" sz="2500" dirty="0">
                <a:solidFill>
                  <a:srgbClr val="323232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На странице должен быть прописан запрет от субъекта ПДн, на действия с его данными</a:t>
            </a:r>
            <a:endParaRPr lang="en-US" sz="2500" dirty="0"/>
          </a:p>
        </p:txBody>
      </p:sp>
      <p:sp>
        <p:nvSpPr>
          <p:cNvPr id="55" name="Text 21"/>
          <p:cNvSpPr/>
          <p:nvPr/>
        </p:nvSpPr>
        <p:spPr>
          <a:xfrm>
            <a:off x="1587698" y="10833100"/>
            <a:ext cx="14433237" cy="48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323232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Наличие на сайте политики по обработке ПДн</a:t>
            </a:r>
            <a:endParaRPr lang="en-US" sz="2500" dirty="0"/>
          </a:p>
        </p:txBody>
      </p:sp>
      <p:pic>
        <p:nvPicPr>
          <p:cNvPr id="56" name="Image 32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8515" y="7454900"/>
            <a:ext cx="2540318" cy="2095500"/>
          </a:xfrm>
          <a:prstGeom prst="rect">
            <a:avLst/>
          </a:prstGeom>
        </p:spPr>
      </p:pic>
      <p:pic>
        <p:nvPicPr>
          <p:cNvPr id="57" name="Image 33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2"/>
              </a:ext>
            </a:extLst>
          </a:blip>
          <a:stretch>
            <a:fillRect/>
          </a:stretch>
        </p:blipFill>
        <p:spPr>
          <a:xfrm>
            <a:off x="16978786" y="7454996"/>
            <a:ext cx="2470880" cy="2039807"/>
          </a:xfrm>
          <a:prstGeom prst="rect">
            <a:avLst/>
          </a:prstGeom>
        </p:spPr>
      </p:pic>
      <p:pic>
        <p:nvPicPr>
          <p:cNvPr id="58" name="Image 34" descr=" 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xmlns="" r:embed="rId64"/>
              </a:ext>
            </a:extLst>
          </a:blip>
          <a:stretch>
            <a:fillRect/>
          </a:stretch>
        </p:blipFill>
        <p:spPr>
          <a:xfrm>
            <a:off x="16962920" y="9255401"/>
            <a:ext cx="262206" cy="285725"/>
          </a:xfrm>
          <a:prstGeom prst="rect">
            <a:avLst/>
          </a:prstGeom>
        </p:spPr>
      </p:pic>
      <p:pic>
        <p:nvPicPr>
          <p:cNvPr id="59" name="Image 35" descr=" 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xmlns="" r:embed="rId66"/>
              </a:ext>
            </a:extLst>
          </a:blip>
          <a:stretch>
            <a:fillRect/>
          </a:stretch>
        </p:blipFill>
        <p:spPr>
          <a:xfrm>
            <a:off x="1270159" y="6756400"/>
            <a:ext cx="25403" cy="1219200"/>
          </a:xfrm>
          <a:prstGeom prst="rect">
            <a:avLst/>
          </a:prstGeom>
        </p:spPr>
      </p:pic>
      <p:pic>
        <p:nvPicPr>
          <p:cNvPr id="60" name="Image 36" descr=" 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xmlns="" r:embed="rId68"/>
              </a:ext>
            </a:extLst>
          </a:blip>
          <a:stretch>
            <a:fillRect/>
          </a:stretch>
        </p:blipFill>
        <p:spPr>
          <a:xfrm>
            <a:off x="1270159" y="3454400"/>
            <a:ext cx="25403" cy="838200"/>
          </a:xfrm>
          <a:prstGeom prst="rect">
            <a:avLst/>
          </a:prstGeom>
        </p:spPr>
      </p:pic>
      <p:pic>
        <p:nvPicPr>
          <p:cNvPr id="61" name="Image 37" descr=" 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xmlns="" r:embed="rId68"/>
              </a:ext>
            </a:extLst>
          </a:blip>
          <a:stretch>
            <a:fillRect/>
          </a:stretch>
        </p:blipFill>
        <p:spPr>
          <a:xfrm>
            <a:off x="1270159" y="4356100"/>
            <a:ext cx="25403" cy="838200"/>
          </a:xfrm>
          <a:prstGeom prst="rect">
            <a:avLst/>
          </a:prstGeom>
        </p:spPr>
      </p:pic>
      <p:pic>
        <p:nvPicPr>
          <p:cNvPr id="62" name="Image 38" descr=" 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xmlns="" r:embed="rId66"/>
              </a:ext>
            </a:extLst>
          </a:blip>
          <a:stretch>
            <a:fillRect/>
          </a:stretch>
        </p:blipFill>
        <p:spPr>
          <a:xfrm>
            <a:off x="1270159" y="8039100"/>
            <a:ext cx="25403" cy="1219200"/>
          </a:xfrm>
          <a:prstGeom prst="rect">
            <a:avLst/>
          </a:prstGeom>
        </p:spPr>
      </p:pic>
      <p:pic>
        <p:nvPicPr>
          <p:cNvPr id="63" name="Image 39" descr=" 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xmlns="" r:embed="rId66"/>
              </a:ext>
            </a:extLst>
          </a:blip>
          <a:stretch>
            <a:fillRect/>
          </a:stretch>
        </p:blipFill>
        <p:spPr>
          <a:xfrm>
            <a:off x="1270159" y="9321800"/>
            <a:ext cx="25403" cy="1219200"/>
          </a:xfrm>
          <a:prstGeom prst="rect">
            <a:avLst/>
          </a:prstGeom>
        </p:spPr>
      </p:pic>
      <p:pic>
        <p:nvPicPr>
          <p:cNvPr id="64" name="Image 40" descr=" 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xmlns="" r:embed="rId66"/>
              </a:ext>
            </a:extLst>
          </a:blip>
          <a:stretch>
            <a:fillRect/>
          </a:stretch>
        </p:blipFill>
        <p:spPr>
          <a:xfrm>
            <a:off x="1270159" y="11493500"/>
            <a:ext cx="25403" cy="1219200"/>
          </a:xfrm>
          <a:prstGeom prst="rect">
            <a:avLst/>
          </a:prstGeom>
        </p:spPr>
      </p:pic>
      <p:pic>
        <p:nvPicPr>
          <p:cNvPr id="65" name="Image 41" descr=" "/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xmlns="" r:embed="rId70"/>
              </a:ext>
            </a:extLst>
          </a:blip>
          <a:stretch>
            <a:fillRect/>
          </a:stretch>
        </p:blipFill>
        <p:spPr>
          <a:xfrm>
            <a:off x="1270159" y="10604500"/>
            <a:ext cx="25403" cy="825500"/>
          </a:xfrm>
          <a:prstGeom prst="rect">
            <a:avLst/>
          </a:prstGeom>
        </p:spPr>
      </p:pic>
      <p:sp>
        <p:nvSpPr>
          <p:cNvPr id="66" name="Text 22"/>
          <p:cNvSpPr/>
          <p:nvPr/>
        </p:nvSpPr>
        <p:spPr>
          <a:xfrm>
            <a:off x="17439280" y="10922000"/>
            <a:ext cx="616027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Отдельное место в списке нарушений отведено подаче уведомлений в РКН!!!</a:t>
            </a:r>
            <a:endParaRPr lang="en-US" sz="2100" dirty="0"/>
          </a:p>
        </p:txBody>
      </p:sp>
      <p:sp>
        <p:nvSpPr>
          <p:cNvPr id="67" name="Shape 23"/>
          <p:cNvSpPr/>
          <p:nvPr/>
        </p:nvSpPr>
        <p:spPr>
          <a:xfrm>
            <a:off x="17197948" y="10680700"/>
            <a:ext cx="6751549" cy="1104900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</a:ln>
        </p:spPr>
      </p:sp>
      <p:pic>
        <p:nvPicPr>
          <p:cNvPr id="36" name="Рисунок 35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71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19663764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4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Особенности работы с </a:t>
            </a:r>
            <a:r>
              <a:rPr lang="en-US" sz="44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Google</a:t>
            </a:r>
            <a:r>
              <a:rPr lang="ru-RU" sz="44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(формы, </a:t>
            </a:r>
            <a:r>
              <a:rPr lang="ru-RU" sz="4400" dirty="0" err="1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Аналитикс</a:t>
            </a:r>
            <a:r>
              <a:rPr lang="ru-RU" sz="44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, </a:t>
            </a:r>
            <a:r>
              <a:rPr lang="ru-RU" sz="4400" dirty="0" err="1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каптча</a:t>
            </a:r>
            <a:r>
              <a:rPr lang="ru-RU" sz="44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) и другие иностранные сервисы</a:t>
            </a:r>
            <a:endParaRPr lang="en-US" sz="4400" dirty="0"/>
          </a:p>
        </p:txBody>
      </p:sp>
      <p:pic>
        <p:nvPicPr>
          <p:cNvPr id="3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264" y="12230100"/>
            <a:ext cx="1765521" cy="6477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270159" y="2501900"/>
            <a:ext cx="15991299" cy="2171700"/>
          </a:xfrm>
          <a:prstGeom prst="rect">
            <a:avLst/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1270159" y="4927600"/>
            <a:ext cx="15991299" cy="21717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1270159" y="7353300"/>
            <a:ext cx="15991299" cy="1732334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841730" y="2984500"/>
            <a:ext cx="12426386" cy="13885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Чтобы </a:t>
            </a:r>
            <a:r>
              <a:rPr lang="ru-RU" sz="40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использовать данные ресурсы, необходимо совершить выполнить шаги</a:t>
            </a:r>
            <a:r>
              <a:rPr lang="en-US" sz="40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:</a:t>
            </a:r>
            <a:endParaRPr lang="en-US" sz="4000" dirty="0"/>
          </a:p>
        </p:txBody>
      </p:sp>
      <p:sp>
        <p:nvSpPr>
          <p:cNvPr id="8" name="Text 5"/>
          <p:cNvSpPr/>
          <p:nvPr/>
        </p:nvSpPr>
        <p:spPr>
          <a:xfrm>
            <a:off x="2692737" y="5473700"/>
            <a:ext cx="14568721" cy="1214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3500" dirty="0" smtClean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Exo 2" charset="-52"/>
              </a:rPr>
              <a:t>Подать уведомление в Роскомнадзор о трансграничной передаче данных (можно использовать только если разрешит Роскомнадзор)</a:t>
            </a:r>
            <a:endParaRPr lang="en-US" sz="3500" dirty="0">
              <a:solidFill>
                <a:srgbClr val="282828">
                  <a:alpha val="100000"/>
                </a:srgbClr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718140" y="7683500"/>
            <a:ext cx="14043722" cy="33485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3500" dirty="0" smtClean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  <a:sym typeface="Exo 2" charset="-52"/>
              </a:rPr>
              <a:t>Внести сведения о трансграничной передаче данных в документ Политика и иные ЛНА</a:t>
            </a:r>
            <a:endParaRPr lang="en-US" sz="3500" dirty="0">
              <a:solidFill>
                <a:srgbClr val="282828">
                  <a:alpha val="100000"/>
                </a:srgbClr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  <a:sym typeface="Exo 2" charset="-52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452215" y="5702300"/>
            <a:ext cx="779031" cy="778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01</a:t>
            </a:r>
            <a:endParaRPr lang="en-US" sz="4000" dirty="0"/>
          </a:p>
        </p:txBody>
      </p:sp>
      <p:sp>
        <p:nvSpPr>
          <p:cNvPr id="11" name="Shape 8"/>
          <p:cNvSpPr/>
          <p:nvPr/>
        </p:nvSpPr>
        <p:spPr>
          <a:xfrm>
            <a:off x="2375197" y="5562600"/>
            <a:ext cx="50806" cy="901700"/>
          </a:xfrm>
          <a:prstGeom prst="rect">
            <a:avLst/>
          </a:prstGeom>
          <a:solidFill>
            <a:srgbClr val="282828">
              <a:alpha val="100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388707" y="7823200"/>
            <a:ext cx="842539" cy="778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02</a:t>
            </a:r>
            <a:endParaRPr lang="en-US" sz="4000" dirty="0"/>
          </a:p>
        </p:txBody>
      </p:sp>
      <p:pic>
        <p:nvPicPr>
          <p:cNvPr id="14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7480" y="11988800"/>
            <a:ext cx="482660" cy="482600"/>
          </a:xfrm>
          <a:prstGeom prst="rect">
            <a:avLst/>
          </a:prstGeom>
        </p:spPr>
      </p:pic>
      <p:pic>
        <p:nvPicPr>
          <p:cNvPr id="15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58647" y="12090400"/>
            <a:ext cx="440325" cy="178860"/>
          </a:xfrm>
          <a:prstGeom prst="rect">
            <a:avLst/>
          </a:prstGeom>
        </p:spPr>
      </p:pic>
      <p:pic>
        <p:nvPicPr>
          <p:cNvPr id="16" name="Image 3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11664" y="2882900"/>
            <a:ext cx="1422578" cy="1422400"/>
          </a:xfrm>
          <a:prstGeom prst="rect">
            <a:avLst/>
          </a:prstGeom>
        </p:spPr>
      </p:pic>
      <p:pic>
        <p:nvPicPr>
          <p:cNvPr id="17" name="Image 4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5089486" y="3060700"/>
            <a:ext cx="1066933" cy="1066800"/>
          </a:xfrm>
          <a:prstGeom prst="rect">
            <a:avLst/>
          </a:prstGeom>
        </p:spPr>
      </p:pic>
      <p:sp>
        <p:nvSpPr>
          <p:cNvPr id="18" name="Shape 11"/>
          <p:cNvSpPr/>
          <p:nvPr/>
        </p:nvSpPr>
        <p:spPr>
          <a:xfrm rot="18725783">
            <a:off x="23418655" y="4544601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19" name="Shape 12"/>
          <p:cNvSpPr/>
          <p:nvPr/>
        </p:nvSpPr>
        <p:spPr>
          <a:xfrm rot="13914193">
            <a:off x="23303415" y="-5051596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21" name="Text 14"/>
          <p:cNvSpPr/>
          <p:nvPr/>
        </p:nvSpPr>
        <p:spPr>
          <a:xfrm>
            <a:off x="1388707" y="9085634"/>
            <a:ext cx="16097145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6213" indent="-176213">
              <a:buClrTx/>
            </a:pPr>
            <a:r>
              <a:rPr lang="en-US" sz="2500" dirty="0">
                <a:solidFill>
                  <a:srgbClr val="4D4D4C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Невыполнение обязанности: </a:t>
            </a:r>
            <a:endParaRPr lang="ru-RU" sz="2500" dirty="0" smtClean="0">
              <a:solidFill>
                <a:srgbClr val="4D4D4C">
                  <a:alpha val="100000"/>
                </a:srgbClr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</a:endParaRPr>
          </a:p>
          <a:p>
            <a:pPr marL="176213" indent="-176213">
              <a:buClrTx/>
            </a:pPr>
            <a:endParaRPr lang="ru-RU" sz="2500" dirty="0" smtClean="0">
              <a:solidFill>
                <a:srgbClr val="4D4D4C">
                  <a:alpha val="100000"/>
                </a:srgbClr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</a:endParaRPr>
          </a:p>
          <a:p>
            <a:pPr marL="176213" indent="-176213">
              <a:buClrTx/>
            </a:pPr>
            <a:r>
              <a:rPr lang="ru-RU" sz="2500" dirty="0" smtClean="0">
                <a:solidFill>
                  <a:srgbClr val="4D4D4C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1. Неподача уведомления о трансграничной передаче:</a:t>
            </a:r>
            <a:endParaRPr lang="en-US" sz="2500" dirty="0" smtClean="0">
              <a:solidFill>
                <a:srgbClr val="4D4D4C">
                  <a:alpha val="100000"/>
                </a:srgbClr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</a:endParaRPr>
          </a:p>
          <a:p>
            <a:pPr marL="176213" indent="0">
              <a:lnSpc>
                <a:spcPts val="2600"/>
              </a:lnSpc>
              <a:buNone/>
            </a:pPr>
            <a:r>
              <a:rPr lang="ru-RU" sz="2500" dirty="0" smtClean="0">
                <a:solidFill>
                  <a:srgbClr val="4D4D4C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За отсутствие уведомления о трансграничной передаче может быть ответственность по ст. 19.7 </a:t>
            </a:r>
            <a:r>
              <a:rPr lang="ru-RU" sz="2500" dirty="0" err="1" smtClean="0">
                <a:solidFill>
                  <a:srgbClr val="4D4D4C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КоАП</a:t>
            </a:r>
            <a:r>
              <a:rPr lang="ru-RU" sz="2500" dirty="0" smtClean="0">
                <a:solidFill>
                  <a:srgbClr val="4D4D4C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(непредставление сведений, предусмотренных законом ) предупреждение или минимальный штраф</a:t>
            </a:r>
          </a:p>
          <a:p>
            <a:pPr marL="176213" indent="0">
              <a:lnSpc>
                <a:spcPts val="2600"/>
              </a:lnSpc>
              <a:buNone/>
            </a:pPr>
            <a:endParaRPr lang="ru-RU" sz="2500" dirty="0" smtClean="0">
              <a:solidFill>
                <a:srgbClr val="4D4D4C">
                  <a:alpha val="100000"/>
                </a:srgbClr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</a:endParaRPr>
          </a:p>
          <a:p>
            <a:pPr>
              <a:buNone/>
            </a:pPr>
            <a:r>
              <a:rPr lang="ru-RU" sz="2500" dirty="0" smtClean="0">
                <a:solidFill>
                  <a:srgbClr val="4D4D4C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2. Локализация персональных данных граждан РФ нарушение ч. 8 ст. 13.11, штраф</a:t>
            </a:r>
          </a:p>
          <a:p>
            <a:pPr marL="263525" indent="-84138">
              <a:buNone/>
            </a:pPr>
            <a:r>
              <a:rPr lang="ru-RU" sz="2500" dirty="0" smtClean="0">
                <a:solidFill>
                  <a:srgbClr val="4D4D4C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от 1 до 6 </a:t>
            </a:r>
            <a:r>
              <a:rPr lang="ru-RU" sz="2500" dirty="0" err="1" smtClean="0">
                <a:solidFill>
                  <a:srgbClr val="4D4D4C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млн</a:t>
            </a:r>
            <a:r>
              <a:rPr lang="ru-RU" sz="2500" dirty="0" smtClean="0">
                <a:solidFill>
                  <a:srgbClr val="4D4D4C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рублей на юр. лицо/ИП</a:t>
            </a:r>
          </a:p>
          <a:p>
            <a:pPr marL="176213" indent="0">
              <a:lnSpc>
                <a:spcPts val="2600"/>
              </a:lnSpc>
              <a:buNone/>
            </a:pPr>
            <a:endParaRPr lang="ru-RU" sz="2500" dirty="0" smtClean="0">
              <a:solidFill>
                <a:srgbClr val="4D4D4C">
                  <a:alpha val="100000"/>
                </a:srgbClr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</a:endParaRPr>
          </a:p>
        </p:txBody>
      </p:sp>
      <p:sp>
        <p:nvSpPr>
          <p:cNvPr id="56" name="Shape 8"/>
          <p:cNvSpPr/>
          <p:nvPr/>
        </p:nvSpPr>
        <p:spPr>
          <a:xfrm>
            <a:off x="2391412" y="7757775"/>
            <a:ext cx="50806" cy="901700"/>
          </a:xfrm>
          <a:prstGeom prst="rect">
            <a:avLst/>
          </a:prstGeom>
          <a:solidFill>
            <a:srgbClr val="282828">
              <a:alpha val="100000"/>
            </a:srgbClr>
          </a:solidFill>
          <a:ln/>
        </p:spPr>
      </p:sp>
      <p:pic>
        <p:nvPicPr>
          <p:cNvPr id="25" name="Рисунок 24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17443514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Требования по Распространению ПДн</a:t>
            </a:r>
            <a:endParaRPr lang="en-US" sz="7000" dirty="0"/>
          </a:p>
        </p:txBody>
      </p:sp>
      <p:pic>
        <p:nvPicPr>
          <p:cNvPr id="3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264" y="12230100"/>
            <a:ext cx="1765521" cy="6477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270159" y="2501900"/>
            <a:ext cx="15991299" cy="2171700"/>
          </a:xfrm>
          <a:prstGeom prst="rect">
            <a:avLst/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1270159" y="4927600"/>
            <a:ext cx="15991299" cy="21717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1270159" y="7353300"/>
            <a:ext cx="15991299" cy="38100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841730" y="2984500"/>
            <a:ext cx="12426386" cy="13885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Чтобы публиковать фото сотрудников или клиентов на сайте, необходимо:</a:t>
            </a:r>
            <a:endParaRPr lang="en-US" sz="4000" dirty="0"/>
          </a:p>
        </p:txBody>
      </p:sp>
      <p:sp>
        <p:nvSpPr>
          <p:cNvPr id="8" name="Text 5"/>
          <p:cNvSpPr/>
          <p:nvPr/>
        </p:nvSpPr>
        <p:spPr>
          <a:xfrm>
            <a:off x="2692737" y="5473700"/>
            <a:ext cx="13586465" cy="1214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Получить письменное согласие Субъекта Пдн в письменном виде , по установленной форме</a:t>
            </a:r>
            <a:endParaRPr lang="en-US" sz="3500" dirty="0"/>
          </a:p>
        </p:txBody>
      </p:sp>
      <p:sp>
        <p:nvSpPr>
          <p:cNvPr id="9" name="Text 6"/>
          <p:cNvSpPr/>
          <p:nvPr/>
        </p:nvSpPr>
        <p:spPr>
          <a:xfrm>
            <a:off x="2718140" y="7683500"/>
            <a:ext cx="14043722" cy="33485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Оператор обязан в срок не позднее трех рабочих дней с момента получения соответствующего согласия субъекта ПДн опубликовать информацию об условиях обработки и о наличии запретов и условий на обработку неограниченным кругом лиц ПДн, разрешенных субъектом ПДн для распространения. Ч. 10 ст. 10.1 152ФЗ</a:t>
            </a:r>
            <a:endParaRPr lang="en-US" sz="3500" dirty="0"/>
          </a:p>
        </p:txBody>
      </p:sp>
      <p:sp>
        <p:nvSpPr>
          <p:cNvPr id="10" name="Text 7"/>
          <p:cNvSpPr/>
          <p:nvPr/>
        </p:nvSpPr>
        <p:spPr>
          <a:xfrm>
            <a:off x="1452215" y="5702300"/>
            <a:ext cx="779031" cy="778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01</a:t>
            </a:r>
            <a:endParaRPr lang="en-US" sz="4000" dirty="0"/>
          </a:p>
        </p:txBody>
      </p:sp>
      <p:sp>
        <p:nvSpPr>
          <p:cNvPr id="11" name="Shape 8"/>
          <p:cNvSpPr/>
          <p:nvPr/>
        </p:nvSpPr>
        <p:spPr>
          <a:xfrm>
            <a:off x="2375197" y="5562600"/>
            <a:ext cx="50806" cy="901700"/>
          </a:xfrm>
          <a:prstGeom prst="rect">
            <a:avLst/>
          </a:prstGeom>
          <a:solidFill>
            <a:srgbClr val="282828">
              <a:alpha val="100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426812" y="8953500"/>
            <a:ext cx="842539" cy="778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02</a:t>
            </a:r>
            <a:endParaRPr lang="en-US" sz="4000" dirty="0"/>
          </a:p>
        </p:txBody>
      </p:sp>
      <p:sp>
        <p:nvSpPr>
          <p:cNvPr id="13" name="Shape 10"/>
          <p:cNvSpPr/>
          <p:nvPr/>
        </p:nvSpPr>
        <p:spPr>
          <a:xfrm>
            <a:off x="2375197" y="7823200"/>
            <a:ext cx="50806" cy="2959100"/>
          </a:xfrm>
          <a:prstGeom prst="rect">
            <a:avLst/>
          </a:prstGeom>
          <a:solidFill>
            <a:srgbClr val="282828">
              <a:alpha val="100000"/>
            </a:srgbClr>
          </a:solidFill>
          <a:ln/>
        </p:spPr>
      </p:sp>
      <p:pic>
        <p:nvPicPr>
          <p:cNvPr id="14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7480" y="11988800"/>
            <a:ext cx="482660" cy="482600"/>
          </a:xfrm>
          <a:prstGeom prst="rect">
            <a:avLst/>
          </a:prstGeom>
        </p:spPr>
      </p:pic>
      <p:pic>
        <p:nvPicPr>
          <p:cNvPr id="15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58647" y="12090400"/>
            <a:ext cx="440325" cy="178860"/>
          </a:xfrm>
          <a:prstGeom prst="rect">
            <a:avLst/>
          </a:prstGeom>
        </p:spPr>
      </p:pic>
      <p:pic>
        <p:nvPicPr>
          <p:cNvPr id="16" name="Image 3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11664" y="2882900"/>
            <a:ext cx="1422578" cy="1422400"/>
          </a:xfrm>
          <a:prstGeom prst="rect">
            <a:avLst/>
          </a:prstGeom>
        </p:spPr>
      </p:pic>
      <p:pic>
        <p:nvPicPr>
          <p:cNvPr id="17" name="Image 4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5089486" y="3060700"/>
            <a:ext cx="1066933" cy="1066800"/>
          </a:xfrm>
          <a:prstGeom prst="rect">
            <a:avLst/>
          </a:prstGeom>
        </p:spPr>
      </p:pic>
      <p:sp>
        <p:nvSpPr>
          <p:cNvPr id="18" name="Shape 11"/>
          <p:cNvSpPr/>
          <p:nvPr/>
        </p:nvSpPr>
        <p:spPr>
          <a:xfrm rot="18725783">
            <a:off x="23418655" y="4544601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19" name="Shape 12"/>
          <p:cNvSpPr/>
          <p:nvPr/>
        </p:nvSpPr>
        <p:spPr>
          <a:xfrm rot="13914193">
            <a:off x="23303415" y="-5051596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21" name="Text 14"/>
          <p:cNvSpPr/>
          <p:nvPr/>
        </p:nvSpPr>
        <p:spPr>
          <a:xfrm>
            <a:off x="1270159" y="11265175"/>
            <a:ext cx="16097145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4D4D4C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Невыполнение обязанности: неполучение письменной формы согласия в предусмотренных</a:t>
            </a:r>
            <a:endParaRPr lang="en-US" sz="2500" dirty="0"/>
          </a:p>
          <a:p>
            <a:pPr marL="0" indent="0" algn="l">
              <a:buNone/>
            </a:pPr>
            <a:r>
              <a:rPr lang="en-US" sz="2500" dirty="0">
                <a:solidFill>
                  <a:srgbClr val="4D4D4C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случаях или несоответствие формы согласия требованиям →</a:t>
            </a:r>
            <a:r>
              <a:rPr lang="en-US" sz="25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sz="2500" dirty="0">
                <a:solidFill>
                  <a:srgbClr val="C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ч. 2 ст.13.11 коап рф</a:t>
            </a:r>
            <a:endParaRPr lang="en-US" sz="2500" dirty="0"/>
          </a:p>
        </p:txBody>
      </p:sp>
      <p:pic>
        <p:nvPicPr>
          <p:cNvPr id="25" name="Рисунок 24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0"/>
          <p:cNvSpPr/>
          <p:nvPr/>
        </p:nvSpPr>
        <p:spPr>
          <a:xfrm>
            <a:off x="1270159" y="1181100"/>
            <a:ext cx="1624533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"/>
                <a:ea typeface="Inter Italic" pitchFamily="34" charset="-122"/>
                <a:cs typeface="Inter Italic" pitchFamily="34" charset="-120"/>
              </a:rPr>
              <a:t>Если не предприняты меры по обеспечению безопасности ПДн, то получите </a:t>
            </a:r>
            <a:r>
              <a:rPr lang="en-US" sz="3000" b="1" dirty="0">
                <a:solidFill>
                  <a:srgbClr val="C00000">
                    <a:alpha val="100000"/>
                  </a:srgbClr>
                </a:solidFill>
                <a:latin typeface="Inter"/>
                <a:ea typeface="Inter Semi Bold Italic" pitchFamily="34" charset="-122"/>
                <a:cs typeface="Inter Semi Bold Italic" pitchFamily="34" charset="-120"/>
              </a:rPr>
              <a:t>штрафы</a:t>
            </a:r>
            <a:endParaRPr lang="en-US" sz="3000" b="1" dirty="0">
              <a:latin typeface="Inter"/>
            </a:endParaRPr>
          </a:p>
        </p:txBody>
      </p:sp>
      <p:sp>
        <p:nvSpPr>
          <p:cNvPr id="34" name="Shape 1"/>
          <p:cNvSpPr/>
          <p:nvPr/>
        </p:nvSpPr>
        <p:spPr>
          <a:xfrm>
            <a:off x="1270159" y="1892300"/>
            <a:ext cx="5525191" cy="1981200"/>
          </a:xfrm>
          <a:prstGeom prst="rect">
            <a:avLst/>
          </a:prstGeom>
          <a:solidFill>
            <a:srgbClr val="FDE319">
              <a:alpha val="100000"/>
            </a:srgbClr>
          </a:solidFill>
          <a:ln/>
        </p:spPr>
      </p:sp>
      <p:sp>
        <p:nvSpPr>
          <p:cNvPr id="35" name="Shape 2"/>
          <p:cNvSpPr/>
          <p:nvPr/>
        </p:nvSpPr>
        <p:spPr>
          <a:xfrm>
            <a:off x="1270159" y="3937000"/>
            <a:ext cx="5525191" cy="13843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36" name="Shape 3"/>
          <p:cNvSpPr/>
          <p:nvPr/>
        </p:nvSpPr>
        <p:spPr>
          <a:xfrm>
            <a:off x="1270159" y="5384800"/>
            <a:ext cx="5525191" cy="1384300"/>
          </a:xfrm>
          <a:prstGeom prst="rect">
            <a:avLst/>
          </a:prstGeom>
          <a:solidFill>
            <a:schemeClr val="accent2"/>
          </a:solidFill>
          <a:ln/>
        </p:spPr>
      </p:sp>
      <p:sp>
        <p:nvSpPr>
          <p:cNvPr id="37" name="Shape 4"/>
          <p:cNvSpPr/>
          <p:nvPr/>
        </p:nvSpPr>
        <p:spPr>
          <a:xfrm>
            <a:off x="1270159" y="6832600"/>
            <a:ext cx="5525191" cy="13843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38" name="Shape 5"/>
          <p:cNvSpPr/>
          <p:nvPr/>
        </p:nvSpPr>
        <p:spPr>
          <a:xfrm>
            <a:off x="1270159" y="8280400"/>
            <a:ext cx="5525191" cy="2709333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39" name="Shape 6"/>
          <p:cNvSpPr/>
          <p:nvPr/>
        </p:nvSpPr>
        <p:spPr>
          <a:xfrm>
            <a:off x="6858857" y="3937000"/>
            <a:ext cx="3200800" cy="13843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0" name="Shape 7"/>
          <p:cNvSpPr/>
          <p:nvPr/>
        </p:nvSpPr>
        <p:spPr>
          <a:xfrm>
            <a:off x="6858857" y="5384800"/>
            <a:ext cx="3200800" cy="1384300"/>
          </a:xfrm>
          <a:prstGeom prst="rect">
            <a:avLst/>
          </a:prstGeom>
          <a:solidFill>
            <a:schemeClr val="accent2"/>
          </a:solidFill>
          <a:ln/>
        </p:spPr>
      </p:sp>
      <p:sp>
        <p:nvSpPr>
          <p:cNvPr id="41" name="Shape 8"/>
          <p:cNvSpPr/>
          <p:nvPr/>
        </p:nvSpPr>
        <p:spPr>
          <a:xfrm>
            <a:off x="6858857" y="6832600"/>
            <a:ext cx="3200800" cy="13843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2" name="Shape 9"/>
          <p:cNvSpPr/>
          <p:nvPr/>
        </p:nvSpPr>
        <p:spPr>
          <a:xfrm>
            <a:off x="6858857" y="8280400"/>
            <a:ext cx="3200800" cy="2709333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3" name="Shape 10"/>
          <p:cNvSpPr/>
          <p:nvPr/>
        </p:nvSpPr>
        <p:spPr>
          <a:xfrm>
            <a:off x="10123165" y="3937000"/>
            <a:ext cx="3200800" cy="13843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4" name="Shape 11"/>
          <p:cNvSpPr/>
          <p:nvPr/>
        </p:nvSpPr>
        <p:spPr>
          <a:xfrm>
            <a:off x="10123165" y="5384800"/>
            <a:ext cx="3200800" cy="1384300"/>
          </a:xfrm>
          <a:prstGeom prst="rect">
            <a:avLst/>
          </a:prstGeom>
          <a:solidFill>
            <a:schemeClr val="accent2"/>
          </a:solidFill>
          <a:ln/>
        </p:spPr>
      </p:sp>
      <p:sp>
        <p:nvSpPr>
          <p:cNvPr id="45" name="Shape 12"/>
          <p:cNvSpPr/>
          <p:nvPr/>
        </p:nvSpPr>
        <p:spPr>
          <a:xfrm>
            <a:off x="10123165" y="6832600"/>
            <a:ext cx="3200800" cy="13843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6" name="Shape 13"/>
          <p:cNvSpPr/>
          <p:nvPr/>
        </p:nvSpPr>
        <p:spPr>
          <a:xfrm>
            <a:off x="10123165" y="8280400"/>
            <a:ext cx="3200800" cy="2709333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7" name="Shape 14"/>
          <p:cNvSpPr/>
          <p:nvPr/>
        </p:nvSpPr>
        <p:spPr>
          <a:xfrm>
            <a:off x="13387473" y="3937000"/>
            <a:ext cx="3200800" cy="13843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8" name="Shape 15"/>
          <p:cNvSpPr/>
          <p:nvPr/>
        </p:nvSpPr>
        <p:spPr>
          <a:xfrm>
            <a:off x="13387473" y="5384800"/>
            <a:ext cx="3200800" cy="1384300"/>
          </a:xfrm>
          <a:prstGeom prst="rect">
            <a:avLst/>
          </a:prstGeom>
          <a:solidFill>
            <a:schemeClr val="accent2"/>
          </a:solidFill>
          <a:ln/>
        </p:spPr>
      </p:sp>
      <p:sp>
        <p:nvSpPr>
          <p:cNvPr id="49" name="Shape 16"/>
          <p:cNvSpPr/>
          <p:nvPr/>
        </p:nvSpPr>
        <p:spPr>
          <a:xfrm>
            <a:off x="13387473" y="6832600"/>
            <a:ext cx="3200800" cy="13843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50" name="Shape 17"/>
          <p:cNvSpPr/>
          <p:nvPr/>
        </p:nvSpPr>
        <p:spPr>
          <a:xfrm>
            <a:off x="13387473" y="8280400"/>
            <a:ext cx="3200800" cy="2709333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51" name="Shape 18"/>
          <p:cNvSpPr/>
          <p:nvPr/>
        </p:nvSpPr>
        <p:spPr>
          <a:xfrm>
            <a:off x="16651781" y="3937000"/>
            <a:ext cx="3200800" cy="13843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52" name="Shape 19"/>
          <p:cNvSpPr/>
          <p:nvPr/>
        </p:nvSpPr>
        <p:spPr>
          <a:xfrm>
            <a:off x="16651781" y="5384800"/>
            <a:ext cx="3200800" cy="1384300"/>
          </a:xfrm>
          <a:prstGeom prst="rect">
            <a:avLst/>
          </a:prstGeom>
          <a:solidFill>
            <a:schemeClr val="accent2"/>
          </a:solidFill>
          <a:ln/>
        </p:spPr>
      </p:sp>
      <p:sp>
        <p:nvSpPr>
          <p:cNvPr id="53" name="Shape 20"/>
          <p:cNvSpPr/>
          <p:nvPr/>
        </p:nvSpPr>
        <p:spPr>
          <a:xfrm>
            <a:off x="16651781" y="6832600"/>
            <a:ext cx="3200800" cy="13843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54" name="Shape 21"/>
          <p:cNvSpPr/>
          <p:nvPr/>
        </p:nvSpPr>
        <p:spPr>
          <a:xfrm>
            <a:off x="16651781" y="8280400"/>
            <a:ext cx="3200800" cy="2709333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55" name="Shape 22"/>
          <p:cNvSpPr/>
          <p:nvPr/>
        </p:nvSpPr>
        <p:spPr>
          <a:xfrm>
            <a:off x="19916089" y="3937000"/>
            <a:ext cx="3200800" cy="13843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56" name="Shape 23"/>
          <p:cNvSpPr/>
          <p:nvPr/>
        </p:nvSpPr>
        <p:spPr>
          <a:xfrm>
            <a:off x="19916089" y="5384800"/>
            <a:ext cx="3200800" cy="1384300"/>
          </a:xfrm>
          <a:prstGeom prst="rect">
            <a:avLst/>
          </a:prstGeom>
          <a:solidFill>
            <a:schemeClr val="accent2"/>
          </a:solidFill>
          <a:ln/>
        </p:spPr>
      </p:sp>
      <p:sp>
        <p:nvSpPr>
          <p:cNvPr id="57" name="Shape 24"/>
          <p:cNvSpPr/>
          <p:nvPr/>
        </p:nvSpPr>
        <p:spPr>
          <a:xfrm>
            <a:off x="19916089" y="6832600"/>
            <a:ext cx="3200800" cy="13843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58" name="Shape 25"/>
          <p:cNvSpPr/>
          <p:nvPr/>
        </p:nvSpPr>
        <p:spPr>
          <a:xfrm>
            <a:off x="19916089" y="8280400"/>
            <a:ext cx="3200800" cy="2709333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59" name="Shape 26"/>
          <p:cNvSpPr/>
          <p:nvPr/>
        </p:nvSpPr>
        <p:spPr>
          <a:xfrm>
            <a:off x="6858857" y="2844800"/>
            <a:ext cx="3200800" cy="1028700"/>
          </a:xfrm>
          <a:prstGeom prst="rect">
            <a:avLst/>
          </a:prstGeom>
          <a:solidFill>
            <a:srgbClr val="FDE319">
              <a:alpha val="100000"/>
            </a:srgbClr>
          </a:solidFill>
          <a:ln/>
        </p:spPr>
      </p:sp>
      <p:sp>
        <p:nvSpPr>
          <p:cNvPr id="60" name="Shape 27"/>
          <p:cNvSpPr/>
          <p:nvPr/>
        </p:nvSpPr>
        <p:spPr>
          <a:xfrm>
            <a:off x="6858857" y="1892300"/>
            <a:ext cx="12993724" cy="889000"/>
          </a:xfrm>
          <a:prstGeom prst="rect">
            <a:avLst/>
          </a:prstGeom>
          <a:solidFill>
            <a:srgbClr val="FDE319">
              <a:alpha val="100000"/>
            </a:srgbClr>
          </a:solidFill>
          <a:ln/>
        </p:spPr>
      </p:sp>
      <p:sp>
        <p:nvSpPr>
          <p:cNvPr id="61" name="Shape 28"/>
          <p:cNvSpPr/>
          <p:nvPr/>
        </p:nvSpPr>
        <p:spPr>
          <a:xfrm>
            <a:off x="10123165" y="2844800"/>
            <a:ext cx="3200800" cy="1028700"/>
          </a:xfrm>
          <a:prstGeom prst="rect">
            <a:avLst/>
          </a:prstGeom>
          <a:solidFill>
            <a:srgbClr val="FDE319">
              <a:alpha val="100000"/>
            </a:srgbClr>
          </a:solidFill>
          <a:ln/>
        </p:spPr>
      </p:sp>
      <p:sp>
        <p:nvSpPr>
          <p:cNvPr id="62" name="Shape 29"/>
          <p:cNvSpPr/>
          <p:nvPr/>
        </p:nvSpPr>
        <p:spPr>
          <a:xfrm>
            <a:off x="13387473" y="2844800"/>
            <a:ext cx="3200800" cy="1028700"/>
          </a:xfrm>
          <a:prstGeom prst="rect">
            <a:avLst/>
          </a:prstGeom>
          <a:solidFill>
            <a:srgbClr val="FDE319">
              <a:alpha val="100000"/>
            </a:srgbClr>
          </a:solidFill>
          <a:ln/>
        </p:spPr>
      </p:sp>
      <p:sp>
        <p:nvSpPr>
          <p:cNvPr id="63" name="Shape 30"/>
          <p:cNvSpPr/>
          <p:nvPr/>
        </p:nvSpPr>
        <p:spPr>
          <a:xfrm>
            <a:off x="16651781" y="2844800"/>
            <a:ext cx="3200800" cy="1028700"/>
          </a:xfrm>
          <a:prstGeom prst="rect">
            <a:avLst/>
          </a:prstGeom>
          <a:solidFill>
            <a:srgbClr val="FDE319">
              <a:alpha val="100000"/>
            </a:srgbClr>
          </a:solidFill>
          <a:ln/>
        </p:spPr>
      </p:sp>
      <p:sp>
        <p:nvSpPr>
          <p:cNvPr id="64" name="Shape 31"/>
          <p:cNvSpPr/>
          <p:nvPr/>
        </p:nvSpPr>
        <p:spPr>
          <a:xfrm>
            <a:off x="19916089" y="1892300"/>
            <a:ext cx="3200800" cy="1981200"/>
          </a:xfrm>
          <a:prstGeom prst="rect">
            <a:avLst/>
          </a:prstGeom>
          <a:solidFill>
            <a:srgbClr val="FDE319">
              <a:alpha val="100000"/>
            </a:srgbClr>
          </a:solidFill>
          <a:ln/>
        </p:spPr>
      </p:sp>
      <p:sp>
        <p:nvSpPr>
          <p:cNvPr id="65" name="Text 32"/>
          <p:cNvSpPr/>
          <p:nvPr/>
        </p:nvSpPr>
        <p:spPr>
          <a:xfrm>
            <a:off x="11736267" y="2146300"/>
            <a:ext cx="3459066" cy="48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Размер штрафа, руб.</a:t>
            </a:r>
            <a:endParaRPr lang="en-US" sz="2500" b="1" dirty="0">
              <a:latin typeface="Inter"/>
            </a:endParaRPr>
          </a:p>
        </p:txBody>
      </p:sp>
      <p:sp>
        <p:nvSpPr>
          <p:cNvPr id="66" name="Text 33"/>
          <p:cNvSpPr/>
          <p:nvPr/>
        </p:nvSpPr>
        <p:spPr>
          <a:xfrm>
            <a:off x="7176397" y="3162300"/>
            <a:ext cx="1909472" cy="48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Гражданин</a:t>
            </a:r>
            <a:endParaRPr lang="en-US" sz="2500" b="1" dirty="0">
              <a:latin typeface="Inter"/>
            </a:endParaRPr>
          </a:p>
        </p:txBody>
      </p:sp>
      <p:sp>
        <p:nvSpPr>
          <p:cNvPr id="67" name="Text 34"/>
          <p:cNvSpPr/>
          <p:nvPr/>
        </p:nvSpPr>
        <p:spPr>
          <a:xfrm>
            <a:off x="1600400" y="2692400"/>
            <a:ext cx="2582656" cy="48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Вид нарушения</a:t>
            </a:r>
            <a:endParaRPr lang="en-US" sz="2500" b="1" dirty="0">
              <a:latin typeface="Inter"/>
            </a:endParaRPr>
          </a:p>
        </p:txBody>
      </p:sp>
      <p:sp>
        <p:nvSpPr>
          <p:cNvPr id="68" name="Text 35"/>
          <p:cNvSpPr/>
          <p:nvPr/>
        </p:nvSpPr>
        <p:spPr>
          <a:xfrm>
            <a:off x="1600400" y="4241800"/>
            <a:ext cx="3649589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Обработка ПДн </a:t>
            </a:r>
            <a:endParaRPr lang="en-US" sz="2500" b="1" dirty="0">
              <a:latin typeface="Inter"/>
            </a:endParaRPr>
          </a:p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в незаконных случаях</a:t>
            </a:r>
            <a:endParaRPr lang="en-US" sz="2500" b="1" dirty="0">
              <a:latin typeface="Inter"/>
            </a:endParaRPr>
          </a:p>
        </p:txBody>
      </p:sp>
      <p:sp>
        <p:nvSpPr>
          <p:cNvPr id="69" name="Text 36"/>
          <p:cNvSpPr/>
          <p:nvPr/>
        </p:nvSpPr>
        <p:spPr>
          <a:xfrm>
            <a:off x="7176397" y="4051300"/>
            <a:ext cx="1985682" cy="124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2 — 6 тыс.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Повторное: 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4 — 12 тыс.</a:t>
            </a:r>
            <a:endParaRPr lang="en-US" sz="2500" dirty="0">
              <a:latin typeface="Inter"/>
            </a:endParaRPr>
          </a:p>
        </p:txBody>
      </p:sp>
      <p:sp>
        <p:nvSpPr>
          <p:cNvPr id="70" name="Text 37"/>
          <p:cNvSpPr/>
          <p:nvPr/>
        </p:nvSpPr>
        <p:spPr>
          <a:xfrm>
            <a:off x="10440705" y="4051300"/>
            <a:ext cx="2150802" cy="124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10 — 20 тыс.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Повторное: 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20 — 50 тыс.</a:t>
            </a:r>
            <a:endParaRPr lang="en-US" sz="2500" dirty="0">
              <a:latin typeface="Inter"/>
            </a:endParaRPr>
          </a:p>
        </p:txBody>
      </p:sp>
      <p:sp>
        <p:nvSpPr>
          <p:cNvPr id="71" name="Text 38"/>
          <p:cNvSpPr/>
          <p:nvPr/>
        </p:nvSpPr>
        <p:spPr>
          <a:xfrm>
            <a:off x="13705013" y="4051300"/>
            <a:ext cx="2519148" cy="124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60 — 100 тыс.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Повторное: 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100 — 300 тыс.</a:t>
            </a:r>
            <a:endParaRPr lang="en-US" sz="2500" dirty="0">
              <a:latin typeface="Inter"/>
            </a:endParaRPr>
          </a:p>
        </p:txBody>
      </p:sp>
      <p:sp>
        <p:nvSpPr>
          <p:cNvPr id="72" name="Text 39"/>
          <p:cNvSpPr/>
          <p:nvPr/>
        </p:nvSpPr>
        <p:spPr>
          <a:xfrm>
            <a:off x="16969321" y="4051300"/>
            <a:ext cx="2303221" cy="124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10 – 20 тыс. </a:t>
            </a:r>
            <a:r>
              <a:rPr lang="en-US" sz="2500" dirty="0" err="1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Повторное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: 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50 — 100 тыс.</a:t>
            </a:r>
            <a:endParaRPr lang="en-US" sz="2500" dirty="0">
              <a:latin typeface="Inter"/>
            </a:endParaRPr>
          </a:p>
        </p:txBody>
      </p:sp>
      <p:sp>
        <p:nvSpPr>
          <p:cNvPr id="73" name="Text 40"/>
          <p:cNvSpPr/>
          <p:nvPr/>
        </p:nvSpPr>
        <p:spPr>
          <a:xfrm>
            <a:off x="20233629" y="4051300"/>
            <a:ext cx="2138101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Ч. 1 ст. 13.11,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Ч. 1.1 ст. 13.11</a:t>
            </a:r>
            <a:endParaRPr lang="en-US" sz="2500" dirty="0">
              <a:latin typeface="Inter"/>
            </a:endParaRPr>
          </a:p>
        </p:txBody>
      </p:sp>
      <p:sp>
        <p:nvSpPr>
          <p:cNvPr id="74" name="Text 41"/>
          <p:cNvSpPr/>
          <p:nvPr/>
        </p:nvSpPr>
        <p:spPr>
          <a:xfrm>
            <a:off x="10440705" y="5499100"/>
            <a:ext cx="2315923" cy="124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100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 — </a:t>
            </a: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30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0 тыс.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Повторное: 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300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 — </a:t>
            </a: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5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00 тыс.</a:t>
            </a:r>
            <a:endParaRPr lang="en-US" sz="2500" dirty="0">
              <a:latin typeface="Inter"/>
            </a:endParaRPr>
          </a:p>
        </p:txBody>
      </p:sp>
      <p:sp>
        <p:nvSpPr>
          <p:cNvPr id="75" name="Text 42"/>
          <p:cNvSpPr/>
          <p:nvPr/>
        </p:nvSpPr>
        <p:spPr>
          <a:xfrm>
            <a:off x="13705013" y="5499100"/>
            <a:ext cx="2557253" cy="124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30</a:t>
            </a: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0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 — </a:t>
            </a: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70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0 тыс.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Повторное: 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 — </a:t>
            </a: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1,5 млн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.</a:t>
            </a:r>
            <a:endParaRPr lang="en-US" sz="2500" dirty="0">
              <a:latin typeface="Inter"/>
            </a:endParaRPr>
          </a:p>
        </p:txBody>
      </p:sp>
      <p:sp>
        <p:nvSpPr>
          <p:cNvPr id="76" name="Text 43"/>
          <p:cNvSpPr/>
          <p:nvPr/>
        </p:nvSpPr>
        <p:spPr>
          <a:xfrm>
            <a:off x="16969321" y="5499100"/>
            <a:ext cx="2519148" cy="124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100 – 300 тыс. </a:t>
            </a:r>
            <a:r>
              <a:rPr lang="en-US" sz="2500" dirty="0" err="1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Повторное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: 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500 тыс.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 — </a:t>
            </a: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 млн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.</a:t>
            </a:r>
            <a:endParaRPr lang="en-US" sz="2500" dirty="0">
              <a:latin typeface="Inter"/>
            </a:endParaRPr>
          </a:p>
        </p:txBody>
      </p:sp>
      <p:sp>
        <p:nvSpPr>
          <p:cNvPr id="77" name="Text 44"/>
          <p:cNvSpPr/>
          <p:nvPr/>
        </p:nvSpPr>
        <p:spPr>
          <a:xfrm>
            <a:off x="20233629" y="5499100"/>
            <a:ext cx="2188907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Ч. 2 ст. 13.11,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Ч. 2.1 ст. 13.11</a:t>
            </a:r>
            <a:endParaRPr lang="en-US" sz="2500" dirty="0">
              <a:latin typeface="Inter"/>
            </a:endParaRPr>
          </a:p>
        </p:txBody>
      </p:sp>
      <p:sp>
        <p:nvSpPr>
          <p:cNvPr id="78" name="Text 45"/>
          <p:cNvSpPr/>
          <p:nvPr/>
        </p:nvSpPr>
        <p:spPr>
          <a:xfrm>
            <a:off x="10440705" y="7327900"/>
            <a:ext cx="1909472" cy="48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6 — 12 тыс.</a:t>
            </a:r>
            <a:endParaRPr lang="en-US" sz="2500" dirty="0">
              <a:latin typeface="Inter"/>
            </a:endParaRPr>
          </a:p>
        </p:txBody>
      </p:sp>
      <p:sp>
        <p:nvSpPr>
          <p:cNvPr id="79" name="Text 46"/>
          <p:cNvSpPr/>
          <p:nvPr/>
        </p:nvSpPr>
        <p:spPr>
          <a:xfrm>
            <a:off x="13705013" y="7327900"/>
            <a:ext cx="2163504" cy="48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30 — 60 тыс.</a:t>
            </a:r>
            <a:endParaRPr lang="en-US" sz="2500" dirty="0">
              <a:latin typeface="Inter"/>
            </a:endParaRPr>
          </a:p>
        </p:txBody>
      </p:sp>
      <p:sp>
        <p:nvSpPr>
          <p:cNvPr id="80" name="Text 47"/>
          <p:cNvSpPr/>
          <p:nvPr/>
        </p:nvSpPr>
        <p:spPr>
          <a:xfrm>
            <a:off x="16969321" y="7327900"/>
            <a:ext cx="2112697" cy="48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10 — 20 тыс.</a:t>
            </a:r>
            <a:endParaRPr lang="en-US" sz="2500" dirty="0">
              <a:latin typeface="Inter"/>
            </a:endParaRPr>
          </a:p>
        </p:txBody>
      </p:sp>
      <p:sp>
        <p:nvSpPr>
          <p:cNvPr id="81" name="Text 48"/>
          <p:cNvSpPr/>
          <p:nvPr/>
        </p:nvSpPr>
        <p:spPr>
          <a:xfrm>
            <a:off x="20233629" y="7327900"/>
            <a:ext cx="1998383" cy="48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Ч. 3 ст. 13.11</a:t>
            </a:r>
            <a:endParaRPr lang="en-US" sz="2500" dirty="0">
              <a:latin typeface="Inter"/>
            </a:endParaRPr>
          </a:p>
        </p:txBody>
      </p:sp>
      <p:sp>
        <p:nvSpPr>
          <p:cNvPr id="82" name="Text 49"/>
          <p:cNvSpPr/>
          <p:nvPr/>
        </p:nvSpPr>
        <p:spPr>
          <a:xfrm>
            <a:off x="10440705" y="8597900"/>
            <a:ext cx="2557253" cy="124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100 — 200 тыс.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Повторное: 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500 — 800 тыс.</a:t>
            </a:r>
            <a:endParaRPr lang="en-US" sz="2500" dirty="0">
              <a:latin typeface="Inter"/>
            </a:endParaRPr>
          </a:p>
        </p:txBody>
      </p:sp>
      <p:sp>
        <p:nvSpPr>
          <p:cNvPr id="83" name="Text 50"/>
          <p:cNvSpPr/>
          <p:nvPr/>
        </p:nvSpPr>
        <p:spPr>
          <a:xfrm>
            <a:off x="13705013" y="8597900"/>
            <a:ext cx="1985682" cy="124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 — 6 млн.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Повторное: 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6 — 18 млн.</a:t>
            </a:r>
            <a:endParaRPr lang="en-US" sz="2500" dirty="0">
              <a:latin typeface="Inter"/>
            </a:endParaRPr>
          </a:p>
        </p:txBody>
      </p:sp>
      <p:sp>
        <p:nvSpPr>
          <p:cNvPr id="84" name="Text 51"/>
          <p:cNvSpPr/>
          <p:nvPr/>
        </p:nvSpPr>
        <p:spPr>
          <a:xfrm>
            <a:off x="16969321" y="8597900"/>
            <a:ext cx="1985682" cy="124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 — 6 млн.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Повторное: 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6 — 18 млн.</a:t>
            </a:r>
            <a:endParaRPr lang="en-US" sz="2500" dirty="0">
              <a:latin typeface="Inter"/>
            </a:endParaRPr>
          </a:p>
        </p:txBody>
      </p:sp>
      <p:sp>
        <p:nvSpPr>
          <p:cNvPr id="85" name="Text 52"/>
          <p:cNvSpPr/>
          <p:nvPr/>
        </p:nvSpPr>
        <p:spPr>
          <a:xfrm>
            <a:off x="20233629" y="8597900"/>
            <a:ext cx="2061891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Ч. 8 ст. 13.11,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Ч. 9 ст. 13.11</a:t>
            </a:r>
            <a:endParaRPr lang="en-US" sz="2500" dirty="0">
              <a:latin typeface="Inter"/>
            </a:endParaRPr>
          </a:p>
        </p:txBody>
      </p:sp>
      <p:sp>
        <p:nvSpPr>
          <p:cNvPr id="86" name="Text 53"/>
          <p:cNvSpPr/>
          <p:nvPr/>
        </p:nvSpPr>
        <p:spPr>
          <a:xfrm>
            <a:off x="7176397" y="5499100"/>
            <a:ext cx="2112697" cy="124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10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 — 1</a:t>
            </a: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5 </a:t>
            </a:r>
            <a:r>
              <a:rPr lang="en-US" sz="2500" dirty="0" err="1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тыс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.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Повторное: 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</a:t>
            </a: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5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 — </a:t>
            </a: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3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0 тыс.</a:t>
            </a:r>
            <a:endParaRPr lang="en-US" sz="2500" dirty="0">
              <a:latin typeface="Inter"/>
            </a:endParaRPr>
          </a:p>
        </p:txBody>
      </p:sp>
      <p:sp>
        <p:nvSpPr>
          <p:cNvPr id="87" name="Text 54"/>
          <p:cNvSpPr/>
          <p:nvPr/>
        </p:nvSpPr>
        <p:spPr>
          <a:xfrm>
            <a:off x="7176397" y="7327900"/>
            <a:ext cx="1985682" cy="48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1,5 — 3 тыс.</a:t>
            </a:r>
            <a:endParaRPr lang="en-US" sz="2500" dirty="0">
              <a:latin typeface="Inter"/>
            </a:endParaRPr>
          </a:p>
        </p:txBody>
      </p:sp>
      <p:sp>
        <p:nvSpPr>
          <p:cNvPr id="88" name="Text 55"/>
          <p:cNvSpPr/>
          <p:nvPr/>
        </p:nvSpPr>
        <p:spPr>
          <a:xfrm>
            <a:off x="7176397" y="8597900"/>
            <a:ext cx="2303221" cy="124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30 — 50 тыс.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Повторное: </a:t>
            </a:r>
            <a:endParaRPr lang="en-US" sz="2500" dirty="0">
              <a:latin typeface="Inter"/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50 — 100 тыс.</a:t>
            </a:r>
            <a:endParaRPr lang="en-US" sz="2500" dirty="0">
              <a:latin typeface="Inter"/>
            </a:endParaRPr>
          </a:p>
        </p:txBody>
      </p:sp>
      <p:sp>
        <p:nvSpPr>
          <p:cNvPr id="89" name="Text 56"/>
          <p:cNvSpPr/>
          <p:nvPr/>
        </p:nvSpPr>
        <p:spPr>
          <a:xfrm>
            <a:off x="1600400" y="5689600"/>
            <a:ext cx="4360878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Обработка ПДн </a:t>
            </a:r>
            <a:endParaRPr lang="en-US" sz="2500" b="1" dirty="0">
              <a:latin typeface="Inter"/>
            </a:endParaRPr>
          </a:p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без письменного согласия</a:t>
            </a:r>
            <a:endParaRPr lang="en-US" sz="2500" b="1" dirty="0">
              <a:latin typeface="Inter"/>
            </a:endParaRPr>
          </a:p>
        </p:txBody>
      </p:sp>
      <p:sp>
        <p:nvSpPr>
          <p:cNvPr id="90" name="Text 57"/>
          <p:cNvSpPr/>
          <p:nvPr/>
        </p:nvSpPr>
        <p:spPr>
          <a:xfrm>
            <a:off x="1600400" y="7137400"/>
            <a:ext cx="4525999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Не опубликована политика </a:t>
            </a:r>
            <a:endParaRPr lang="en-US" sz="2500" b="1" dirty="0">
              <a:latin typeface="Inter"/>
            </a:endParaRPr>
          </a:p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обработки ПДн</a:t>
            </a:r>
            <a:endParaRPr lang="en-US" sz="2500" b="1" dirty="0">
              <a:latin typeface="Inter"/>
            </a:endParaRPr>
          </a:p>
        </p:txBody>
      </p:sp>
      <p:sp>
        <p:nvSpPr>
          <p:cNvPr id="91" name="Text 58"/>
          <p:cNvSpPr/>
          <p:nvPr/>
        </p:nvSpPr>
        <p:spPr>
          <a:xfrm>
            <a:off x="1600400" y="8597900"/>
            <a:ext cx="4970555" cy="2391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Невыполнение обязанности </a:t>
            </a:r>
            <a:endParaRPr lang="en-US" sz="2500" b="1" dirty="0">
              <a:latin typeface="Inter"/>
            </a:endParaRPr>
          </a:p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по обеспечению записи, </a:t>
            </a:r>
            <a:endParaRPr lang="en-US" sz="2500" b="1" dirty="0">
              <a:latin typeface="Inter"/>
            </a:endParaRPr>
          </a:p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систематизации, накопления, </a:t>
            </a:r>
            <a:endParaRPr lang="en-US" sz="2500" b="1" dirty="0">
              <a:latin typeface="Inter"/>
            </a:endParaRPr>
          </a:p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хранения, уточнения или </a:t>
            </a:r>
            <a:endParaRPr lang="en-US" sz="2500" b="1" dirty="0">
              <a:latin typeface="Inter"/>
            </a:endParaRPr>
          </a:p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извлечения ПДн, которые </a:t>
            </a:r>
            <a:endParaRPr lang="en-US" sz="2500" b="1" dirty="0">
              <a:latin typeface="Inter"/>
            </a:endParaRPr>
          </a:p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собрали </a:t>
            </a:r>
            <a:r>
              <a:rPr lang="en-US" sz="2500" b="1" dirty="0" err="1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через</a:t>
            </a: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500" b="1" dirty="0" err="1" smtClean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интернет</a:t>
            </a:r>
            <a:endParaRPr lang="en-US" sz="2500" b="1" dirty="0">
              <a:latin typeface="Inter"/>
            </a:endParaRPr>
          </a:p>
        </p:txBody>
      </p:sp>
      <p:sp>
        <p:nvSpPr>
          <p:cNvPr id="92" name="Text 59"/>
          <p:cNvSpPr/>
          <p:nvPr/>
        </p:nvSpPr>
        <p:spPr>
          <a:xfrm>
            <a:off x="10440705" y="2971800"/>
            <a:ext cx="2341326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Должностное</a:t>
            </a:r>
            <a:endParaRPr lang="en-US" sz="2500" b="1" dirty="0">
              <a:latin typeface="Inter"/>
            </a:endParaRPr>
          </a:p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лицо</a:t>
            </a:r>
            <a:endParaRPr lang="en-US" sz="2500" b="1" dirty="0">
              <a:latin typeface="Inter"/>
            </a:endParaRPr>
          </a:p>
        </p:txBody>
      </p:sp>
      <p:sp>
        <p:nvSpPr>
          <p:cNvPr id="93" name="Text 60"/>
          <p:cNvSpPr/>
          <p:nvPr/>
        </p:nvSpPr>
        <p:spPr>
          <a:xfrm>
            <a:off x="13705013" y="3162300"/>
            <a:ext cx="1706247" cy="48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Компания</a:t>
            </a:r>
            <a:endParaRPr lang="en-US" sz="2500" b="1" dirty="0">
              <a:latin typeface="Inter"/>
            </a:endParaRPr>
          </a:p>
        </p:txBody>
      </p:sp>
      <p:sp>
        <p:nvSpPr>
          <p:cNvPr id="94" name="Text 61"/>
          <p:cNvSpPr/>
          <p:nvPr/>
        </p:nvSpPr>
        <p:spPr>
          <a:xfrm>
            <a:off x="16969321" y="3162300"/>
            <a:ext cx="588507" cy="48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ИП</a:t>
            </a:r>
            <a:endParaRPr lang="en-US" sz="2500" b="1" dirty="0">
              <a:latin typeface="Inter"/>
            </a:endParaRPr>
          </a:p>
        </p:txBody>
      </p:sp>
      <p:sp>
        <p:nvSpPr>
          <p:cNvPr id="95" name="Text 62"/>
          <p:cNvSpPr/>
          <p:nvPr/>
        </p:nvSpPr>
        <p:spPr>
          <a:xfrm>
            <a:off x="20233629" y="2692400"/>
            <a:ext cx="2125399" cy="48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Норма КоАП</a:t>
            </a:r>
            <a:endParaRPr lang="en-US" sz="2500" b="1" dirty="0">
              <a:latin typeface="Inter"/>
            </a:endParaRPr>
          </a:p>
        </p:txBody>
      </p:sp>
      <p:sp>
        <p:nvSpPr>
          <p:cNvPr id="96" name="Shape 63"/>
          <p:cNvSpPr/>
          <p:nvPr/>
        </p:nvSpPr>
        <p:spPr>
          <a:xfrm rot="4546075">
            <a:off x="6184669" y="10894215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97" name="Shape 64"/>
          <p:cNvSpPr/>
          <p:nvPr/>
        </p:nvSpPr>
        <p:spPr>
          <a:xfrm rot="4546075">
            <a:off x="26561970" y="-122838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99" name="Shape 4">
            <a:extLst>
              <a:ext uri="{FF2B5EF4-FFF2-40B4-BE49-F238E27FC236}">
                <a16:creationId xmlns:a16="http://schemas.microsoft.com/office/drawing/2014/main" xmlns="" id="{ECECE0AB-D06F-4BD4-8040-D8C342113396}"/>
              </a:ext>
            </a:extLst>
          </p:cNvPr>
          <p:cNvSpPr/>
          <p:nvPr/>
        </p:nvSpPr>
        <p:spPr>
          <a:xfrm>
            <a:off x="1270158" y="11053234"/>
            <a:ext cx="5501381" cy="1876384"/>
          </a:xfrm>
          <a:prstGeom prst="rect">
            <a:avLst/>
          </a:prstGeom>
          <a:solidFill>
            <a:schemeClr val="accent2"/>
          </a:solidFill>
          <a:ln/>
        </p:spPr>
      </p:sp>
      <p:sp>
        <p:nvSpPr>
          <p:cNvPr id="100" name="Shape 8">
            <a:extLst>
              <a:ext uri="{FF2B5EF4-FFF2-40B4-BE49-F238E27FC236}">
                <a16:creationId xmlns:a16="http://schemas.microsoft.com/office/drawing/2014/main" xmlns="" id="{12934CC4-B788-42A7-836C-ED1BA3883B71}"/>
              </a:ext>
            </a:extLst>
          </p:cNvPr>
          <p:cNvSpPr/>
          <p:nvPr/>
        </p:nvSpPr>
        <p:spPr>
          <a:xfrm>
            <a:off x="6858857" y="11053235"/>
            <a:ext cx="3200800" cy="1876381"/>
          </a:xfrm>
          <a:prstGeom prst="rect">
            <a:avLst/>
          </a:prstGeom>
          <a:solidFill>
            <a:schemeClr val="accent2"/>
          </a:solidFill>
          <a:ln/>
        </p:spPr>
      </p:sp>
      <p:sp>
        <p:nvSpPr>
          <p:cNvPr id="101" name="Shape 11">
            <a:extLst>
              <a:ext uri="{FF2B5EF4-FFF2-40B4-BE49-F238E27FC236}">
                <a16:creationId xmlns:a16="http://schemas.microsoft.com/office/drawing/2014/main" xmlns="" id="{CE791915-DED9-4972-A35B-A03F5C3D6D09}"/>
              </a:ext>
            </a:extLst>
          </p:cNvPr>
          <p:cNvSpPr/>
          <p:nvPr/>
        </p:nvSpPr>
        <p:spPr>
          <a:xfrm>
            <a:off x="10117234" y="11053234"/>
            <a:ext cx="3200800" cy="1876382"/>
          </a:xfrm>
          <a:prstGeom prst="rect">
            <a:avLst/>
          </a:prstGeom>
          <a:solidFill>
            <a:schemeClr val="accent2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102" name="Shape 15">
            <a:extLst>
              <a:ext uri="{FF2B5EF4-FFF2-40B4-BE49-F238E27FC236}">
                <a16:creationId xmlns:a16="http://schemas.microsoft.com/office/drawing/2014/main" xmlns="" id="{7AB26F8A-3EB6-4B33-AC21-5F869414ABE0}"/>
              </a:ext>
            </a:extLst>
          </p:cNvPr>
          <p:cNvSpPr/>
          <p:nvPr/>
        </p:nvSpPr>
        <p:spPr>
          <a:xfrm>
            <a:off x="13405352" y="11053236"/>
            <a:ext cx="3200800" cy="1876380"/>
          </a:xfrm>
          <a:prstGeom prst="rect">
            <a:avLst/>
          </a:prstGeom>
          <a:solidFill>
            <a:schemeClr val="accent2"/>
          </a:solidFill>
          <a:ln/>
        </p:spPr>
      </p:sp>
      <p:sp>
        <p:nvSpPr>
          <p:cNvPr id="103" name="Shape 20">
            <a:extLst>
              <a:ext uri="{FF2B5EF4-FFF2-40B4-BE49-F238E27FC236}">
                <a16:creationId xmlns:a16="http://schemas.microsoft.com/office/drawing/2014/main" xmlns="" id="{C4E0F727-FB13-45A0-9A60-3E497B5D303A}"/>
              </a:ext>
            </a:extLst>
          </p:cNvPr>
          <p:cNvSpPr/>
          <p:nvPr/>
        </p:nvSpPr>
        <p:spPr>
          <a:xfrm>
            <a:off x="16660720" y="11053236"/>
            <a:ext cx="3200800" cy="1876380"/>
          </a:xfrm>
          <a:prstGeom prst="rect">
            <a:avLst/>
          </a:prstGeom>
          <a:solidFill>
            <a:schemeClr val="accent2"/>
          </a:solidFill>
          <a:ln/>
        </p:spPr>
      </p:sp>
      <p:sp>
        <p:nvSpPr>
          <p:cNvPr id="104" name="Shape 23">
            <a:extLst>
              <a:ext uri="{FF2B5EF4-FFF2-40B4-BE49-F238E27FC236}">
                <a16:creationId xmlns:a16="http://schemas.microsoft.com/office/drawing/2014/main" xmlns="" id="{D223353C-C8B3-447A-94E8-99B392734ABB}"/>
              </a:ext>
            </a:extLst>
          </p:cNvPr>
          <p:cNvSpPr/>
          <p:nvPr/>
        </p:nvSpPr>
        <p:spPr>
          <a:xfrm>
            <a:off x="19916089" y="11053237"/>
            <a:ext cx="3200800" cy="1876380"/>
          </a:xfrm>
          <a:prstGeom prst="rect">
            <a:avLst/>
          </a:prstGeom>
          <a:solidFill>
            <a:schemeClr val="accent2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105" name="Text 58">
            <a:extLst>
              <a:ext uri="{FF2B5EF4-FFF2-40B4-BE49-F238E27FC236}">
                <a16:creationId xmlns:a16="http://schemas.microsoft.com/office/drawing/2014/main" xmlns="" id="{85871BDD-6935-41C9-BEE7-B8E780D09564}"/>
              </a:ext>
            </a:extLst>
          </p:cNvPr>
          <p:cNvSpPr/>
          <p:nvPr/>
        </p:nvSpPr>
        <p:spPr>
          <a:xfrm>
            <a:off x="1600399" y="11053234"/>
            <a:ext cx="4970555" cy="2886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ru-RU" sz="2500" b="1" dirty="0">
              <a:solidFill>
                <a:srgbClr val="282828">
                  <a:alpha val="100000"/>
                </a:srgbClr>
              </a:solidFill>
              <a:latin typeface="Inter"/>
              <a:ea typeface="Inter Bold" pitchFamily="34" charset="-122"/>
              <a:cs typeface="Inter Bold" pitchFamily="34" charset="-120"/>
            </a:endParaRPr>
          </a:p>
          <a:p>
            <a:pPr marL="0" indent="0" algn="l">
              <a:buNone/>
            </a:pPr>
            <a:r>
              <a:rPr lang="ru-RU" sz="2500" b="1" dirty="0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Нарушение требований в области размещения биометрических </a:t>
            </a:r>
            <a:r>
              <a:rPr lang="ru-RU" sz="2500" b="1" dirty="0" err="1">
                <a:solidFill>
                  <a:srgbClr val="282828">
                    <a:alpha val="100000"/>
                  </a:srgbClr>
                </a:solidFill>
                <a:latin typeface="Inter"/>
                <a:ea typeface="Inter Bold" pitchFamily="34" charset="-122"/>
                <a:cs typeface="Inter Bold" pitchFamily="34" charset="-120"/>
              </a:rPr>
              <a:t>ПДн</a:t>
            </a:r>
            <a:endParaRPr lang="en-US" sz="2500" b="1" dirty="0">
              <a:latin typeface="Inter"/>
            </a:endParaRPr>
          </a:p>
        </p:txBody>
      </p:sp>
      <p:sp>
        <p:nvSpPr>
          <p:cNvPr id="106" name="Text 49">
            <a:extLst>
              <a:ext uri="{FF2B5EF4-FFF2-40B4-BE49-F238E27FC236}">
                <a16:creationId xmlns:a16="http://schemas.microsoft.com/office/drawing/2014/main" xmlns="" id="{4133B2DF-7B10-4B6C-B8DD-CE0C90EA8C1B}"/>
              </a:ext>
            </a:extLst>
          </p:cNvPr>
          <p:cNvSpPr/>
          <p:nvPr/>
        </p:nvSpPr>
        <p:spPr>
          <a:xfrm>
            <a:off x="10437503" y="11363555"/>
            <a:ext cx="2557253" cy="124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100 — </a:t>
            </a: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3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00 </a:t>
            </a:r>
            <a:r>
              <a:rPr lang="en-US" sz="2500" dirty="0" err="1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тыс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.</a:t>
            </a:r>
            <a:endParaRPr lang="en-US" sz="2500" dirty="0">
              <a:latin typeface="Inter"/>
            </a:endParaRPr>
          </a:p>
        </p:txBody>
      </p:sp>
      <p:sp>
        <p:nvSpPr>
          <p:cNvPr id="107" name="Text 50">
            <a:extLst>
              <a:ext uri="{FF2B5EF4-FFF2-40B4-BE49-F238E27FC236}">
                <a16:creationId xmlns:a16="http://schemas.microsoft.com/office/drawing/2014/main" xmlns="" id="{4705E1FE-F845-488C-A022-8DBFCB7A0255}"/>
              </a:ext>
            </a:extLst>
          </p:cNvPr>
          <p:cNvSpPr/>
          <p:nvPr/>
        </p:nvSpPr>
        <p:spPr>
          <a:xfrm>
            <a:off x="13714247" y="11372191"/>
            <a:ext cx="2874026" cy="124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500 тыс. 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 — </a:t>
            </a: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sz="2500" dirty="0" err="1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млн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.</a:t>
            </a:r>
            <a:endParaRPr lang="en-US" sz="2500" dirty="0">
              <a:latin typeface="Inter"/>
            </a:endParaRPr>
          </a:p>
        </p:txBody>
      </p:sp>
      <p:sp>
        <p:nvSpPr>
          <p:cNvPr id="108" name="Text 49">
            <a:extLst>
              <a:ext uri="{FF2B5EF4-FFF2-40B4-BE49-F238E27FC236}">
                <a16:creationId xmlns:a16="http://schemas.microsoft.com/office/drawing/2014/main" xmlns="" id="{2EE5C96E-E039-4DBE-A379-E278E6D7E500}"/>
              </a:ext>
            </a:extLst>
          </p:cNvPr>
          <p:cNvSpPr/>
          <p:nvPr/>
        </p:nvSpPr>
        <p:spPr>
          <a:xfrm>
            <a:off x="16902663" y="11383875"/>
            <a:ext cx="2557253" cy="124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100 — </a:t>
            </a: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3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00 </a:t>
            </a:r>
            <a:r>
              <a:rPr lang="en-US" sz="2500" dirty="0" err="1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тыс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.</a:t>
            </a:r>
            <a:endParaRPr lang="en-US" sz="2500" dirty="0">
              <a:latin typeface="Inter"/>
            </a:endParaRPr>
          </a:p>
        </p:txBody>
      </p:sp>
      <p:sp>
        <p:nvSpPr>
          <p:cNvPr id="109" name="Text 52">
            <a:extLst>
              <a:ext uri="{FF2B5EF4-FFF2-40B4-BE49-F238E27FC236}">
                <a16:creationId xmlns:a16="http://schemas.microsoft.com/office/drawing/2014/main" xmlns="" id="{78A150E7-10EC-494B-A882-D6A140CCE317}"/>
              </a:ext>
            </a:extLst>
          </p:cNvPr>
          <p:cNvSpPr/>
          <p:nvPr/>
        </p:nvSpPr>
        <p:spPr>
          <a:xfrm>
            <a:off x="20170121" y="11363555"/>
            <a:ext cx="2061891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 err="1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ст</a:t>
            </a: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. 13.11</a:t>
            </a:r>
            <a:r>
              <a:rPr lang="ru-RU" sz="2500" dirty="0">
                <a:solidFill>
                  <a:srgbClr val="282828">
                    <a:alpha val="100000"/>
                  </a:srgbClr>
                </a:solidFill>
                <a:latin typeface="Inter"/>
                <a:ea typeface="Inter Regular" pitchFamily="34" charset="-122"/>
                <a:cs typeface="Inter Regular" pitchFamily="34" charset="-120"/>
              </a:rPr>
              <a:t>.3</a:t>
            </a:r>
            <a:endParaRPr lang="en-US" sz="2500" dirty="0">
              <a:latin typeface="In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22943301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7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</a:rPr>
              <a:t>Судебная практика</a:t>
            </a:r>
            <a:endParaRPr lang="en-US" sz="7000" dirty="0"/>
          </a:p>
        </p:txBody>
      </p:sp>
      <p:sp>
        <p:nvSpPr>
          <p:cNvPr id="5" name="Shape 2"/>
          <p:cNvSpPr/>
          <p:nvPr/>
        </p:nvSpPr>
        <p:spPr>
          <a:xfrm>
            <a:off x="388913" y="2369230"/>
            <a:ext cx="19105317" cy="2241685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28" name="Shape 21"/>
          <p:cNvSpPr/>
          <p:nvPr/>
        </p:nvSpPr>
        <p:spPr>
          <a:xfrm rot="18725783">
            <a:off x="22994107" y="479101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32" name="Text 6"/>
          <p:cNvSpPr/>
          <p:nvPr/>
        </p:nvSpPr>
        <p:spPr>
          <a:xfrm>
            <a:off x="2106852" y="6455650"/>
            <a:ext cx="12169731" cy="10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sz="30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88913" y="2406393"/>
            <a:ext cx="18061739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ООО МКК "ФИНЛАЙТ"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осуществляет обработку персональных данных иных лиц, которые не участвуют в заключении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договора займа между заемщиком и юридическим лицом (не являются </a:t>
            </a:r>
            <a:r>
              <a:rPr lang="ru-RU" sz="25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выгодоприобретателями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или поручителями),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 том числе отсутствуют документы, подтверждающие получение согласия третьих лиц на обработку персональных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данных, а также правовые основания на осуществление такой обработки персональных данных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Нарушение ч.1 ст. 13.11  Лицо привлечено к </a:t>
            </a:r>
            <a:r>
              <a:rPr lang="ru-RU" sz="2500" b="1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от-ти</a:t>
            </a: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, штраф 30 </a:t>
            </a:r>
            <a:r>
              <a:rPr lang="ru-RU" sz="2500" b="1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тыс</a:t>
            </a:r>
            <a:endParaRPr lang="ru-RU" sz="2500" b="1" dirty="0" smtClean="0">
              <a:solidFill>
                <a:srgbClr val="000000">
                  <a:alpha val="100000"/>
                </a:srgbClr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</p:txBody>
      </p:sp>
      <p:sp>
        <p:nvSpPr>
          <p:cNvPr id="34" name="Shape 2"/>
          <p:cNvSpPr/>
          <p:nvPr/>
        </p:nvSpPr>
        <p:spPr>
          <a:xfrm>
            <a:off x="424583" y="4875685"/>
            <a:ext cx="19105317" cy="2241685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8913" y="4875685"/>
            <a:ext cx="243871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Администрация внутригородского муниципального образования МО «</a:t>
            </a:r>
            <a:r>
              <a:rPr lang="ru-RU" sz="2500" b="1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Гагаринское</a:t>
            </a: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»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сотрудник</a:t>
            </a: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 отправлении ФИО3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ответа на его заявление в электронном виде случайно (ошибочно) был прикреплен файл со справкой формы № 9,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выданной ФИО1, содержащую его персональные данные и персональные данные ФИО2  </a:t>
            </a:r>
          </a:p>
          <a:p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Нарушение Администрация привлечена к ответственности по ч. 1 ст. 13.11</a:t>
            </a:r>
          </a:p>
          <a:p>
            <a:r>
              <a:rPr lang="ru-RU" sz="2500" b="1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КоАП</a:t>
            </a: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РФ, санкция штраф  60 т.р.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500" dirty="0" smtClean="0">
              <a:solidFill>
                <a:srgbClr val="000000">
                  <a:alpha val="100000"/>
                </a:srgbClr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</p:txBody>
      </p:sp>
      <p:sp>
        <p:nvSpPr>
          <p:cNvPr id="35" name="Shape 2"/>
          <p:cNvSpPr/>
          <p:nvPr/>
        </p:nvSpPr>
        <p:spPr>
          <a:xfrm>
            <a:off x="541313" y="7691457"/>
            <a:ext cx="19105317" cy="2241685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Свердловская обл., Учительница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выложила в ВК фото учеников. Мама одного из учеников обратилась в суд, с иском обязать педагога удалить фотографии, где истец была запечатлена со своим ребенком, со страницы в </a:t>
            </a:r>
            <a:r>
              <a:rPr lang="ru-RU" sz="25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соцсетях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и из памяти телефона, и взыскать с ответчика компенсацию вреда 20 </a:t>
            </a:r>
            <a:r>
              <a:rPr lang="ru-RU" sz="25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тыс.р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ru-RU" sz="25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уб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/>
            </a:r>
            <a:b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</a:b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Орджоникидзевский суд иск частично удовлетворил, в качестве морального вреда взыскали 10 тыс. </a:t>
            </a:r>
            <a:r>
              <a:rPr lang="ru-RU" sz="2500" b="1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руб</a:t>
            </a: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, в пользу ребенка – 5 </a:t>
            </a:r>
            <a:r>
              <a:rPr lang="ru-RU" sz="2500" b="1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тыс</a:t>
            </a: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руб.</a:t>
            </a:r>
          </a:p>
        </p:txBody>
      </p:sp>
      <p:pic>
        <p:nvPicPr>
          <p:cNvPr id="12" name="Рисунок 11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"/>
          <p:cNvSpPr/>
          <p:nvPr/>
        </p:nvSpPr>
        <p:spPr>
          <a:xfrm>
            <a:off x="453049" y="7487865"/>
            <a:ext cx="23515776" cy="512782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2" name="Text 0"/>
          <p:cNvSpPr/>
          <p:nvPr/>
        </p:nvSpPr>
        <p:spPr>
          <a:xfrm>
            <a:off x="1270159" y="838200"/>
            <a:ext cx="22943301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70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</a:rPr>
              <a:t>Судебная практика</a:t>
            </a:r>
            <a:endParaRPr lang="en-US" sz="7000" dirty="0"/>
          </a:p>
        </p:txBody>
      </p:sp>
      <p:sp>
        <p:nvSpPr>
          <p:cNvPr id="5" name="Shape 2"/>
          <p:cNvSpPr/>
          <p:nvPr/>
        </p:nvSpPr>
        <p:spPr>
          <a:xfrm>
            <a:off x="388913" y="2369230"/>
            <a:ext cx="23515776" cy="4556864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28" name="Shape 21"/>
          <p:cNvSpPr/>
          <p:nvPr/>
        </p:nvSpPr>
        <p:spPr>
          <a:xfrm rot="18725783">
            <a:off x="22994107" y="479101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32" name="Text 6"/>
          <p:cNvSpPr/>
          <p:nvPr/>
        </p:nvSpPr>
        <p:spPr>
          <a:xfrm>
            <a:off x="2106852" y="6455650"/>
            <a:ext cx="12169731" cy="10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sz="30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88913" y="2553896"/>
            <a:ext cx="2394379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АНО "Сохнут"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– в ходе проведения прокуратурой г. Новосибирска проверки исполнения АНО "Сохнут" законодательства о персональных данных </a:t>
            </a:r>
          </a:p>
          <a:p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установлено, что АНО "Сохнут", являющаяся оператором персональных данных и осуществляющая передачу персональных данных по сети "Интернет",</a:t>
            </a:r>
          </a:p>
          <a:p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в нарушение требований части 2 статьи 18.1 Федерального закона от 27 июля 2006 г. N 152-ФЗ "О  персональных данных" на интернет-сайте</a:t>
            </a:r>
          </a:p>
          <a:p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&lt;данные изъяты&gt; где осуществляет сбор персональных данных в объеме: фамилия, имя, адрес электронной почты, дата рождения, страна проживания, </a:t>
            </a:r>
          </a:p>
          <a:p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номер мобильного телефона, номер стационарного телефона, пол, </a:t>
            </a: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не опубликовала документ, определяющий политику АНО "Сохнут"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 отношении</a:t>
            </a:r>
          </a:p>
          <a:p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обработки персональных данных, </a:t>
            </a: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 сведения о реализуемых требованиях к защите персональных данных,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что свидетельствует о совершении </a:t>
            </a:r>
          </a:p>
          <a:p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правонарушения, предусмотренного частью 3 статьи 13.11 Кодекса Российской Федерации об административных  правонарушениях.</a:t>
            </a:r>
          </a:p>
          <a:p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 </a:t>
            </a:r>
          </a:p>
          <a:p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АНО "Сохнут" признана виновной в совершении административных правонарушений, предусмотренных </a:t>
            </a: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ч. 3 ст. 13.11 </a:t>
            </a:r>
            <a:r>
              <a:rPr lang="ru-RU" sz="2500" b="1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КоАП</a:t>
            </a: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  РФ и ч. 8 ст. 13.11 </a:t>
            </a:r>
            <a:r>
              <a:rPr lang="ru-RU" sz="2500" b="1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КоАП</a:t>
            </a: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РФ</a:t>
            </a:r>
          </a:p>
          <a:p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и подвергнута административному наказанию в виде административного штрафа в размере 500 000 рублей.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9009" y="7766139"/>
            <a:ext cx="2321568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КПК "Народная  касса"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  В ходе проведения Управлением Роскомнадзора по Кемеровской области - Кузбассу мероприятия по контролю в отношении КПК "Народная касса" установлен факт невыполнения кооперативом обязанности, предусмотренной  ч.  2 ст. 18.1 Федерального закона от 27.07.2006 N 152-ФЗ "О персональных данных" по опубликованию документа, определяющего политику оператора в отношении обработки персональных данных, и сведений о реализуемых требованиях к защите персональных данных, что свидетельствует о совершении правонарушения, предусмотренного ч. 3 ст. 13.11. </a:t>
            </a:r>
            <a:r>
              <a:rPr lang="ru-RU" sz="25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КоАП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РФ.  В нарушение ч. 2 ст.  18.1 Федерального закона от 27.07.2006 N 152-ФЗ  "О  персональных данных</a:t>
            </a: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" КПК "Народная касса" на своем сайте https://narodnakassa.ru/ не опубликовал документы, определяющие политику кооператива в отношении обработки персональных данных и сведения реализуемых требованиях к защите персональных данных</a:t>
            </a:r>
          </a:p>
          <a:p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 </a:t>
            </a:r>
          </a:p>
          <a:p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Постановление мирового судьи, исполняющего обязанности мирового судьи судебного участка №   1 Тяжинского судебного района Кемеровской области, от 30.03.2023 Административный штраф в размере  </a:t>
            </a:r>
            <a:r>
              <a:rPr lang="ru-RU" sz="2500" b="1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30 000 рублей</a:t>
            </a:r>
          </a:p>
        </p:txBody>
      </p:sp>
      <p:pic>
        <p:nvPicPr>
          <p:cNvPr id="10" name="Рисунок 9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2"/>
          <p:cNvSpPr/>
          <p:nvPr/>
        </p:nvSpPr>
        <p:spPr>
          <a:xfrm>
            <a:off x="268462" y="6416832"/>
            <a:ext cx="9880166" cy="6405347"/>
          </a:xfrm>
          <a:prstGeom prst="rect">
            <a:avLst/>
          </a:prstGeom>
          <a:solidFill>
            <a:srgbClr val="F3F3F3">
              <a:alpha val="100000"/>
            </a:srgbClr>
          </a:solidFill>
          <a:ln/>
        </p:spPr>
      </p:sp>
      <p:sp>
        <p:nvSpPr>
          <p:cNvPr id="2" name="Text 0"/>
          <p:cNvSpPr/>
          <p:nvPr/>
        </p:nvSpPr>
        <p:spPr>
          <a:xfrm>
            <a:off x="1270159" y="838200"/>
            <a:ext cx="22943301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70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Анонсы мероприятий</a:t>
            </a:r>
            <a:endParaRPr lang="en-US" sz="7000" dirty="0"/>
          </a:p>
        </p:txBody>
      </p:sp>
      <p:sp>
        <p:nvSpPr>
          <p:cNvPr id="28" name="Shape 21"/>
          <p:cNvSpPr/>
          <p:nvPr/>
        </p:nvSpPr>
        <p:spPr>
          <a:xfrm rot="18725783">
            <a:off x="22994107" y="479101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34" name="Shape 2"/>
          <p:cNvSpPr/>
          <p:nvPr/>
        </p:nvSpPr>
        <p:spPr>
          <a:xfrm>
            <a:off x="268462" y="3239189"/>
            <a:ext cx="9880166" cy="1644096"/>
          </a:xfrm>
          <a:prstGeom prst="rect">
            <a:avLst/>
          </a:prstGeom>
          <a:solidFill>
            <a:srgbClr val="F3F3F3">
              <a:alpha val="100000"/>
            </a:srgbClr>
          </a:solidFill>
          <a:ln/>
        </p:spPr>
      </p:sp>
      <p:sp>
        <p:nvSpPr>
          <p:cNvPr id="35" name="Text 5"/>
          <p:cNvSpPr/>
          <p:nvPr/>
        </p:nvSpPr>
        <p:spPr>
          <a:xfrm>
            <a:off x="412479" y="3414284"/>
            <a:ext cx="9550827" cy="1236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400" b="0" dirty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1</a:t>
            </a:r>
            <a:r>
              <a:rPr lang="en-US" sz="4400" b="0" dirty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7</a:t>
            </a:r>
            <a:r>
              <a:rPr lang="ru-RU" sz="4400" b="0" dirty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 сентября 2024 «</a:t>
            </a:r>
            <a:r>
              <a:rPr lang="ru-RU" sz="4400" dirty="0">
                <a:solidFill>
                  <a:srgbClr val="292929"/>
                </a:solidFill>
                <a:ea typeface="Inter" charset="0"/>
                <a:cs typeface="Inter" charset="0"/>
              </a:rPr>
              <a:t>Проверки РКН. Виды, как подготовиться»</a:t>
            </a:r>
          </a:p>
          <a:p>
            <a:endParaRPr lang="en-US" sz="4400" b="0" dirty="0">
              <a:ea typeface="Inter" charset="0"/>
              <a:cs typeface="Inter" charset="0"/>
            </a:endParaRPr>
          </a:p>
        </p:txBody>
      </p:sp>
      <p:sp>
        <p:nvSpPr>
          <p:cNvPr id="37" name="Text 5"/>
          <p:cNvSpPr/>
          <p:nvPr/>
        </p:nvSpPr>
        <p:spPr>
          <a:xfrm>
            <a:off x="412479" y="8369185"/>
            <a:ext cx="10268491" cy="1236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4400" b="0" dirty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24</a:t>
            </a:r>
            <a:r>
              <a:rPr lang="ru-RU" sz="4400" b="0" dirty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 сентября 2024 «</a:t>
            </a:r>
            <a:r>
              <a:rPr lang="ru-RU" sz="4400" dirty="0">
                <a:solidFill>
                  <a:srgbClr val="292929"/>
                </a:solidFill>
                <a:ea typeface="Inter" charset="0"/>
                <a:cs typeface="Inter" charset="0"/>
              </a:rPr>
              <a:t>Документ Согласие - как составить в соответствии со 152-ФЗ»</a:t>
            </a:r>
          </a:p>
          <a:p>
            <a:endParaRPr lang="en-US" sz="4400" b="0" dirty="0">
              <a:ea typeface="Inter" charset="0"/>
              <a:cs typeface="Inter" charset="0"/>
            </a:endParaRPr>
          </a:p>
        </p:txBody>
      </p:sp>
      <p:sp>
        <p:nvSpPr>
          <p:cNvPr id="39" name="Text 5"/>
          <p:cNvSpPr/>
          <p:nvPr/>
        </p:nvSpPr>
        <p:spPr>
          <a:xfrm>
            <a:off x="412479" y="10448112"/>
            <a:ext cx="9550827" cy="1236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4400" b="0" dirty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1 </a:t>
            </a:r>
            <a:r>
              <a:rPr lang="ru-RU" sz="4400" b="0" dirty="0">
                <a:solidFill>
                  <a:srgbClr val="292929">
                    <a:alpha val="100000"/>
                  </a:srgbClr>
                </a:solidFill>
                <a:ea typeface="Inter" charset="0"/>
                <a:cs typeface="Inter" charset="0"/>
              </a:rPr>
              <a:t>октября 2024 «</a:t>
            </a:r>
            <a:r>
              <a:rPr lang="ru-RU" sz="4400" dirty="0">
                <a:solidFill>
                  <a:srgbClr val="292929"/>
                </a:solidFill>
                <a:ea typeface="Inter" charset="0"/>
                <a:cs typeface="Inter" charset="0"/>
              </a:rPr>
              <a:t>Приводим сайт в соответствии с требованиями 152-ФЗ»</a:t>
            </a:r>
          </a:p>
          <a:p>
            <a:endParaRPr lang="en-US" sz="4400" b="0" dirty="0">
              <a:ea typeface="Inter" charset="0"/>
              <a:cs typeface="Inter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8190" y="2535619"/>
            <a:ext cx="3341197" cy="30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ятиугольник 40"/>
          <p:cNvSpPr/>
          <p:nvPr/>
        </p:nvSpPr>
        <p:spPr bwMode="auto">
          <a:xfrm>
            <a:off x="10680970" y="3239189"/>
            <a:ext cx="4215177" cy="1644096"/>
          </a:xfrm>
          <a:prstGeom prst="homePlate">
            <a:avLst/>
          </a:prstGeom>
          <a:solidFill>
            <a:schemeClr val="bg1">
              <a:lumMod val="8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4467" y="6416832"/>
            <a:ext cx="150837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292929"/>
                </a:solidFill>
                <a:ea typeface="Inter" charset="0"/>
                <a:cs typeface="Inter" charset="0"/>
              </a:rPr>
              <a:t>Расписание лекций на сайте</a:t>
            </a:r>
          </a:p>
          <a:p>
            <a:r>
              <a:rPr lang="ru-RU" sz="4400" dirty="0" smtClean="0">
                <a:solidFill>
                  <a:srgbClr val="292929"/>
                </a:solidFill>
                <a:ea typeface="Inter" charset="0"/>
                <a:cs typeface="Inter" charset="0"/>
              </a:rPr>
              <a:t>  </a:t>
            </a:r>
            <a:r>
              <a:rPr lang="en-US" sz="4400" b="1" dirty="0" smtClean="0">
                <a:solidFill>
                  <a:srgbClr val="292929"/>
                </a:solidFill>
                <a:ea typeface="Inter" charset="0"/>
                <a:cs typeface="Inter" charset="0"/>
              </a:rPr>
              <a:t>https://its.1c.ru/lector</a:t>
            </a:r>
            <a:endParaRPr lang="ru-RU" sz="4400" b="1" dirty="0">
              <a:solidFill>
                <a:srgbClr val="292929"/>
              </a:solidFill>
              <a:ea typeface="Inter" charset="0"/>
              <a:cs typeface="Inter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88190" y="7863382"/>
            <a:ext cx="3359257" cy="300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Прямая соединительная линия 43"/>
          <p:cNvCxnSpPr/>
          <p:nvPr/>
        </p:nvCxnSpPr>
        <p:spPr bwMode="auto">
          <a:xfrm>
            <a:off x="304467" y="5894962"/>
            <a:ext cx="14951987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Пятиугольник 45"/>
          <p:cNvSpPr/>
          <p:nvPr/>
        </p:nvSpPr>
        <p:spPr bwMode="auto">
          <a:xfrm>
            <a:off x="10680970" y="6416832"/>
            <a:ext cx="4215177" cy="6405347"/>
          </a:xfrm>
          <a:prstGeom prst="homePlate">
            <a:avLst/>
          </a:prstGeom>
          <a:solidFill>
            <a:schemeClr val="bg1">
              <a:lumMod val="8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</a:endParaRPr>
          </a:p>
        </p:txBody>
      </p:sp>
      <p:pic>
        <p:nvPicPr>
          <p:cNvPr id="47" name="Рисунок 46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94241" y="12378869"/>
            <a:ext cx="3857830" cy="11603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017" y="2530007"/>
            <a:ext cx="23288017" cy="91771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43852" tIns="121926" rIns="243852" bIns="121926">
            <a:spAutoFit/>
          </a:bodyPr>
          <a:lstStyle/>
          <a:p>
            <a:pPr marL="514350" algn="just">
              <a:lnSpc>
                <a:spcPct val="150000"/>
              </a:lnSpc>
              <a:buClr>
                <a:srgbClr val="C00000"/>
              </a:buClr>
              <a:buAutoNum type="arabicPeriod"/>
            </a:pP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Назначить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Ответственного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за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организацию обработки П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Дн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. 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Приказ о назначении Ответственного (формирует сервис 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«152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DOC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для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1C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»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)</a:t>
            </a:r>
            <a:endParaRPr lang="ru-RU" sz="3000" dirty="0" smtClean="0">
              <a:solidFill>
                <a:srgbClr val="282828">
                  <a:alpha val="100000"/>
                </a:srgbClr>
              </a:solidFill>
              <a:latin typeface="Calibri" panose="020F0502020204030204" pitchFamily="34" charset="0"/>
              <a:ea typeface="Inter Bold" pitchFamily="34" charset="-122"/>
              <a:cs typeface="Calibri" panose="020F0502020204030204" pitchFamily="34" charset="0"/>
              <a:sym typeface="Exo 2"/>
            </a:endParaRPr>
          </a:p>
          <a:p>
            <a:pPr marL="514350" algn="just">
              <a:lnSpc>
                <a:spcPct val="150000"/>
              </a:lnSpc>
              <a:buClr>
                <a:srgbClr val="C00000"/>
              </a:buClr>
              <a:buAutoNum type="arabicPeriod"/>
            </a:pP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Разработать документ 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«Политика 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в области обработки с Персональными данными 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«(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формирует сервис 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«152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DOC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для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1C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»)</a:t>
            </a:r>
            <a:endParaRPr lang="ru-RU" sz="3000" dirty="0" smtClean="0">
              <a:solidFill>
                <a:srgbClr val="282828">
                  <a:alpha val="100000"/>
                </a:srgbClr>
              </a:solidFill>
              <a:latin typeface="Calibri" panose="020F0502020204030204" pitchFamily="34" charset="0"/>
              <a:ea typeface="Inter Bold" pitchFamily="34" charset="-122"/>
              <a:cs typeface="Calibri" panose="020F0502020204030204" pitchFamily="34" charset="0"/>
              <a:sym typeface="Exo 2"/>
            </a:endParaRPr>
          </a:p>
          <a:p>
            <a:pPr marL="514350" algn="just">
              <a:lnSpc>
                <a:spcPct val="150000"/>
              </a:lnSpc>
              <a:buClr>
                <a:srgbClr val="C00000"/>
              </a:buClr>
              <a:buAutoNum type="arabicPeriod"/>
            </a:pP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Разработать Локально Нормативные акты в области работы с персональными данными (формирует сервис 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«152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DOC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для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1C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»</a:t>
            </a:r>
            <a:endParaRPr lang="ru-RU" sz="3000" dirty="0" smtClean="0">
              <a:solidFill>
                <a:srgbClr val="282828">
                  <a:alpha val="100000"/>
                </a:srgbClr>
              </a:solidFill>
              <a:latin typeface="Calibri" panose="020F0502020204030204" pitchFamily="34" charset="0"/>
              <a:ea typeface="Inter Bold" pitchFamily="34" charset="-122"/>
              <a:cs typeface="Calibri" panose="020F0502020204030204" pitchFamily="34" charset="0"/>
              <a:sym typeface="Exo 2"/>
            </a:endParaRPr>
          </a:p>
          <a:p>
            <a:pPr marL="514350" algn="just">
              <a:lnSpc>
                <a:spcPct val="150000"/>
              </a:lnSpc>
              <a:buClr>
                <a:srgbClr val="C00000"/>
              </a:buClr>
              <a:buFontTx/>
              <a:buAutoNum type="arabicPeriod"/>
            </a:pP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Осуществлять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внутренний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контроль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и (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или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)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аудит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соответствия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обработки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ПДн ФЗ «О персональных данных» и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локальным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актам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оператора</a:t>
            </a:r>
            <a:endParaRPr lang="ru-RU" sz="3000" dirty="0" smtClean="0">
              <a:solidFill>
                <a:srgbClr val="282828">
                  <a:alpha val="100000"/>
                </a:srgbClr>
              </a:solidFill>
              <a:latin typeface="Calibri" panose="020F0502020204030204" pitchFamily="34" charset="0"/>
              <a:ea typeface="Inter Bold" pitchFamily="34" charset="-122"/>
              <a:cs typeface="Calibri" panose="020F0502020204030204" pitchFamily="34" charset="0"/>
              <a:sym typeface="Exo 2"/>
            </a:endParaRPr>
          </a:p>
          <a:p>
            <a:pPr marL="514350" algn="just">
              <a:lnSpc>
                <a:spcPct val="150000"/>
              </a:lnSpc>
              <a:buClr>
                <a:srgbClr val="C00000"/>
              </a:buClr>
              <a:buFontTx/>
              <a:buAutoNum type="arabicPeriod"/>
            </a:pP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Провести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оценку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вреда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,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который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может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быть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причинен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субъектам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ПДн в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случае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нарушения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положений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ФЗ «О персональных данных» и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подготовить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Акт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оценки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вреда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по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каждой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ИС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(формирует сервис 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«152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DOC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для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1C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»)</a:t>
            </a:r>
            <a:endParaRPr lang="ru-RU" sz="3000" dirty="0" smtClean="0">
              <a:solidFill>
                <a:srgbClr val="282828">
                  <a:alpha val="100000"/>
                </a:srgbClr>
              </a:solidFill>
              <a:latin typeface="Calibri" panose="020F0502020204030204" pitchFamily="34" charset="0"/>
              <a:ea typeface="Inter Bold" pitchFamily="34" charset="-122"/>
              <a:cs typeface="Calibri" panose="020F0502020204030204" pitchFamily="34" charset="0"/>
              <a:sym typeface="Exo 2"/>
            </a:endParaRPr>
          </a:p>
          <a:p>
            <a:pPr marL="514350" algn="just">
              <a:lnSpc>
                <a:spcPct val="150000"/>
              </a:lnSpc>
              <a:buClr>
                <a:srgbClr val="C00000"/>
              </a:buClr>
              <a:buFontTx/>
              <a:buAutoNum type="arabicPeriod"/>
            </a:pP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Проводить внутреннее обучение и тестирование сотрудников </a:t>
            </a:r>
          </a:p>
          <a:p>
            <a:pPr marL="514350" algn="just">
              <a:lnSpc>
                <a:spcPct val="150000"/>
              </a:lnSpc>
              <a:buClr>
                <a:srgbClr val="C00000"/>
              </a:buClr>
              <a:buFontTx/>
              <a:buAutoNum type="arabicPeriod"/>
            </a:pP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Подать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уведомление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в Роскомнадзор (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если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подавали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до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1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февраля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2023,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то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рекомендуется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подать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новое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уведомление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)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(шаблон формируется в сервисе 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«152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DOC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для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1C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»)</a:t>
            </a:r>
            <a:endParaRPr lang="ru-RU" sz="3000" dirty="0" smtClean="0">
              <a:solidFill>
                <a:srgbClr val="282828">
                  <a:alpha val="100000"/>
                </a:srgbClr>
              </a:solidFill>
              <a:latin typeface="Calibri" panose="020F0502020204030204" pitchFamily="34" charset="0"/>
              <a:ea typeface="Inter Bold" pitchFamily="34" charset="-122"/>
              <a:cs typeface="Calibri" panose="020F0502020204030204" pitchFamily="34" charset="0"/>
              <a:sym typeface="Exo 2"/>
            </a:endParaRPr>
          </a:p>
          <a:p>
            <a:pPr marL="514350" algn="just">
              <a:lnSpc>
                <a:spcPct val="150000"/>
              </a:lnSpc>
              <a:buClr>
                <a:srgbClr val="C00000"/>
              </a:buClr>
              <a:buFontTx/>
              <a:buAutoNum type="arabicPeriod"/>
            </a:pP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Подавать уведомления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об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изменениях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в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работе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с ПДн (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Ответственный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,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Цели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,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категории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ПДн,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Субъекты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Пдн и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пр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.)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не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позднее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15-го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числа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месяца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,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следующего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за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месяцем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, в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котором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возникли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изменения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(шаблон формируется в сервисе 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«152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DOC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для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 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1C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Calibri" panose="020F0502020204030204" pitchFamily="34" charset="0"/>
                <a:ea typeface="Inter Bold" pitchFamily="34" charset="-122"/>
                <a:cs typeface="Calibri" panose="020F0502020204030204" pitchFamily="34" charset="0"/>
                <a:sym typeface="Exo 2"/>
              </a:rPr>
              <a:t>»)</a:t>
            </a:r>
            <a:r>
              <a:rPr lang="ru-RU" sz="3000" dirty="0" smtClean="0"/>
              <a:t> </a:t>
            </a:r>
          </a:p>
        </p:txBody>
      </p:sp>
      <p:sp>
        <p:nvSpPr>
          <p:cNvPr id="10" name="Shape 1"/>
          <p:cNvSpPr/>
          <p:nvPr/>
        </p:nvSpPr>
        <p:spPr>
          <a:xfrm>
            <a:off x="428017" y="494492"/>
            <a:ext cx="15505889" cy="1801233"/>
          </a:xfrm>
          <a:prstGeom prst="rect">
            <a:avLst/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5" name="Google Shape;158;p27"/>
          <p:cNvSpPr txBox="1"/>
          <p:nvPr/>
        </p:nvSpPr>
        <p:spPr>
          <a:xfrm>
            <a:off x="1187690" y="831281"/>
            <a:ext cx="16072044" cy="1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70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  <a:sym typeface="Exo 2"/>
              </a:rPr>
              <a:t>Памятка оператора по шагам:</a:t>
            </a:r>
            <a:endParaRPr lang="ru" sz="7000" dirty="0" smtClean="0">
              <a:solidFill>
                <a:srgbClr val="282828">
                  <a:alpha val="100000"/>
                </a:srgbClr>
              </a:solidFill>
              <a:latin typeface="Inter Bold" pitchFamily="34" charset="0"/>
              <a:ea typeface="Inter Bold" pitchFamily="34" charset="-122"/>
              <a:cs typeface="Inter Bold" pitchFamily="34" charset="-120"/>
              <a:sym typeface="Exo 2"/>
            </a:endParaRPr>
          </a:p>
        </p:txBody>
      </p:sp>
      <p:sp>
        <p:nvSpPr>
          <p:cNvPr id="11" name="Shape 7"/>
          <p:cNvSpPr/>
          <p:nvPr/>
        </p:nvSpPr>
        <p:spPr>
          <a:xfrm rot="17464596">
            <a:off x="5660851" y="10993534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12" name="Shape 8"/>
          <p:cNvSpPr/>
          <p:nvPr/>
        </p:nvSpPr>
        <p:spPr>
          <a:xfrm rot="14654937">
            <a:off x="22229948" y="-5698559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xmlns="" val="10412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583660"/>
            <a:ext cx="22943301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7000" dirty="0" err="1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Демо</a:t>
            </a:r>
            <a:r>
              <a:rPr lang="ru-RU" sz="70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доступ к сервису</a:t>
            </a:r>
            <a:endParaRPr lang="en-US" sz="7000" dirty="0"/>
          </a:p>
        </p:txBody>
      </p:sp>
      <p:sp>
        <p:nvSpPr>
          <p:cNvPr id="30" name="Shape 7"/>
          <p:cNvSpPr/>
          <p:nvPr/>
        </p:nvSpPr>
        <p:spPr>
          <a:xfrm rot="1984945">
            <a:off x="23926734" y="-3351303"/>
            <a:ext cx="2166623" cy="6702606"/>
          </a:xfrm>
          <a:prstGeom prst="roundRect">
            <a:avLst>
              <a:gd name="adj" fmla="val 52755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33" name="Shape 8"/>
          <p:cNvSpPr/>
          <p:nvPr/>
        </p:nvSpPr>
        <p:spPr>
          <a:xfrm rot="1984945">
            <a:off x="21569369" y="12828715"/>
            <a:ext cx="2166623" cy="5311667"/>
          </a:xfrm>
          <a:prstGeom prst="roundRect">
            <a:avLst>
              <a:gd name="adj" fmla="val 52755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35" name="Shape 10"/>
          <p:cNvSpPr/>
          <p:nvPr/>
        </p:nvSpPr>
        <p:spPr>
          <a:xfrm rot="1984945">
            <a:off x="7511068" y="-4461308"/>
            <a:ext cx="2166623" cy="5311667"/>
          </a:xfrm>
          <a:prstGeom prst="roundRect">
            <a:avLst>
              <a:gd name="adj" fmla="val 52755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36" name="Shape 2"/>
          <p:cNvSpPr/>
          <p:nvPr/>
        </p:nvSpPr>
        <p:spPr>
          <a:xfrm>
            <a:off x="233474" y="1867721"/>
            <a:ext cx="11556460" cy="10222680"/>
          </a:xfrm>
          <a:prstGeom prst="rect">
            <a:avLst/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16" name="Text 12"/>
          <p:cNvSpPr/>
          <p:nvPr/>
        </p:nvSpPr>
        <p:spPr>
          <a:xfrm>
            <a:off x="635110" y="2243480"/>
            <a:ext cx="9958688" cy="25291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4000" dirty="0">
                <a:solidFill>
                  <a:srgbClr val="000000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 </a:t>
            </a:r>
            <a:r>
              <a:rPr lang="ru-RU" sz="3200" b="1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Сервис «152</a:t>
            </a:r>
            <a:r>
              <a:rPr lang="en-US" sz="3200" b="1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DOC</a:t>
            </a:r>
            <a:r>
              <a:rPr lang="ru-RU" sz="3200" b="1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 для 1С» – для самостоятельной разработки документов ЛНА</a:t>
            </a:r>
          </a:p>
          <a:p>
            <a:pPr marL="0" indent="0" algn="l">
              <a:buNone/>
            </a:pPr>
            <a:endParaRPr lang="ru-RU" sz="3200" dirty="0" smtClean="0">
              <a:solidFill>
                <a:srgbClr val="000000">
                  <a:alpha val="100000"/>
                </a:srgbClr>
              </a:solidFill>
              <a:ea typeface="Inter Regular" pitchFamily="34" charset="-122"/>
              <a:cs typeface="Inter Regular" pitchFamily="34" charset="-120"/>
            </a:endParaRPr>
          </a:p>
          <a:p>
            <a:pPr marL="0" indent="0" algn="l">
              <a:buNone/>
            </a:pPr>
            <a:r>
              <a:rPr lang="ru-RU" sz="32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Понятный </a:t>
            </a:r>
            <a:r>
              <a:rPr lang="ru-RU" sz="32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чек-лист, который поможет начать работу в сервисе.</a:t>
            </a:r>
          </a:p>
          <a:p>
            <a:pPr marL="0" indent="0" algn="l">
              <a:buNone/>
            </a:pPr>
            <a:endParaRPr lang="ru-RU" sz="3200" dirty="0" smtClean="0">
              <a:solidFill>
                <a:srgbClr val="000000">
                  <a:alpha val="100000"/>
                </a:srgbClr>
              </a:solidFill>
              <a:ea typeface="Inter Regular" pitchFamily="34" charset="-122"/>
              <a:cs typeface="Inter Regular" pitchFamily="34" charset="-120"/>
            </a:endParaRPr>
          </a:p>
          <a:p>
            <a:pPr marL="0" indent="0" algn="l">
              <a:buNone/>
            </a:pPr>
            <a:r>
              <a:rPr lang="ru-RU" sz="32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Проверяйте свои сайты, на наличие метрических программ</a:t>
            </a:r>
          </a:p>
          <a:p>
            <a:pPr marL="0" indent="0" algn="l">
              <a:buNone/>
            </a:pPr>
            <a:endParaRPr lang="ru-RU" sz="3200" dirty="0" smtClean="0">
              <a:solidFill>
                <a:srgbClr val="000000">
                  <a:alpha val="100000"/>
                </a:srgbClr>
              </a:solidFill>
              <a:ea typeface="Inter Regular" pitchFamily="34" charset="-122"/>
              <a:cs typeface="Inter Regular" pitchFamily="34" charset="-120"/>
            </a:endParaRPr>
          </a:p>
          <a:p>
            <a:pPr marL="0" indent="0" algn="l">
              <a:buNone/>
            </a:pPr>
            <a:r>
              <a:rPr lang="ru-RU" sz="32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И обучайтесь с помощью </a:t>
            </a:r>
            <a:r>
              <a:rPr lang="ru-RU" sz="3200" dirty="0" err="1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видеоинструкций</a:t>
            </a:r>
            <a:endParaRPr lang="ru-RU" sz="3200" dirty="0" smtClean="0">
              <a:solidFill>
                <a:srgbClr val="000000">
                  <a:alpha val="100000"/>
                </a:srgbClr>
              </a:solidFill>
              <a:ea typeface="Inter Regular" pitchFamily="34" charset="-122"/>
              <a:cs typeface="Inter Regular" pitchFamily="34" charset="-120"/>
            </a:endParaRPr>
          </a:p>
          <a:p>
            <a:pPr marL="0" indent="0" algn="l">
              <a:buNone/>
            </a:pPr>
            <a:endParaRPr lang="ru-RU" sz="3200" dirty="0" smtClean="0">
              <a:solidFill>
                <a:srgbClr val="000000">
                  <a:alpha val="100000"/>
                </a:srgbClr>
              </a:solidFill>
              <a:ea typeface="Inter Regular" pitchFamily="34" charset="-122"/>
              <a:cs typeface="Inter Regular" pitchFamily="34" charset="-120"/>
            </a:endParaRPr>
          </a:p>
          <a:p>
            <a:r>
              <a:rPr lang="en-US" sz="3200" b="1" dirty="0" err="1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Исходя</a:t>
            </a:r>
            <a:r>
              <a:rPr lang="en-US" sz="3200" b="1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sz="3200" b="1" dirty="0" err="1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из</a:t>
            </a:r>
            <a:r>
              <a:rPr lang="en-US" sz="3200" b="1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sz="3200" b="1" dirty="0" err="1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опыта</a:t>
            </a:r>
            <a:r>
              <a:rPr lang="ru-RU" sz="3200" b="1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,</a:t>
            </a:r>
            <a:r>
              <a:rPr lang="en-US" sz="3200" b="1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sz="3200" b="1" dirty="0" err="1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документы</a:t>
            </a:r>
            <a:r>
              <a:rPr lang="en-US" sz="3200" b="1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можно </a:t>
            </a:r>
            <a:r>
              <a:rPr lang="en-US" sz="3200" b="1" dirty="0" err="1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сделать</a:t>
            </a:r>
            <a:r>
              <a:rPr lang="en-US" sz="3200" b="1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sz="3200" b="1" dirty="0" err="1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за</a:t>
            </a:r>
            <a:r>
              <a:rPr lang="en-US" sz="3200" b="1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4 </a:t>
            </a:r>
            <a:r>
              <a:rPr lang="en-US" sz="3200" b="1" dirty="0" err="1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дня</a:t>
            </a:r>
            <a:r>
              <a:rPr lang="en-US" sz="3200" b="1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(</a:t>
            </a:r>
            <a:r>
              <a:rPr lang="ru-RU" sz="3200" b="1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конечно если качественно собрать информацию)</a:t>
            </a:r>
          </a:p>
          <a:p>
            <a:pPr marL="0" indent="0" algn="l">
              <a:buNone/>
            </a:pPr>
            <a:endParaRPr lang="ru-RU" sz="3200" dirty="0" smtClean="0">
              <a:solidFill>
                <a:srgbClr val="000000">
                  <a:alpha val="100000"/>
                </a:srgbClr>
              </a:solidFill>
              <a:ea typeface="Inter Regular" pitchFamily="34" charset="-122"/>
              <a:cs typeface="Inter Regular" pitchFamily="34" charset="-120"/>
            </a:endParaRPr>
          </a:p>
          <a:p>
            <a:pPr marL="0" indent="0" algn="l">
              <a:buNone/>
            </a:pPr>
            <a:r>
              <a:rPr lang="ru-RU" sz="32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Стоимость разработки у конкурентов от 50000 рублей</a:t>
            </a:r>
            <a:endParaRPr lang="ru-RU" sz="3200" dirty="0" smtClean="0">
              <a:solidFill>
                <a:srgbClr val="000000">
                  <a:alpha val="100000"/>
                </a:srgbClr>
              </a:solidFill>
              <a:ea typeface="Inter Regular" pitchFamily="34" charset="-122"/>
              <a:cs typeface="Inter Regular" pitchFamily="34" charset="-120"/>
            </a:endParaRPr>
          </a:p>
          <a:p>
            <a:pPr marL="0" indent="0" algn="l">
              <a:buNone/>
            </a:pPr>
            <a:endParaRPr lang="ru-RU" sz="3200" dirty="0" smtClean="0">
              <a:solidFill>
                <a:srgbClr val="000000">
                  <a:alpha val="100000"/>
                </a:srgbClr>
              </a:solidFill>
              <a:ea typeface="Inter Regular" pitchFamily="34" charset="-122"/>
              <a:cs typeface="Inter Regular" pitchFamily="34" charset="-120"/>
            </a:endParaRPr>
          </a:p>
          <a:p>
            <a:pPr marL="0" indent="0" algn="l">
              <a:buNone/>
            </a:pPr>
            <a:endParaRPr lang="en-US" sz="4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867710" y="12431949"/>
            <a:ext cx="20661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Сервис</a:t>
            </a:r>
            <a:r>
              <a:rPr lang="en-US" sz="40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a typeface="Inter Regular" pitchFamily="34" charset="-122"/>
                <a:cs typeface="Inter Regular" pitchFamily="34" charset="-120"/>
              </a:rPr>
              <a:t>«152</a:t>
            </a:r>
            <a:r>
              <a:rPr lang="en-US" sz="4000" b="1" dirty="0" smtClean="0">
                <a:solidFill>
                  <a:srgbClr val="FF0000"/>
                </a:solidFill>
                <a:ea typeface="Inter Regular" pitchFamily="34" charset="-122"/>
                <a:cs typeface="Inter Regular" pitchFamily="34" charset="-120"/>
              </a:rPr>
              <a:t>DOC </a:t>
            </a:r>
            <a:r>
              <a:rPr lang="ru-RU" sz="4000" b="1" dirty="0" smtClean="0">
                <a:solidFill>
                  <a:srgbClr val="FF0000"/>
                </a:solidFill>
                <a:ea typeface="Inter Regular" pitchFamily="34" charset="-122"/>
                <a:cs typeface="Inter Regular" pitchFamily="34" charset="-120"/>
              </a:rPr>
              <a:t>для 1С»</a:t>
            </a:r>
            <a:r>
              <a:rPr lang="en-US" sz="40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– </a:t>
            </a:r>
            <a:r>
              <a:rPr lang="en-US" sz="4000" dirty="0" err="1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это</a:t>
            </a:r>
            <a:r>
              <a:rPr lang="en-US" sz="40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всегда </a:t>
            </a:r>
            <a:r>
              <a:rPr lang="en-US" sz="4000" dirty="0" err="1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правильные</a:t>
            </a:r>
            <a:r>
              <a:rPr lang="en-US" sz="40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и </a:t>
            </a:r>
            <a:r>
              <a:rPr lang="en-US" sz="4000" dirty="0" err="1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актуальные</a:t>
            </a:r>
            <a:r>
              <a:rPr lang="en-US" sz="4000" dirty="0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 </a:t>
            </a:r>
            <a:r>
              <a:rPr lang="en-US" sz="4000" dirty="0" err="1" smtClean="0">
                <a:solidFill>
                  <a:srgbClr val="000000">
                    <a:alpha val="100000"/>
                  </a:srgbClr>
                </a:solidFill>
                <a:ea typeface="Inter Regular" pitchFamily="34" charset="-122"/>
                <a:cs typeface="Inter Regular" pitchFamily="34" charset="-120"/>
              </a:rPr>
              <a:t>документы</a:t>
            </a:r>
            <a:endParaRPr lang="en-US" sz="4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35110" y="10028298"/>
            <a:ext cx="1219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Ссылка на сайт </a:t>
            </a:r>
            <a:r>
              <a:rPr lang="en-US" sz="3200" b="1" dirty="0" smtClean="0">
                <a:hlinkClick r:id="rId3"/>
              </a:rPr>
              <a:t>https://152doc.ru/</a:t>
            </a:r>
            <a:endParaRPr lang="ru-RU" sz="3200" b="1" dirty="0" smtClean="0"/>
          </a:p>
          <a:p>
            <a:r>
              <a:rPr lang="ru-RU" sz="3200" b="1" dirty="0" smtClean="0"/>
              <a:t>Данные для </a:t>
            </a:r>
            <a:r>
              <a:rPr lang="ru-RU" sz="3200" b="1" dirty="0" err="1" smtClean="0"/>
              <a:t>демовхода</a:t>
            </a:r>
            <a:endParaRPr lang="ru-RU" sz="3200" b="1" dirty="0" smtClean="0"/>
          </a:p>
          <a:p>
            <a:r>
              <a:rPr lang="ru-RU" sz="3200" b="1" dirty="0" smtClean="0"/>
              <a:t>Логин:</a:t>
            </a:r>
            <a:r>
              <a:rPr lang="ru-RU" sz="3200" dirty="0" smtClean="0"/>
              <a:t> </a:t>
            </a:r>
            <a:r>
              <a:rPr lang="en-US" sz="3200" dirty="0" smtClean="0"/>
              <a:t>dist@1c.ru</a:t>
            </a:r>
          </a:p>
          <a:p>
            <a:r>
              <a:rPr lang="ru-RU" sz="3200" b="1" dirty="0" smtClean="0"/>
              <a:t>Пароль: </a:t>
            </a:r>
            <a:r>
              <a:rPr lang="en-US" sz="3200" dirty="0" smtClean="0"/>
              <a:t>Dist_demo2024@1c.ru</a:t>
            </a:r>
            <a:endParaRPr lang="ru-RU" sz="3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b="18819"/>
          <a:stretch>
            <a:fillRect/>
          </a:stretch>
        </p:blipFill>
        <p:spPr bwMode="auto">
          <a:xfrm>
            <a:off x="12142405" y="1011132"/>
            <a:ext cx="1120563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39606" y="4772671"/>
            <a:ext cx="6335697" cy="73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1695" y="10028297"/>
            <a:ext cx="206210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22943301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Итоги встречи</a:t>
            </a:r>
            <a:endParaRPr lang="en-US" sz="7000" dirty="0"/>
          </a:p>
        </p:txBody>
      </p:sp>
      <p:sp>
        <p:nvSpPr>
          <p:cNvPr id="5" name="Shape 2"/>
          <p:cNvSpPr/>
          <p:nvPr/>
        </p:nvSpPr>
        <p:spPr>
          <a:xfrm>
            <a:off x="1270158" y="2641600"/>
            <a:ext cx="13006425" cy="50546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95762" y="4203700"/>
            <a:ext cx="3289711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 сентябре 2022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2095762" y="4787900"/>
            <a:ext cx="2883260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 ноябре 2022</a:t>
            </a:r>
            <a:endParaRPr lang="en-US" sz="3000" dirty="0"/>
          </a:p>
        </p:txBody>
      </p:sp>
      <p:sp>
        <p:nvSpPr>
          <p:cNvPr id="8" name="Text 5"/>
          <p:cNvSpPr/>
          <p:nvPr/>
        </p:nvSpPr>
        <p:spPr>
          <a:xfrm>
            <a:off x="2095762" y="5372100"/>
            <a:ext cx="2692737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 марте 2023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2095762" y="5956300"/>
            <a:ext cx="5588698" cy="10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 ноябре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2023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, август 2024 </a:t>
            </a:r>
            <a:endParaRPr lang="en-US" sz="3000" dirty="0"/>
          </a:p>
        </p:txBody>
      </p:sp>
      <p:sp>
        <p:nvSpPr>
          <p:cNvPr id="10" name="Text 7"/>
          <p:cNvSpPr/>
          <p:nvPr/>
        </p:nvSpPr>
        <p:spPr>
          <a:xfrm>
            <a:off x="1663908" y="2984500"/>
            <a:ext cx="8814902" cy="10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152-ФЗ уделяется большое внимание и изменения и новые приказы были внесены:</a:t>
            </a:r>
            <a:endParaRPr lang="en-US" sz="3000" dirty="0"/>
          </a:p>
        </p:txBody>
      </p:sp>
      <p:sp>
        <p:nvSpPr>
          <p:cNvPr id="11" name="Shape 8"/>
          <p:cNvSpPr/>
          <p:nvPr/>
        </p:nvSpPr>
        <p:spPr>
          <a:xfrm>
            <a:off x="1663908" y="4356100"/>
            <a:ext cx="152419" cy="152400"/>
          </a:xfrm>
          <a:prstGeom prst="ellipse">
            <a:avLst/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12" name="Shape 9"/>
          <p:cNvSpPr/>
          <p:nvPr/>
        </p:nvSpPr>
        <p:spPr>
          <a:xfrm>
            <a:off x="1663908" y="4940300"/>
            <a:ext cx="152419" cy="152400"/>
          </a:xfrm>
          <a:prstGeom prst="ellipse">
            <a:avLst/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1663908" y="5524500"/>
            <a:ext cx="152419" cy="152400"/>
          </a:xfrm>
          <a:prstGeom prst="ellipse">
            <a:avLst/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1663908" y="6108700"/>
            <a:ext cx="152419" cy="152400"/>
          </a:xfrm>
          <a:prstGeom prst="ellipse">
            <a:avLst/>
          </a:prstGeom>
          <a:solidFill>
            <a:srgbClr val="C00000">
              <a:alpha val="100000"/>
            </a:srgbClr>
          </a:solidFill>
          <a:ln/>
        </p:spPr>
      </p:sp>
      <p:pic>
        <p:nvPicPr>
          <p:cNvPr id="15" name="Image 1" descr=" "/>
          <p:cNvPicPr>
            <a:picLocks noChangeAspect="1"/>
          </p:cNvPicPr>
          <p:nvPr/>
        </p:nvPicPr>
        <p:blipFill>
          <a:blip r:embed="rId3"/>
          <a:srcRect b="34422"/>
          <a:stretch>
            <a:fillRect/>
          </a:stretch>
        </p:blipFill>
        <p:spPr>
          <a:xfrm>
            <a:off x="1536892" y="2641600"/>
            <a:ext cx="12739692" cy="331470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2095762" y="8064500"/>
            <a:ext cx="15703396" cy="429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endParaRPr lang="en-US" sz="2500" dirty="0"/>
          </a:p>
          <a:p>
            <a:pPr marL="0" indent="0" algn="l">
              <a:buNone/>
            </a:pPr>
            <a:r>
              <a:rPr lang="en-US" sz="25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endParaRPr lang="en-US" sz="2500" dirty="0"/>
          </a:p>
          <a:p>
            <a:pPr marL="0" indent="0" algn="l">
              <a:buNone/>
            </a:pPr>
            <a:r>
              <a:rPr lang="en-US" sz="25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endParaRPr lang="en-US" sz="2500" dirty="0"/>
          </a:p>
          <a:p>
            <a:pPr marL="0" indent="0" algn="l">
              <a:buNone/>
            </a:pPr>
            <a:r>
              <a:rPr lang="en-US" sz="2500" dirty="0" smtClean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Памятка </a:t>
            </a:r>
            <a:r>
              <a:rPr lang="en-US" sz="25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обязанностей оператора выше в </a:t>
            </a:r>
            <a:r>
              <a:rPr lang="en-US" sz="2500" dirty="0" smtClean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слайдах.</a:t>
            </a:r>
            <a:endParaRPr lang="en-US" sz="2500" dirty="0"/>
          </a:p>
          <a:p>
            <a:pPr marL="0" indent="0" algn="l">
              <a:buNone/>
            </a:pPr>
            <a:r>
              <a:rPr lang="en-US" sz="25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Список, документов, который необходимо разработать, вы можете</a:t>
            </a:r>
            <a:endParaRPr lang="en-US" sz="2500" dirty="0"/>
          </a:p>
          <a:p>
            <a:r>
              <a:rPr lang="en-US" sz="25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запросить </a:t>
            </a:r>
            <a:r>
              <a:rPr lang="ru-RU" sz="2500" dirty="0" smtClean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на почте у партнеров 1С </a:t>
            </a:r>
            <a:r>
              <a:rPr lang="ru-RU" sz="2800" b="1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  <a:cs typeface="Inter Bold" pitchFamily="34" charset="-120"/>
                <a:hlinkClick r:id="rId4"/>
              </a:rPr>
              <a:t>PAVMIK@rarus.ru</a:t>
            </a:r>
            <a:endParaRPr lang="en-US" sz="2800" b="1" dirty="0" smtClean="0"/>
          </a:p>
          <a:p>
            <a:endParaRPr lang="en-US" sz="2500" dirty="0">
              <a:solidFill>
                <a:srgbClr val="000000">
                  <a:alpha val="100000"/>
                </a:srgbClr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663908" y="9347200"/>
            <a:ext cx="152419" cy="152400"/>
          </a:xfrm>
          <a:prstGeom prst="ellipse">
            <a:avLst/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18" name="Shape 14"/>
          <p:cNvSpPr/>
          <p:nvPr/>
        </p:nvSpPr>
        <p:spPr>
          <a:xfrm>
            <a:off x="1663908" y="9677400"/>
            <a:ext cx="152419" cy="152400"/>
          </a:xfrm>
          <a:prstGeom prst="ellipse">
            <a:avLst/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23" name="Text 19"/>
          <p:cNvSpPr/>
          <p:nvPr/>
        </p:nvSpPr>
        <p:spPr>
          <a:xfrm>
            <a:off x="1270158" y="8064500"/>
            <a:ext cx="12599974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Напомним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мессенджеры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,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которые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нельзя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использовать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для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передачи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ПДН: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WhatsApp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, Telegram и 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Viber</a:t>
            </a:r>
            <a:endParaRPr lang="ru-RU" sz="3000" dirty="0" smtClean="0">
              <a:solidFill>
                <a:srgbClr val="282828">
                  <a:alpha val="100000"/>
                </a:srgbClr>
              </a:solidFill>
              <a:latin typeface="Inter Medium" pitchFamily="34" charset="0"/>
              <a:ea typeface="Inter Medium" pitchFamily="34" charset="-122"/>
              <a:cs typeface="Inter Medium" pitchFamily="34" charset="-120"/>
            </a:endParaRPr>
          </a:p>
        </p:txBody>
      </p:sp>
      <p:pic>
        <p:nvPicPr>
          <p:cNvPr id="24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657759" y="5626100"/>
            <a:ext cx="9729416" cy="8089900"/>
          </a:xfrm>
          <a:prstGeom prst="rect">
            <a:avLst/>
          </a:prstGeom>
        </p:spPr>
      </p:pic>
      <p:sp>
        <p:nvSpPr>
          <p:cNvPr id="26" name="Shape 20"/>
          <p:cNvSpPr/>
          <p:nvPr/>
        </p:nvSpPr>
        <p:spPr>
          <a:xfrm>
            <a:off x="8649781" y="1155700"/>
            <a:ext cx="2222778" cy="546100"/>
          </a:xfrm>
          <a:prstGeom prst="roundRect">
            <a:avLst>
              <a:gd name="adj" fmla="val 123907"/>
            </a:avLst>
          </a:prstGeom>
          <a:noFill/>
          <a:ln w="25400">
            <a:solidFill>
              <a:srgbClr val="2B2B2B"/>
            </a:solidFill>
            <a:prstDash val="solid"/>
          </a:ln>
        </p:spPr>
      </p:sp>
      <p:pic>
        <p:nvPicPr>
          <p:cNvPr id="27" name="Image 4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018127" y="1286421"/>
            <a:ext cx="1554855" cy="284659"/>
          </a:xfrm>
          <a:prstGeom prst="rect">
            <a:avLst/>
          </a:prstGeom>
        </p:spPr>
      </p:pic>
      <p:sp>
        <p:nvSpPr>
          <p:cNvPr id="28" name="Shape 21"/>
          <p:cNvSpPr/>
          <p:nvPr/>
        </p:nvSpPr>
        <p:spPr>
          <a:xfrm rot="18725783">
            <a:off x="22994107" y="479101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31" name="Shape 11"/>
          <p:cNvSpPr/>
          <p:nvPr/>
        </p:nvSpPr>
        <p:spPr>
          <a:xfrm>
            <a:off x="1660668" y="6591835"/>
            <a:ext cx="152419" cy="152400"/>
          </a:xfrm>
          <a:prstGeom prst="ellipse">
            <a:avLst/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32" name="Text 6"/>
          <p:cNvSpPr/>
          <p:nvPr/>
        </p:nvSpPr>
        <p:spPr>
          <a:xfrm>
            <a:off x="2106852" y="6455650"/>
            <a:ext cx="12169731" cy="10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Сейчас на рассмотрении законопроект об оборотных штрафах и ужесточение наказаний за нарушения при работе с </a:t>
            </a:r>
            <a:r>
              <a:rPr lang="ru-RU" sz="3000" dirty="0" err="1" smtClean="0">
                <a:solidFill>
                  <a:srgbClr val="282828">
                    <a:alpha val="100000"/>
                  </a:srgb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ПДн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70159" y="4511403"/>
            <a:ext cx="19877984" cy="27813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35" name="Shape 3"/>
          <p:cNvSpPr/>
          <p:nvPr/>
        </p:nvSpPr>
        <p:spPr>
          <a:xfrm>
            <a:off x="1270159" y="2606403"/>
            <a:ext cx="19877984" cy="1625600"/>
          </a:xfrm>
          <a:prstGeom prst="rect">
            <a:avLst/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36" name="Text 4"/>
          <p:cNvSpPr/>
          <p:nvPr/>
        </p:nvSpPr>
        <p:spPr>
          <a:xfrm>
            <a:off x="1879835" y="3063603"/>
            <a:ext cx="12074976" cy="92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7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Оператор обязан (152ФЗ, п.п.1119):</a:t>
            </a:r>
            <a:endParaRPr lang="en-US" sz="4700" dirty="0"/>
          </a:p>
        </p:txBody>
      </p:sp>
      <p:sp>
        <p:nvSpPr>
          <p:cNvPr id="37" name="Shape 5"/>
          <p:cNvSpPr/>
          <p:nvPr/>
        </p:nvSpPr>
        <p:spPr>
          <a:xfrm>
            <a:off x="1270159" y="4740003"/>
            <a:ext cx="19877984" cy="23241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38" name="Text 6"/>
          <p:cNvSpPr/>
          <p:nvPr/>
        </p:nvSpPr>
        <p:spPr>
          <a:xfrm>
            <a:off x="2934067" y="5209903"/>
            <a:ext cx="12701588" cy="14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Назначить Ответственного </a:t>
            </a:r>
            <a:r>
              <a:rPr lang="en-US" sz="3000" dirty="0" err="1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за</a:t>
            </a: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ru-RU" sz="30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организацию обработки П</a:t>
            </a:r>
            <a:r>
              <a:rPr lang="en-US" sz="3000" dirty="0" err="1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Дн</a:t>
            </a:r>
            <a:r>
              <a:rPr lang="en-US" sz="30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- назначается один на всю компанию! Назначается приказом! Контакты указываются в Уведомлении в РКН!</a:t>
            </a:r>
            <a:endParaRPr lang="en-US" sz="3000" dirty="0"/>
          </a:p>
        </p:txBody>
      </p:sp>
      <p:sp>
        <p:nvSpPr>
          <p:cNvPr id="40" name="Shape 7"/>
          <p:cNvSpPr/>
          <p:nvPr/>
        </p:nvSpPr>
        <p:spPr>
          <a:xfrm rot="17464596">
            <a:off x="11458535" y="10501315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41" name="Shape 8"/>
          <p:cNvSpPr/>
          <p:nvPr/>
        </p:nvSpPr>
        <p:spPr>
          <a:xfrm rot="13830218">
            <a:off x="24119447" y="-5404932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43" name="Shape 10"/>
          <p:cNvSpPr/>
          <p:nvPr/>
        </p:nvSpPr>
        <p:spPr>
          <a:xfrm>
            <a:off x="2553019" y="5057503"/>
            <a:ext cx="50806" cy="1714500"/>
          </a:xfrm>
          <a:prstGeom prst="rect">
            <a:avLst/>
          </a:prstGeom>
          <a:solidFill>
            <a:srgbClr val="282828">
              <a:alpha val="100000"/>
            </a:srgbClr>
          </a:solidFill>
          <a:ln/>
        </p:spPr>
      </p:sp>
      <p:sp>
        <p:nvSpPr>
          <p:cNvPr id="44" name="Shape 11"/>
          <p:cNvSpPr/>
          <p:nvPr/>
        </p:nvSpPr>
        <p:spPr>
          <a:xfrm>
            <a:off x="1270159" y="7597503"/>
            <a:ext cx="19877984" cy="27813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5" name="Text 12"/>
          <p:cNvSpPr/>
          <p:nvPr/>
        </p:nvSpPr>
        <p:spPr>
          <a:xfrm>
            <a:off x="2934067" y="8067403"/>
            <a:ext cx="17794924" cy="19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Издать документы</a:t>
            </a: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,</a:t>
            </a: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определяющие политику оператора в отношении обработки персональных данных - опубликовать или иным образом обеспечить неограниченный доступ к документу, определяющему его политику в отношении обработки персональных данных, к сведениям о реализуемых требованиях к защите персональных данных</a:t>
            </a:r>
            <a:endParaRPr lang="en-US" sz="3000" dirty="0"/>
          </a:p>
        </p:txBody>
      </p:sp>
      <p:sp>
        <p:nvSpPr>
          <p:cNvPr id="47" name="Shape 14"/>
          <p:cNvSpPr/>
          <p:nvPr/>
        </p:nvSpPr>
        <p:spPr>
          <a:xfrm>
            <a:off x="2553019" y="8156303"/>
            <a:ext cx="50806" cy="1714500"/>
          </a:xfrm>
          <a:prstGeom prst="rect">
            <a:avLst/>
          </a:prstGeom>
          <a:solidFill>
            <a:srgbClr val="282828">
              <a:alpha val="100000"/>
            </a:srgbClr>
          </a:solidFill>
          <a:ln/>
        </p:spPr>
      </p:sp>
      <p:sp>
        <p:nvSpPr>
          <p:cNvPr id="48" name="Text 0">
            <a:extLst>
              <a:ext uri="{FF2B5EF4-FFF2-40B4-BE49-F238E27FC236}">
                <a16:creationId xmlns:a16="http://schemas.microsoft.com/office/drawing/2014/main" xmlns="" id="{05375710-4A1F-944A-BB23-3B0191A5B18C}"/>
              </a:ext>
            </a:extLst>
          </p:cNvPr>
          <p:cNvSpPr/>
          <p:nvPr/>
        </p:nvSpPr>
        <p:spPr>
          <a:xfrm>
            <a:off x="1270159" y="838200"/>
            <a:ext cx="21272336" cy="1838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Памятка оператора ПДн</a:t>
            </a:r>
            <a:endParaRPr lang="en-US" sz="7000" dirty="0"/>
          </a:p>
        </p:txBody>
      </p:sp>
      <p:pic>
        <p:nvPicPr>
          <p:cNvPr id="20" name="Рисунок 19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CE2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2"/>
          <p:cNvSpPr/>
          <p:nvPr/>
        </p:nvSpPr>
        <p:spPr>
          <a:xfrm>
            <a:off x="7517070" y="4821038"/>
            <a:ext cx="7158117" cy="4012965"/>
          </a:xfrm>
          <a:prstGeom prst="rect">
            <a:avLst/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33" name="Text 1"/>
          <p:cNvSpPr/>
          <p:nvPr/>
        </p:nvSpPr>
        <p:spPr>
          <a:xfrm>
            <a:off x="1334507" y="257869"/>
            <a:ext cx="20444516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7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Спасибо за </a:t>
            </a:r>
            <a:r>
              <a:rPr lang="en-US" sz="7000" dirty="0" err="1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внимание</a:t>
            </a:r>
            <a:r>
              <a:rPr lang="en-US" sz="70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!</a:t>
            </a:r>
            <a:endParaRPr lang="ru-RU" sz="7000" dirty="0" smtClean="0">
              <a:solidFill>
                <a:srgbClr val="282828">
                  <a:alpha val="100000"/>
                </a:srgbClr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</p:txBody>
      </p:sp>
      <p:pic>
        <p:nvPicPr>
          <p:cNvPr id="39" name="Image 3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20009015" y="4149438"/>
            <a:ext cx="1367183" cy="681174"/>
          </a:xfrm>
          <a:prstGeom prst="rect">
            <a:avLst/>
          </a:prstGeom>
        </p:spPr>
      </p:pic>
      <p:pic>
        <p:nvPicPr>
          <p:cNvPr id="40" name="Image 32" descr=" "/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xmlns="" r:embed="rId65"/>
              </a:ext>
            </a:extLst>
          </a:blip>
          <a:stretch>
            <a:fillRect/>
          </a:stretch>
        </p:blipFill>
        <p:spPr>
          <a:xfrm>
            <a:off x="19999707" y="4140137"/>
            <a:ext cx="1386200" cy="700596"/>
          </a:xfrm>
          <a:prstGeom prst="rect">
            <a:avLst/>
          </a:prstGeom>
        </p:spPr>
      </p:pic>
      <p:pic>
        <p:nvPicPr>
          <p:cNvPr id="41" name="Image 33" descr=" "/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xmlns="" r:embed="rId67"/>
              </a:ext>
            </a:extLst>
          </a:blip>
          <a:stretch>
            <a:fillRect/>
          </a:stretch>
        </p:blipFill>
        <p:spPr>
          <a:xfrm>
            <a:off x="18893743" y="1770235"/>
            <a:ext cx="3607141" cy="3606688"/>
          </a:xfrm>
          <a:prstGeom prst="rect">
            <a:avLst/>
          </a:prstGeom>
        </p:spPr>
      </p:pic>
      <p:pic>
        <p:nvPicPr>
          <p:cNvPr id="42" name="Image 34" descr=" "/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xmlns="" r:embed="rId69"/>
              </a:ext>
            </a:extLst>
          </a:blip>
          <a:stretch>
            <a:fillRect/>
          </a:stretch>
        </p:blipFill>
        <p:spPr>
          <a:xfrm>
            <a:off x="18883999" y="1760065"/>
            <a:ext cx="3626624" cy="3625800"/>
          </a:xfrm>
          <a:prstGeom prst="rect">
            <a:avLst/>
          </a:prstGeom>
        </p:spPr>
      </p:pic>
      <p:pic>
        <p:nvPicPr>
          <p:cNvPr id="43" name="Image 35" descr=" "/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xmlns="" r:embed="rId71"/>
              </a:ext>
            </a:extLst>
          </a:blip>
          <a:stretch>
            <a:fillRect/>
          </a:stretch>
        </p:blipFill>
        <p:spPr>
          <a:xfrm>
            <a:off x="18523216" y="3787960"/>
            <a:ext cx="698771" cy="253281"/>
          </a:xfrm>
          <a:prstGeom prst="rect">
            <a:avLst/>
          </a:prstGeom>
        </p:spPr>
      </p:pic>
      <p:pic>
        <p:nvPicPr>
          <p:cNvPr id="44" name="Image 36" descr=" "/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xmlns="" r:embed="rId73"/>
              </a:ext>
            </a:extLst>
          </a:blip>
          <a:stretch>
            <a:fillRect/>
          </a:stretch>
        </p:blipFill>
        <p:spPr>
          <a:xfrm>
            <a:off x="18513309" y="3778323"/>
            <a:ext cx="717212" cy="272529"/>
          </a:xfrm>
          <a:prstGeom prst="rect">
            <a:avLst/>
          </a:prstGeom>
        </p:spPr>
      </p:pic>
      <p:pic>
        <p:nvPicPr>
          <p:cNvPr id="45" name="Image 37" descr=" "/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xmlns="" r:embed="rId75"/>
              </a:ext>
            </a:extLst>
          </a:blip>
          <a:stretch>
            <a:fillRect/>
          </a:stretch>
        </p:blipFill>
        <p:spPr>
          <a:xfrm>
            <a:off x="19512696" y="2720366"/>
            <a:ext cx="2169968" cy="1741326"/>
          </a:xfrm>
          <a:prstGeom prst="rect">
            <a:avLst/>
          </a:prstGeom>
        </p:spPr>
      </p:pic>
      <p:pic>
        <p:nvPicPr>
          <p:cNvPr id="46" name="Image 38" descr=" "/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21319032" y="2874626"/>
            <a:ext cx="581705" cy="989757"/>
          </a:xfrm>
          <a:prstGeom prst="rect">
            <a:avLst/>
          </a:prstGeom>
        </p:spPr>
      </p:pic>
      <p:pic>
        <p:nvPicPr>
          <p:cNvPr id="47" name="Image 39" descr=" "/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xmlns="" r:embed="rId79"/>
              </a:ext>
            </a:extLst>
          </a:blip>
          <a:stretch>
            <a:fillRect/>
          </a:stretch>
        </p:blipFill>
        <p:spPr>
          <a:xfrm>
            <a:off x="18952755" y="3427213"/>
            <a:ext cx="1169557" cy="688628"/>
          </a:xfrm>
          <a:prstGeom prst="rect">
            <a:avLst/>
          </a:prstGeom>
        </p:spPr>
      </p:pic>
      <p:pic>
        <p:nvPicPr>
          <p:cNvPr id="48" name="Image 40" descr=" "/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xmlns="" r:embed="rId81"/>
              </a:ext>
            </a:extLst>
          </a:blip>
          <a:stretch>
            <a:fillRect/>
          </a:stretch>
        </p:blipFill>
        <p:spPr>
          <a:xfrm>
            <a:off x="21730967" y="2399889"/>
            <a:ext cx="254582" cy="517761"/>
          </a:xfrm>
          <a:prstGeom prst="rect">
            <a:avLst/>
          </a:prstGeom>
        </p:spPr>
      </p:pic>
      <p:pic>
        <p:nvPicPr>
          <p:cNvPr id="49" name="Image 41" descr=" "/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xmlns="" r:embed="rId83"/>
              </a:ext>
            </a:extLst>
          </a:blip>
          <a:stretch>
            <a:fillRect/>
          </a:stretch>
        </p:blipFill>
        <p:spPr>
          <a:xfrm>
            <a:off x="21721163" y="2390612"/>
            <a:ext cx="273023" cy="536724"/>
          </a:xfrm>
          <a:prstGeom prst="rect">
            <a:avLst/>
          </a:prstGeom>
        </p:spPr>
      </p:pic>
      <p:pic>
        <p:nvPicPr>
          <p:cNvPr id="50" name="Image 42" descr=" "/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xmlns="" r:embed="rId85"/>
              </a:ext>
            </a:extLst>
          </a:blip>
          <a:stretch>
            <a:fillRect/>
          </a:stretch>
        </p:blipFill>
        <p:spPr>
          <a:xfrm>
            <a:off x="20049726" y="2010022"/>
            <a:ext cx="581977" cy="465373"/>
          </a:xfrm>
          <a:prstGeom prst="rect">
            <a:avLst/>
          </a:prstGeom>
        </p:spPr>
      </p:pic>
      <p:pic>
        <p:nvPicPr>
          <p:cNvPr id="51" name="Image 43" descr=" "/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xmlns="" r:embed="rId87"/>
              </a:ext>
            </a:extLst>
          </a:blip>
          <a:stretch>
            <a:fillRect/>
          </a:stretch>
        </p:blipFill>
        <p:spPr>
          <a:xfrm>
            <a:off x="20157318" y="2387685"/>
            <a:ext cx="603330" cy="484299"/>
          </a:xfrm>
          <a:prstGeom prst="rect">
            <a:avLst/>
          </a:prstGeom>
        </p:spPr>
      </p:pic>
      <p:pic>
        <p:nvPicPr>
          <p:cNvPr id="52" name="Image 44" descr=" "/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xmlns="" r:embed="rId89"/>
              </a:ext>
            </a:extLst>
          </a:blip>
          <a:stretch>
            <a:fillRect/>
          </a:stretch>
        </p:blipFill>
        <p:spPr>
          <a:xfrm>
            <a:off x="20147793" y="2379835"/>
            <a:ext cx="621960" cy="501576"/>
          </a:xfrm>
          <a:prstGeom prst="rect">
            <a:avLst/>
          </a:prstGeom>
        </p:spPr>
      </p:pic>
      <p:pic>
        <p:nvPicPr>
          <p:cNvPr id="53" name="Image 45" descr=" "/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xmlns="" r:embed="rId91"/>
              </a:ext>
            </a:extLst>
          </a:blip>
          <a:stretch>
            <a:fillRect/>
          </a:stretch>
        </p:blipFill>
        <p:spPr>
          <a:xfrm>
            <a:off x="20196922" y="2224433"/>
            <a:ext cx="364920" cy="416297"/>
          </a:xfrm>
          <a:prstGeom prst="rect">
            <a:avLst/>
          </a:prstGeom>
        </p:spPr>
      </p:pic>
      <p:pic>
        <p:nvPicPr>
          <p:cNvPr id="54" name="Image 46" descr=" "/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xmlns="" r:embed="rId93"/>
              </a:ext>
            </a:extLst>
          </a:blip>
          <a:stretch>
            <a:fillRect/>
          </a:stretch>
        </p:blipFill>
        <p:spPr>
          <a:xfrm>
            <a:off x="20187507" y="2214958"/>
            <a:ext cx="383653" cy="435186"/>
          </a:xfrm>
          <a:prstGeom prst="rect">
            <a:avLst/>
          </a:prstGeom>
        </p:spPr>
      </p:pic>
      <p:pic>
        <p:nvPicPr>
          <p:cNvPr id="55" name="Image 47" descr=" "/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xmlns="" r:embed="rId95"/>
              </a:ext>
            </a:extLst>
          </a:blip>
          <a:stretch>
            <a:fillRect/>
          </a:stretch>
        </p:blipFill>
        <p:spPr>
          <a:xfrm>
            <a:off x="19919247" y="3205236"/>
            <a:ext cx="100014" cy="605073"/>
          </a:xfrm>
          <a:prstGeom prst="rect">
            <a:avLst/>
          </a:prstGeom>
        </p:spPr>
      </p:pic>
      <p:pic>
        <p:nvPicPr>
          <p:cNvPr id="56" name="Image 48" descr=" "/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xmlns="" r:embed="rId97"/>
              </a:ext>
            </a:extLst>
          </a:blip>
          <a:stretch>
            <a:fillRect/>
          </a:stretch>
        </p:blipFill>
        <p:spPr>
          <a:xfrm>
            <a:off x="16460355" y="7035650"/>
            <a:ext cx="1609202" cy="1609006"/>
          </a:xfrm>
          <a:prstGeom prst="rect">
            <a:avLst/>
          </a:prstGeom>
        </p:spPr>
      </p:pic>
      <p:pic>
        <p:nvPicPr>
          <p:cNvPr id="57" name="Image 49" descr=" "/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xmlns="" r:embed="rId99"/>
              </a:ext>
            </a:extLst>
          </a:blip>
          <a:stretch>
            <a:fillRect/>
          </a:stretch>
        </p:blipFill>
        <p:spPr>
          <a:xfrm>
            <a:off x="16450688" y="7026832"/>
            <a:ext cx="1628546" cy="1628477"/>
          </a:xfrm>
          <a:prstGeom prst="rect">
            <a:avLst/>
          </a:prstGeom>
        </p:spPr>
      </p:pic>
      <p:pic>
        <p:nvPicPr>
          <p:cNvPr id="58" name="Image 50" descr=" "/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xmlns="" r:embed="rId101"/>
              </a:ext>
            </a:extLst>
          </a:blip>
          <a:stretch>
            <a:fillRect/>
          </a:stretch>
        </p:blipFill>
        <p:spPr>
          <a:xfrm>
            <a:off x="16798131" y="7380137"/>
            <a:ext cx="924376" cy="925103"/>
          </a:xfrm>
          <a:prstGeom prst="rect">
            <a:avLst/>
          </a:prstGeom>
        </p:spPr>
      </p:pic>
      <p:pic>
        <p:nvPicPr>
          <p:cNvPr id="59" name="Image 51" descr=" "/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xmlns="" r:embed="rId103"/>
              </a:ext>
            </a:extLst>
          </a:blip>
          <a:stretch>
            <a:fillRect/>
          </a:stretch>
        </p:blipFill>
        <p:spPr>
          <a:xfrm>
            <a:off x="16948126" y="8132104"/>
            <a:ext cx="637878" cy="173558"/>
          </a:xfrm>
          <a:prstGeom prst="rect">
            <a:avLst/>
          </a:prstGeom>
        </p:spPr>
      </p:pic>
      <p:pic>
        <p:nvPicPr>
          <p:cNvPr id="60" name="Image 52" descr=" "/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xmlns="" r:embed="rId105"/>
              </a:ext>
            </a:extLst>
          </a:blip>
          <a:stretch>
            <a:fillRect/>
          </a:stretch>
        </p:blipFill>
        <p:spPr>
          <a:xfrm>
            <a:off x="17058434" y="7552021"/>
            <a:ext cx="413922" cy="315106"/>
          </a:xfrm>
          <a:prstGeom prst="rect">
            <a:avLst/>
          </a:prstGeom>
        </p:spPr>
      </p:pic>
      <p:pic>
        <p:nvPicPr>
          <p:cNvPr id="61" name="Image 53" descr=" "/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xmlns="" r:embed="rId107"/>
              </a:ext>
            </a:extLst>
          </a:blip>
          <a:stretch>
            <a:fillRect/>
          </a:stretch>
        </p:blipFill>
        <p:spPr>
          <a:xfrm>
            <a:off x="17105697" y="7629958"/>
            <a:ext cx="313041" cy="580504"/>
          </a:xfrm>
          <a:prstGeom prst="rect">
            <a:avLst/>
          </a:prstGeom>
        </p:spPr>
      </p:pic>
      <p:pic>
        <p:nvPicPr>
          <p:cNvPr id="62" name="Image 54" descr=" "/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xmlns="" r:embed="rId109"/>
              </a:ext>
            </a:extLst>
          </a:blip>
          <a:stretch>
            <a:fillRect/>
          </a:stretch>
        </p:blipFill>
        <p:spPr>
          <a:xfrm>
            <a:off x="17096008" y="7608055"/>
            <a:ext cx="332422" cy="418740"/>
          </a:xfrm>
          <a:prstGeom prst="rect">
            <a:avLst/>
          </a:prstGeom>
        </p:spPr>
      </p:pic>
      <p:pic>
        <p:nvPicPr>
          <p:cNvPr id="63" name="Image 55" descr=" "/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xmlns="" r:embed="rId111"/>
              </a:ext>
            </a:extLst>
          </a:blip>
          <a:stretch>
            <a:fillRect/>
          </a:stretch>
        </p:blipFill>
        <p:spPr>
          <a:xfrm>
            <a:off x="16793022" y="7366284"/>
            <a:ext cx="948882" cy="948221"/>
          </a:xfrm>
          <a:prstGeom prst="rect">
            <a:avLst/>
          </a:prstGeom>
        </p:spPr>
      </p:pic>
      <p:pic>
        <p:nvPicPr>
          <p:cNvPr id="64" name="Image 56" descr=" "/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xmlns="" r:embed="rId113"/>
              </a:ext>
            </a:extLst>
          </a:blip>
          <a:stretch>
            <a:fillRect/>
          </a:stretch>
        </p:blipFill>
        <p:spPr>
          <a:xfrm>
            <a:off x="17160050" y="7973701"/>
            <a:ext cx="208975" cy="246447"/>
          </a:xfrm>
          <a:prstGeom prst="rect">
            <a:avLst/>
          </a:prstGeom>
        </p:spPr>
      </p:pic>
      <p:pic>
        <p:nvPicPr>
          <p:cNvPr id="65" name="Image 57" descr=" "/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xmlns="" r:embed="rId115"/>
              </a:ext>
            </a:extLst>
          </a:blip>
          <a:stretch>
            <a:fillRect/>
          </a:stretch>
        </p:blipFill>
        <p:spPr>
          <a:xfrm>
            <a:off x="18168221" y="5662152"/>
            <a:ext cx="3610802" cy="3610732"/>
          </a:xfrm>
          <a:prstGeom prst="rect">
            <a:avLst/>
          </a:prstGeom>
        </p:spPr>
      </p:pic>
      <p:pic>
        <p:nvPicPr>
          <p:cNvPr id="66" name="Image 58" descr=" "/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8127822" y="4046226"/>
            <a:ext cx="4734795" cy="4576006"/>
          </a:xfrm>
          <a:prstGeom prst="rect">
            <a:avLst/>
          </a:prstGeom>
        </p:spPr>
      </p:pic>
      <p:pic>
        <p:nvPicPr>
          <p:cNvPr id="67" name="Image 59" descr=" "/>
          <p:cNvPicPr>
            <a:picLocks noChangeAspect="1"/>
          </p:cNvPicPr>
          <p:nvPr/>
        </p:nvPicPr>
        <p:blipFill>
          <a:blip r:embed="rId117">
            <a:extLst>
              <a:ext uri="{96DAC541-7B7A-43D3-8B79-37D633B846F1}">
                <asvg:svgBlip xmlns:asvg="http://schemas.microsoft.com/office/drawing/2016/SVG/main" xmlns="" r:embed="rId118"/>
              </a:ext>
            </a:extLst>
          </a:blip>
          <a:stretch>
            <a:fillRect/>
          </a:stretch>
        </p:blipFill>
        <p:spPr>
          <a:xfrm>
            <a:off x="19396945" y="5179726"/>
            <a:ext cx="802120" cy="899964"/>
          </a:xfrm>
          <a:prstGeom prst="rect">
            <a:avLst/>
          </a:prstGeom>
        </p:spPr>
      </p:pic>
      <p:pic>
        <p:nvPicPr>
          <p:cNvPr id="68" name="Image 60" descr=" "/>
          <p:cNvPicPr>
            <a:picLocks noChangeAspect="1"/>
          </p:cNvPicPr>
          <p:nvPr/>
        </p:nvPicPr>
        <p:blipFill>
          <a:blip r:embed="rId119">
            <a:extLst>
              <a:ext uri="{96DAC541-7B7A-43D3-8B79-37D633B846F1}">
                <asvg:svgBlip xmlns:asvg="http://schemas.microsoft.com/office/drawing/2016/SVG/main" xmlns="" r:embed="rId120"/>
              </a:ext>
            </a:extLst>
          </a:blip>
          <a:stretch>
            <a:fillRect/>
          </a:stretch>
        </p:blipFill>
        <p:spPr>
          <a:xfrm>
            <a:off x="19697456" y="5385865"/>
            <a:ext cx="692583" cy="1185019"/>
          </a:xfrm>
          <a:prstGeom prst="rect">
            <a:avLst/>
          </a:prstGeom>
        </p:spPr>
      </p:pic>
      <p:pic>
        <p:nvPicPr>
          <p:cNvPr id="69" name="Image 61" descr=" "/>
          <p:cNvPicPr>
            <a:picLocks noChangeAspect="1"/>
          </p:cNvPicPr>
          <p:nvPr/>
        </p:nvPicPr>
        <p:blipFill>
          <a:blip r:embed="rId121">
            <a:extLst>
              <a:ext uri="{96DAC541-7B7A-43D3-8B79-37D633B846F1}">
                <asvg:svgBlip xmlns:asvg="http://schemas.microsoft.com/office/drawing/2016/SVG/main" xmlns="" r:embed="rId122"/>
              </a:ext>
            </a:extLst>
          </a:blip>
          <a:stretch>
            <a:fillRect/>
          </a:stretch>
        </p:blipFill>
        <p:spPr>
          <a:xfrm>
            <a:off x="19687738" y="5375919"/>
            <a:ext cx="711899" cy="1204664"/>
          </a:xfrm>
          <a:prstGeom prst="rect">
            <a:avLst/>
          </a:prstGeom>
        </p:spPr>
      </p:pic>
      <p:pic>
        <p:nvPicPr>
          <p:cNvPr id="70" name="Image 62" descr=" "/>
          <p:cNvPicPr>
            <a:picLocks noChangeAspect="1"/>
          </p:cNvPicPr>
          <p:nvPr/>
        </p:nvPicPr>
        <p:blipFill>
          <a:blip r:embed="rId123">
            <a:extLst>
              <a:ext uri="{96DAC541-7B7A-43D3-8B79-37D633B846F1}">
                <asvg:svgBlip xmlns:asvg="http://schemas.microsoft.com/office/drawing/2016/SVG/main" xmlns="" r:embed="rId124"/>
              </a:ext>
            </a:extLst>
          </a:blip>
          <a:stretch>
            <a:fillRect/>
          </a:stretch>
        </p:blipFill>
        <p:spPr>
          <a:xfrm>
            <a:off x="19738490" y="5650643"/>
            <a:ext cx="796442" cy="536017"/>
          </a:xfrm>
          <a:prstGeom prst="rect">
            <a:avLst/>
          </a:prstGeom>
        </p:spPr>
      </p:pic>
      <p:pic>
        <p:nvPicPr>
          <p:cNvPr id="71" name="Image 63" descr=" "/>
          <p:cNvPicPr>
            <a:picLocks noChangeAspect="1"/>
          </p:cNvPicPr>
          <p:nvPr/>
        </p:nvPicPr>
        <p:blipFill>
          <a:blip r:embed="rId125">
            <a:extLst>
              <a:ext uri="{96DAC541-7B7A-43D3-8B79-37D633B846F1}">
                <asvg:svgBlip xmlns:asvg="http://schemas.microsoft.com/office/drawing/2016/SVG/main" xmlns="" r:embed="rId126"/>
              </a:ext>
            </a:extLst>
          </a:blip>
          <a:stretch>
            <a:fillRect/>
          </a:stretch>
        </p:blipFill>
        <p:spPr>
          <a:xfrm>
            <a:off x="21827438" y="4325118"/>
            <a:ext cx="720035" cy="1310134"/>
          </a:xfrm>
          <a:prstGeom prst="rect">
            <a:avLst/>
          </a:prstGeom>
        </p:spPr>
      </p:pic>
      <p:pic>
        <p:nvPicPr>
          <p:cNvPr id="72" name="Image 64" descr=" "/>
          <p:cNvPicPr>
            <a:picLocks noChangeAspect="1"/>
          </p:cNvPicPr>
          <p:nvPr/>
        </p:nvPicPr>
        <p:blipFill>
          <a:blip r:embed="rId127">
            <a:extLst>
              <a:ext uri="{96DAC541-7B7A-43D3-8B79-37D633B846F1}">
                <asvg:svgBlip xmlns:asvg="http://schemas.microsoft.com/office/drawing/2016/SVG/main" xmlns="" r:embed="rId128"/>
              </a:ext>
            </a:extLst>
          </a:blip>
          <a:stretch>
            <a:fillRect/>
          </a:stretch>
        </p:blipFill>
        <p:spPr>
          <a:xfrm>
            <a:off x="21818167" y="4315419"/>
            <a:ext cx="740004" cy="1329519"/>
          </a:xfrm>
          <a:prstGeom prst="rect">
            <a:avLst/>
          </a:prstGeom>
        </p:spPr>
      </p:pic>
      <p:pic>
        <p:nvPicPr>
          <p:cNvPr id="73" name="Image 65" descr=" "/>
          <p:cNvPicPr>
            <a:picLocks noChangeAspect="1"/>
          </p:cNvPicPr>
          <p:nvPr/>
        </p:nvPicPr>
        <p:blipFill>
          <a:blip r:embed="rId129">
            <a:extLst>
              <a:ext uri="{96DAC541-7B7A-43D3-8B79-37D633B846F1}">
                <asvg:svgBlip xmlns:asvg="http://schemas.microsoft.com/office/drawing/2016/SVG/main" xmlns="" r:embed="rId130"/>
              </a:ext>
            </a:extLst>
          </a:blip>
          <a:stretch>
            <a:fillRect/>
          </a:stretch>
        </p:blipFill>
        <p:spPr>
          <a:xfrm>
            <a:off x="19102165" y="6326657"/>
            <a:ext cx="1374093" cy="642925"/>
          </a:xfrm>
          <a:prstGeom prst="rect">
            <a:avLst/>
          </a:prstGeom>
        </p:spPr>
      </p:pic>
      <p:pic>
        <p:nvPicPr>
          <p:cNvPr id="74" name="Image 66" descr=" "/>
          <p:cNvPicPr>
            <a:picLocks noChangeAspect="1"/>
          </p:cNvPicPr>
          <p:nvPr/>
        </p:nvPicPr>
        <p:blipFill>
          <a:blip r:embed="rId131">
            <a:extLst>
              <a:ext uri="{96DAC541-7B7A-43D3-8B79-37D633B846F1}">
                <asvg:svgBlip xmlns:asvg="http://schemas.microsoft.com/office/drawing/2016/SVG/main" xmlns="" r:embed="rId132"/>
              </a:ext>
            </a:extLst>
          </a:blip>
          <a:stretch>
            <a:fillRect/>
          </a:stretch>
        </p:blipFill>
        <p:spPr>
          <a:xfrm>
            <a:off x="19990345" y="6709766"/>
            <a:ext cx="173841" cy="973683"/>
          </a:xfrm>
          <a:prstGeom prst="rect">
            <a:avLst/>
          </a:prstGeom>
        </p:spPr>
      </p:pic>
      <p:pic>
        <p:nvPicPr>
          <p:cNvPr id="75" name="Image 67" descr=" "/>
          <p:cNvPicPr>
            <a:picLocks noChangeAspect="1"/>
          </p:cNvPicPr>
          <p:nvPr/>
        </p:nvPicPr>
        <p:blipFill>
          <a:blip r:embed="rId133">
            <a:extLst>
              <a:ext uri="{96DAC541-7B7A-43D3-8B79-37D633B846F1}">
                <asvg:svgBlip xmlns:asvg="http://schemas.microsoft.com/office/drawing/2016/SVG/main" xmlns="" r:embed="rId134"/>
              </a:ext>
            </a:extLst>
          </a:blip>
          <a:stretch>
            <a:fillRect/>
          </a:stretch>
        </p:blipFill>
        <p:spPr>
          <a:xfrm>
            <a:off x="20169667" y="6692762"/>
            <a:ext cx="225569" cy="781745"/>
          </a:xfrm>
          <a:prstGeom prst="rect">
            <a:avLst/>
          </a:prstGeom>
        </p:spPr>
      </p:pic>
      <p:pic>
        <p:nvPicPr>
          <p:cNvPr id="76" name="Image 68" descr=" "/>
          <p:cNvPicPr>
            <a:picLocks noChangeAspect="1"/>
          </p:cNvPicPr>
          <p:nvPr/>
        </p:nvPicPr>
        <p:blipFill>
          <a:blip r:embed="rId135">
            <a:extLst>
              <a:ext uri="{96DAC541-7B7A-43D3-8B79-37D633B846F1}">
                <asvg:svgBlip xmlns:asvg="http://schemas.microsoft.com/office/drawing/2016/SVG/main" xmlns="" r:embed="rId136"/>
              </a:ext>
            </a:extLst>
          </a:blip>
          <a:stretch>
            <a:fillRect/>
          </a:stretch>
        </p:blipFill>
        <p:spPr>
          <a:xfrm>
            <a:off x="20124198" y="7655122"/>
            <a:ext cx="78883" cy="137542"/>
          </a:xfrm>
          <a:prstGeom prst="rect">
            <a:avLst/>
          </a:prstGeom>
        </p:spPr>
      </p:pic>
      <p:pic>
        <p:nvPicPr>
          <p:cNvPr id="77" name="Image 69" descr=" "/>
          <p:cNvPicPr>
            <a:picLocks noChangeAspect="1"/>
          </p:cNvPicPr>
          <p:nvPr/>
        </p:nvPicPr>
        <p:blipFill>
          <a:blip r:embed="rId137">
            <a:extLst>
              <a:ext uri="{96DAC541-7B7A-43D3-8B79-37D633B846F1}">
                <asvg:svgBlip xmlns:asvg="http://schemas.microsoft.com/office/drawing/2016/SVG/main" xmlns="" r:embed="rId138"/>
              </a:ext>
            </a:extLst>
          </a:blip>
          <a:stretch>
            <a:fillRect/>
          </a:stretch>
        </p:blipFill>
        <p:spPr>
          <a:xfrm>
            <a:off x="20357368" y="7440338"/>
            <a:ext cx="85240" cy="136575"/>
          </a:xfrm>
          <a:prstGeom prst="rect">
            <a:avLst/>
          </a:prstGeom>
        </p:spPr>
      </p:pic>
      <p:pic>
        <p:nvPicPr>
          <p:cNvPr id="78" name="Image 70" descr=" "/>
          <p:cNvPicPr>
            <a:picLocks noChangeAspect="1"/>
          </p:cNvPicPr>
          <p:nvPr/>
        </p:nvPicPr>
        <p:blipFill>
          <a:blip r:embed="rId139">
            <a:extLst>
              <a:ext uri="{96DAC541-7B7A-43D3-8B79-37D633B846F1}">
                <asvg:svgBlip xmlns:asvg="http://schemas.microsoft.com/office/drawing/2016/SVG/main" xmlns="" r:embed="rId140"/>
              </a:ext>
            </a:extLst>
          </a:blip>
          <a:stretch>
            <a:fillRect/>
          </a:stretch>
        </p:blipFill>
        <p:spPr>
          <a:xfrm>
            <a:off x="18809943" y="6312110"/>
            <a:ext cx="2327407" cy="2318767"/>
          </a:xfrm>
          <a:prstGeom prst="rect">
            <a:avLst/>
          </a:prstGeom>
        </p:spPr>
      </p:pic>
      <p:pic>
        <p:nvPicPr>
          <p:cNvPr id="79" name="Image 71" descr=" "/>
          <p:cNvPicPr>
            <a:picLocks noChangeAspect="1"/>
          </p:cNvPicPr>
          <p:nvPr/>
        </p:nvPicPr>
        <p:blipFill>
          <a:blip r:embed="rId141">
            <a:extLst>
              <a:ext uri="{96DAC541-7B7A-43D3-8B79-37D633B846F1}">
                <asvg:svgBlip xmlns:asvg="http://schemas.microsoft.com/office/drawing/2016/SVG/main" xmlns="" r:embed="rId142"/>
              </a:ext>
            </a:extLst>
          </a:blip>
          <a:stretch>
            <a:fillRect/>
          </a:stretch>
        </p:blipFill>
        <p:spPr>
          <a:xfrm>
            <a:off x="16785912" y="5925070"/>
            <a:ext cx="1234046" cy="548320"/>
          </a:xfrm>
          <a:prstGeom prst="rect">
            <a:avLst/>
          </a:prstGeom>
        </p:spPr>
      </p:pic>
      <p:pic>
        <p:nvPicPr>
          <p:cNvPr id="80" name="Image 72" descr=" "/>
          <p:cNvPicPr>
            <a:picLocks noChangeAspect="1"/>
          </p:cNvPicPr>
          <p:nvPr/>
        </p:nvPicPr>
        <p:blipFill>
          <a:blip r:embed="rId143">
            <a:extLst>
              <a:ext uri="{96DAC541-7B7A-43D3-8B79-37D633B846F1}">
                <asvg:svgBlip xmlns:asvg="http://schemas.microsoft.com/office/drawing/2016/SVG/main" xmlns="" r:embed="rId144"/>
              </a:ext>
            </a:extLst>
          </a:blip>
          <a:stretch>
            <a:fillRect/>
          </a:stretch>
        </p:blipFill>
        <p:spPr>
          <a:xfrm>
            <a:off x="15330292" y="3072307"/>
            <a:ext cx="3875204" cy="3875137"/>
          </a:xfrm>
          <a:prstGeom prst="rect">
            <a:avLst/>
          </a:prstGeom>
        </p:spPr>
      </p:pic>
      <p:pic>
        <p:nvPicPr>
          <p:cNvPr id="81" name="Image 73" descr=" "/>
          <p:cNvPicPr>
            <a:picLocks noChangeAspect="1"/>
          </p:cNvPicPr>
          <p:nvPr/>
        </p:nvPicPr>
        <p:blipFill>
          <a:blip r:embed="rId145">
            <a:extLst>
              <a:ext uri="{96DAC541-7B7A-43D3-8B79-37D633B846F1}">
                <asvg:svgBlip xmlns:asvg="http://schemas.microsoft.com/office/drawing/2016/SVG/main" xmlns="" r:embed="rId146"/>
              </a:ext>
            </a:extLst>
          </a:blip>
          <a:stretch>
            <a:fillRect/>
          </a:stretch>
        </p:blipFill>
        <p:spPr>
          <a:xfrm>
            <a:off x="15300750" y="3061790"/>
            <a:ext cx="3895805" cy="3894968"/>
          </a:xfrm>
          <a:prstGeom prst="rect">
            <a:avLst/>
          </a:prstGeom>
        </p:spPr>
      </p:pic>
      <p:pic>
        <p:nvPicPr>
          <p:cNvPr id="82" name="Image 74" descr=" "/>
          <p:cNvPicPr>
            <a:picLocks noChangeAspect="1"/>
          </p:cNvPicPr>
          <p:nvPr/>
        </p:nvPicPr>
        <p:blipFill>
          <a:blip r:embed="rId147">
            <a:extLst>
              <a:ext uri="{96DAC541-7B7A-43D3-8B79-37D633B846F1}">
                <asvg:svgBlip xmlns:asvg="http://schemas.microsoft.com/office/drawing/2016/SVG/main" xmlns="" r:embed="rId148"/>
              </a:ext>
            </a:extLst>
          </a:blip>
          <a:stretch>
            <a:fillRect/>
          </a:stretch>
        </p:blipFill>
        <p:spPr>
          <a:xfrm>
            <a:off x="22473253" y="3442195"/>
            <a:ext cx="121618" cy="345715"/>
          </a:xfrm>
          <a:prstGeom prst="rect">
            <a:avLst/>
          </a:prstGeom>
        </p:spPr>
      </p:pic>
      <p:pic>
        <p:nvPicPr>
          <p:cNvPr id="83" name="Image 75" descr=" "/>
          <p:cNvPicPr>
            <a:picLocks noChangeAspect="1"/>
          </p:cNvPicPr>
          <p:nvPr/>
        </p:nvPicPr>
        <p:blipFill>
          <a:blip r:embed="rId149">
            <a:extLst>
              <a:ext uri="{96DAC541-7B7A-43D3-8B79-37D633B846F1}">
                <asvg:svgBlip xmlns:asvg="http://schemas.microsoft.com/office/drawing/2016/SVG/main" xmlns="" r:embed="rId150"/>
              </a:ext>
            </a:extLst>
          </a:blip>
          <a:stretch>
            <a:fillRect/>
          </a:stretch>
        </p:blipFill>
        <p:spPr>
          <a:xfrm>
            <a:off x="22464026" y="3432931"/>
            <a:ext cx="140616" cy="364679"/>
          </a:xfrm>
          <a:prstGeom prst="rect">
            <a:avLst/>
          </a:prstGeom>
        </p:spPr>
      </p:pic>
      <p:pic>
        <p:nvPicPr>
          <p:cNvPr id="84" name="Image 76" descr=" "/>
          <p:cNvPicPr>
            <a:picLocks noChangeAspect="1"/>
          </p:cNvPicPr>
          <p:nvPr/>
        </p:nvPicPr>
        <p:blipFill>
          <a:blip r:embed="rId151">
            <a:extLst>
              <a:ext uri="{96DAC541-7B7A-43D3-8B79-37D633B846F1}">
                <asvg:svgBlip xmlns:asvg="http://schemas.microsoft.com/office/drawing/2016/SVG/main" xmlns="" r:embed="rId152"/>
              </a:ext>
            </a:extLst>
          </a:blip>
          <a:stretch>
            <a:fillRect/>
          </a:stretch>
        </p:blipFill>
        <p:spPr>
          <a:xfrm>
            <a:off x="22364115" y="3660353"/>
            <a:ext cx="798692" cy="1545816"/>
          </a:xfrm>
          <a:prstGeom prst="rect">
            <a:avLst/>
          </a:prstGeom>
        </p:spPr>
      </p:pic>
      <p:pic>
        <p:nvPicPr>
          <p:cNvPr id="85" name="Image 77" descr=" "/>
          <p:cNvPicPr>
            <a:picLocks noChangeAspect="1"/>
          </p:cNvPicPr>
          <p:nvPr/>
        </p:nvPicPr>
        <p:blipFill>
          <a:blip r:embed="rId153">
            <a:extLst>
              <a:ext uri="{96DAC541-7B7A-43D3-8B79-37D633B846F1}">
                <asvg:svgBlip xmlns:asvg="http://schemas.microsoft.com/office/drawing/2016/SVG/main" xmlns="" r:embed="rId154"/>
              </a:ext>
            </a:extLst>
          </a:blip>
          <a:stretch>
            <a:fillRect/>
          </a:stretch>
        </p:blipFill>
        <p:spPr>
          <a:xfrm>
            <a:off x="22354754" y="3651014"/>
            <a:ext cx="817884" cy="1564580"/>
          </a:xfrm>
          <a:prstGeom prst="rect">
            <a:avLst/>
          </a:prstGeom>
        </p:spPr>
      </p:pic>
      <p:pic>
        <p:nvPicPr>
          <p:cNvPr id="86" name="Image 78" descr=" "/>
          <p:cNvPicPr>
            <a:picLocks noChangeAspect="1"/>
          </p:cNvPicPr>
          <p:nvPr/>
        </p:nvPicPr>
        <p:blipFill>
          <a:blip r:embed="rId155">
            <a:extLst>
              <a:ext uri="{96DAC541-7B7A-43D3-8B79-37D633B846F1}">
                <asvg:svgBlip xmlns:asvg="http://schemas.microsoft.com/office/drawing/2016/SVG/main" xmlns="" r:embed="rId156"/>
              </a:ext>
            </a:extLst>
          </a:blip>
          <a:stretch>
            <a:fillRect/>
          </a:stretch>
        </p:blipFill>
        <p:spPr>
          <a:xfrm>
            <a:off x="22542994" y="3729223"/>
            <a:ext cx="156635" cy="236463"/>
          </a:xfrm>
          <a:prstGeom prst="rect">
            <a:avLst/>
          </a:prstGeom>
        </p:spPr>
      </p:pic>
      <p:pic>
        <p:nvPicPr>
          <p:cNvPr id="87" name="Image 79" descr=" "/>
          <p:cNvPicPr>
            <a:picLocks noChangeAspect="1"/>
          </p:cNvPicPr>
          <p:nvPr/>
        </p:nvPicPr>
        <p:blipFill>
          <a:blip r:embed="rId157">
            <a:extLst>
              <a:ext uri="{96DAC541-7B7A-43D3-8B79-37D633B846F1}">
                <asvg:svgBlip xmlns:asvg="http://schemas.microsoft.com/office/drawing/2016/SVG/main" xmlns="" r:embed="rId158"/>
              </a:ext>
            </a:extLst>
          </a:blip>
          <a:stretch>
            <a:fillRect/>
          </a:stretch>
        </p:blipFill>
        <p:spPr>
          <a:xfrm>
            <a:off x="17907888" y="4966678"/>
            <a:ext cx="1297308" cy="1917043"/>
          </a:xfrm>
          <a:prstGeom prst="rect">
            <a:avLst/>
          </a:prstGeom>
        </p:spPr>
      </p:pic>
      <p:pic>
        <p:nvPicPr>
          <p:cNvPr id="88" name="Image 80" descr=" "/>
          <p:cNvPicPr>
            <a:picLocks noChangeAspect="1"/>
          </p:cNvPicPr>
          <p:nvPr/>
        </p:nvPicPr>
        <p:blipFill>
          <a:blip r:embed="rId159">
            <a:extLst>
              <a:ext uri="{96DAC541-7B7A-43D3-8B79-37D633B846F1}">
                <asvg:svgBlip xmlns:asvg="http://schemas.microsoft.com/office/drawing/2016/SVG/main" xmlns="" r:embed="rId160"/>
              </a:ext>
            </a:extLst>
          </a:blip>
          <a:stretch>
            <a:fillRect/>
          </a:stretch>
        </p:blipFill>
        <p:spPr>
          <a:xfrm>
            <a:off x="17898985" y="4956558"/>
            <a:ext cx="1316590" cy="1935745"/>
          </a:xfrm>
          <a:prstGeom prst="rect">
            <a:avLst/>
          </a:prstGeom>
        </p:spPr>
      </p:pic>
      <p:pic>
        <p:nvPicPr>
          <p:cNvPr id="89" name="Image 81" descr=" "/>
          <p:cNvPicPr>
            <a:picLocks noChangeAspect="1"/>
          </p:cNvPicPr>
          <p:nvPr/>
        </p:nvPicPr>
        <p:blipFill>
          <a:blip r:embed="rId161">
            <a:extLst>
              <a:ext uri="{96DAC541-7B7A-43D3-8B79-37D633B846F1}">
                <asvg:svgBlip xmlns:asvg="http://schemas.microsoft.com/office/drawing/2016/SVG/main" xmlns="" r:embed="rId162"/>
              </a:ext>
            </a:extLst>
          </a:blip>
          <a:stretch>
            <a:fillRect/>
          </a:stretch>
        </p:blipFill>
        <p:spPr>
          <a:xfrm>
            <a:off x="16019383" y="4088853"/>
            <a:ext cx="2336615" cy="2048297"/>
          </a:xfrm>
          <a:prstGeom prst="rect">
            <a:avLst/>
          </a:prstGeom>
        </p:spPr>
      </p:pic>
      <p:pic>
        <p:nvPicPr>
          <p:cNvPr id="90" name="Image 82" descr=" "/>
          <p:cNvPicPr>
            <a:picLocks noChangeAspect="1"/>
          </p:cNvPicPr>
          <p:nvPr/>
        </p:nvPicPr>
        <p:blipFill>
          <a:blip r:embed="rId163">
            <a:extLst>
              <a:ext uri="{96DAC541-7B7A-43D3-8B79-37D633B846F1}">
                <asvg:svgBlip xmlns:asvg="http://schemas.microsoft.com/office/drawing/2016/SVG/main" xmlns="" r:embed="rId164"/>
              </a:ext>
            </a:extLst>
          </a:blip>
          <a:stretch>
            <a:fillRect/>
          </a:stretch>
        </p:blipFill>
        <p:spPr>
          <a:xfrm>
            <a:off x="16009415" y="4079241"/>
            <a:ext cx="2355569" cy="2067843"/>
          </a:xfrm>
          <a:prstGeom prst="rect">
            <a:avLst/>
          </a:prstGeom>
        </p:spPr>
      </p:pic>
      <p:pic>
        <p:nvPicPr>
          <p:cNvPr id="91" name="Image 83" descr=" "/>
          <p:cNvPicPr>
            <a:picLocks noChangeAspect="1"/>
          </p:cNvPicPr>
          <p:nvPr/>
        </p:nvPicPr>
        <p:blipFill>
          <a:blip r:embed="rId165">
            <a:extLst>
              <a:ext uri="{96DAC541-7B7A-43D3-8B79-37D633B846F1}">
                <asvg:svgBlip xmlns:asvg="http://schemas.microsoft.com/office/drawing/2016/SVG/main" xmlns="" r:embed="rId166"/>
              </a:ext>
            </a:extLst>
          </a:blip>
          <a:stretch>
            <a:fillRect/>
          </a:stretch>
        </p:blipFill>
        <p:spPr>
          <a:xfrm>
            <a:off x="17156997" y="4874331"/>
            <a:ext cx="236432" cy="290773"/>
          </a:xfrm>
          <a:prstGeom prst="rect">
            <a:avLst/>
          </a:prstGeom>
        </p:spPr>
      </p:pic>
      <p:pic>
        <p:nvPicPr>
          <p:cNvPr id="92" name="Image 84" descr=" "/>
          <p:cNvPicPr>
            <a:picLocks noChangeAspect="1"/>
          </p:cNvPicPr>
          <p:nvPr/>
        </p:nvPicPr>
        <p:blipFill>
          <a:blip r:embed="rId167">
            <a:extLst>
              <a:ext uri="{96DAC541-7B7A-43D3-8B79-37D633B846F1}">
                <asvg:svgBlip xmlns:asvg="http://schemas.microsoft.com/office/drawing/2016/SVG/main" xmlns="" r:embed="rId168"/>
              </a:ext>
            </a:extLst>
          </a:blip>
          <a:stretch>
            <a:fillRect/>
          </a:stretch>
        </p:blipFill>
        <p:spPr>
          <a:xfrm>
            <a:off x="16640104" y="4805733"/>
            <a:ext cx="155163" cy="339154"/>
          </a:xfrm>
          <a:prstGeom prst="rect">
            <a:avLst/>
          </a:prstGeom>
        </p:spPr>
      </p:pic>
      <p:pic>
        <p:nvPicPr>
          <p:cNvPr id="93" name="Image 85" descr=" "/>
          <p:cNvPicPr>
            <a:picLocks noChangeAspect="1"/>
          </p:cNvPicPr>
          <p:nvPr/>
        </p:nvPicPr>
        <p:blipFill>
          <a:blip r:embed="rId169">
            <a:extLst>
              <a:ext uri="{96DAC541-7B7A-43D3-8B79-37D633B846F1}">
                <asvg:svgBlip xmlns:asvg="http://schemas.microsoft.com/office/drawing/2016/SVG/main" xmlns="" r:embed="rId170"/>
              </a:ext>
            </a:extLst>
          </a:blip>
          <a:stretch>
            <a:fillRect/>
          </a:stretch>
        </p:blipFill>
        <p:spPr>
          <a:xfrm>
            <a:off x="16716819" y="3703314"/>
            <a:ext cx="850773" cy="810989"/>
          </a:xfrm>
          <a:prstGeom prst="rect">
            <a:avLst/>
          </a:prstGeom>
        </p:spPr>
      </p:pic>
      <p:pic>
        <p:nvPicPr>
          <p:cNvPr id="94" name="Image 86" descr=" "/>
          <p:cNvPicPr>
            <a:picLocks noChangeAspect="1"/>
          </p:cNvPicPr>
          <p:nvPr/>
        </p:nvPicPr>
        <p:blipFill>
          <a:blip r:embed="rId171">
            <a:extLst>
              <a:ext uri="{96DAC541-7B7A-43D3-8B79-37D633B846F1}">
                <asvg:svgBlip xmlns:asvg="http://schemas.microsoft.com/office/drawing/2016/SVG/main" xmlns="" r:embed="rId172"/>
              </a:ext>
            </a:extLst>
          </a:blip>
          <a:stretch>
            <a:fillRect/>
          </a:stretch>
        </p:blipFill>
        <p:spPr>
          <a:xfrm>
            <a:off x="16707753" y="3693193"/>
            <a:ext cx="870258" cy="830312"/>
          </a:xfrm>
          <a:prstGeom prst="rect">
            <a:avLst/>
          </a:prstGeom>
        </p:spPr>
      </p:pic>
      <p:pic>
        <p:nvPicPr>
          <p:cNvPr id="95" name="Image 87" descr=" "/>
          <p:cNvPicPr>
            <a:picLocks noChangeAspect="1"/>
          </p:cNvPicPr>
          <p:nvPr/>
        </p:nvPicPr>
        <p:blipFill>
          <a:blip r:embed="rId173">
            <a:extLst>
              <a:ext uri="{96DAC541-7B7A-43D3-8B79-37D633B846F1}">
                <asvg:svgBlip xmlns:asvg="http://schemas.microsoft.com/office/drawing/2016/SVG/main" xmlns="" r:embed="rId174"/>
              </a:ext>
            </a:extLst>
          </a:blip>
          <a:stretch>
            <a:fillRect/>
          </a:stretch>
        </p:blipFill>
        <p:spPr>
          <a:xfrm>
            <a:off x="17007863" y="3325427"/>
            <a:ext cx="521685" cy="397259"/>
          </a:xfrm>
          <a:prstGeom prst="rect">
            <a:avLst/>
          </a:prstGeom>
        </p:spPr>
      </p:pic>
      <p:pic>
        <p:nvPicPr>
          <p:cNvPr id="96" name="Image 88" descr=" "/>
          <p:cNvPicPr>
            <a:picLocks noChangeAspect="1"/>
          </p:cNvPicPr>
          <p:nvPr/>
        </p:nvPicPr>
        <p:blipFill>
          <a:blip r:embed="rId175">
            <a:extLst>
              <a:ext uri="{96DAC541-7B7A-43D3-8B79-37D633B846F1}">
                <asvg:svgBlip xmlns:asvg="http://schemas.microsoft.com/office/drawing/2016/SVG/main" xmlns="" r:embed="rId176"/>
              </a:ext>
            </a:extLst>
          </a:blip>
          <a:stretch>
            <a:fillRect/>
          </a:stretch>
        </p:blipFill>
        <p:spPr>
          <a:xfrm>
            <a:off x="16998580" y="3315740"/>
            <a:ext cx="540963" cy="416210"/>
          </a:xfrm>
          <a:prstGeom prst="rect">
            <a:avLst/>
          </a:prstGeom>
        </p:spPr>
      </p:pic>
      <p:pic>
        <p:nvPicPr>
          <p:cNvPr id="97" name="Image 89" descr=" "/>
          <p:cNvPicPr>
            <a:picLocks noChangeAspect="1"/>
          </p:cNvPicPr>
          <p:nvPr/>
        </p:nvPicPr>
        <p:blipFill>
          <a:blip r:embed="rId177">
            <a:extLst>
              <a:ext uri="{96DAC541-7B7A-43D3-8B79-37D633B846F1}">
                <asvg:svgBlip xmlns:asvg="http://schemas.microsoft.com/office/drawing/2016/SVG/main" xmlns="" r:embed="rId178"/>
              </a:ext>
            </a:extLst>
          </a:blip>
          <a:stretch>
            <a:fillRect/>
          </a:stretch>
        </p:blipFill>
        <p:spPr>
          <a:xfrm>
            <a:off x="17178293" y="4178807"/>
            <a:ext cx="96467" cy="36339"/>
          </a:xfrm>
          <a:prstGeom prst="rect">
            <a:avLst/>
          </a:prstGeom>
        </p:spPr>
      </p:pic>
      <p:pic>
        <p:nvPicPr>
          <p:cNvPr id="98" name="Image 90" descr=" "/>
          <p:cNvPicPr>
            <a:picLocks noChangeAspect="1"/>
          </p:cNvPicPr>
          <p:nvPr/>
        </p:nvPicPr>
        <p:blipFill>
          <a:blip r:embed="rId179">
            <a:extLst>
              <a:ext uri="{96DAC541-7B7A-43D3-8B79-37D633B846F1}">
                <asvg:svgBlip xmlns:asvg="http://schemas.microsoft.com/office/drawing/2016/SVG/main" xmlns="" r:embed="rId180"/>
              </a:ext>
            </a:extLst>
          </a:blip>
          <a:stretch>
            <a:fillRect/>
          </a:stretch>
        </p:blipFill>
        <p:spPr>
          <a:xfrm>
            <a:off x="16266724" y="3110407"/>
            <a:ext cx="1247845" cy="1331379"/>
          </a:xfrm>
          <a:prstGeom prst="rect">
            <a:avLst/>
          </a:prstGeom>
        </p:spPr>
      </p:pic>
      <p:pic>
        <p:nvPicPr>
          <p:cNvPr id="99" name="Image 91" descr=" "/>
          <p:cNvPicPr>
            <a:picLocks noChangeAspect="1"/>
          </p:cNvPicPr>
          <p:nvPr/>
        </p:nvPicPr>
        <p:blipFill>
          <a:blip r:embed="rId181">
            <a:extLst>
              <a:ext uri="{96DAC541-7B7A-43D3-8B79-37D633B846F1}">
                <asvg:svgBlip xmlns:asvg="http://schemas.microsoft.com/office/drawing/2016/SVG/main" xmlns="" r:embed="rId182"/>
              </a:ext>
            </a:extLst>
          </a:blip>
          <a:stretch>
            <a:fillRect/>
          </a:stretch>
        </p:blipFill>
        <p:spPr>
          <a:xfrm>
            <a:off x="18523220" y="3787972"/>
            <a:ext cx="698771" cy="253281"/>
          </a:xfrm>
          <a:prstGeom prst="rect">
            <a:avLst/>
          </a:prstGeom>
        </p:spPr>
      </p:pic>
      <p:pic>
        <p:nvPicPr>
          <p:cNvPr id="100" name="Image 92" descr=" "/>
          <p:cNvPicPr>
            <a:picLocks noChangeAspect="1"/>
          </p:cNvPicPr>
          <p:nvPr/>
        </p:nvPicPr>
        <p:blipFill>
          <a:blip r:embed="rId183">
            <a:extLst>
              <a:ext uri="{96DAC541-7B7A-43D3-8B79-37D633B846F1}">
                <asvg:svgBlip xmlns:asvg="http://schemas.microsoft.com/office/drawing/2016/SVG/main" xmlns="" r:embed="rId184"/>
              </a:ext>
            </a:extLst>
          </a:blip>
          <a:stretch>
            <a:fillRect/>
          </a:stretch>
        </p:blipFill>
        <p:spPr>
          <a:xfrm>
            <a:off x="18513313" y="3778335"/>
            <a:ext cx="717212" cy="272529"/>
          </a:xfrm>
          <a:prstGeom prst="rect">
            <a:avLst/>
          </a:prstGeom>
        </p:spPr>
      </p:pic>
      <p:pic>
        <p:nvPicPr>
          <p:cNvPr id="101" name="Image 93" descr=" "/>
          <p:cNvPicPr>
            <a:picLocks noChangeAspect="1"/>
          </p:cNvPicPr>
          <p:nvPr/>
        </p:nvPicPr>
        <p:blipFill>
          <a:blip r:embed="rId185">
            <a:extLst>
              <a:ext uri="{96DAC541-7B7A-43D3-8B79-37D633B846F1}">
                <asvg:svgBlip xmlns:asvg="http://schemas.microsoft.com/office/drawing/2016/SVG/main" xmlns="" r:embed="rId186"/>
              </a:ext>
            </a:extLst>
          </a:blip>
          <a:stretch>
            <a:fillRect/>
          </a:stretch>
        </p:blipFill>
        <p:spPr>
          <a:xfrm>
            <a:off x="18952759" y="3698688"/>
            <a:ext cx="813574" cy="417537"/>
          </a:xfrm>
          <a:prstGeom prst="rect">
            <a:avLst/>
          </a:prstGeom>
        </p:spPr>
      </p:pic>
      <p:pic>
        <p:nvPicPr>
          <p:cNvPr id="102" name="Image 94" descr=" "/>
          <p:cNvPicPr>
            <a:picLocks noChangeAspect="1"/>
          </p:cNvPicPr>
          <p:nvPr/>
        </p:nvPicPr>
        <p:blipFill>
          <a:blip r:embed="rId187">
            <a:extLst>
              <a:ext uri="{96DAC541-7B7A-43D3-8B79-37D633B846F1}">
                <asvg:svgBlip xmlns:asvg="http://schemas.microsoft.com/office/drawing/2016/SVG/main" xmlns="" r:embed="rId188"/>
              </a:ext>
            </a:extLst>
          </a:blip>
          <a:stretch>
            <a:fillRect/>
          </a:stretch>
        </p:blipFill>
        <p:spPr>
          <a:xfrm>
            <a:off x="17428412" y="1576894"/>
            <a:ext cx="1609202" cy="1609006"/>
          </a:xfrm>
          <a:prstGeom prst="rect">
            <a:avLst/>
          </a:prstGeom>
        </p:spPr>
      </p:pic>
      <p:pic>
        <p:nvPicPr>
          <p:cNvPr id="103" name="Image 95" descr=" "/>
          <p:cNvPicPr>
            <a:picLocks noChangeAspect="1"/>
          </p:cNvPicPr>
          <p:nvPr/>
        </p:nvPicPr>
        <p:blipFill>
          <a:blip r:embed="rId189">
            <a:extLst>
              <a:ext uri="{96DAC541-7B7A-43D3-8B79-37D633B846F1}">
                <asvg:svgBlip xmlns:asvg="http://schemas.microsoft.com/office/drawing/2016/SVG/main" xmlns="" r:embed="rId190"/>
              </a:ext>
            </a:extLst>
          </a:blip>
          <a:stretch>
            <a:fillRect/>
          </a:stretch>
        </p:blipFill>
        <p:spPr>
          <a:xfrm>
            <a:off x="17418738" y="1568064"/>
            <a:ext cx="1628546" cy="1628477"/>
          </a:xfrm>
          <a:prstGeom prst="rect">
            <a:avLst/>
          </a:prstGeom>
        </p:spPr>
      </p:pic>
      <p:pic>
        <p:nvPicPr>
          <p:cNvPr id="104" name="Image 96" descr=" "/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7785712" y="1901551"/>
            <a:ext cx="951341" cy="951223"/>
          </a:xfrm>
          <a:prstGeom prst="rect">
            <a:avLst/>
          </a:prstGeom>
        </p:spPr>
      </p:pic>
      <p:pic>
        <p:nvPicPr>
          <p:cNvPr id="105" name="Image 97" descr=" "/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xmlns="" r:embed="rId193"/>
              </a:ext>
            </a:extLst>
          </a:blip>
          <a:stretch>
            <a:fillRect/>
          </a:stretch>
        </p:blipFill>
        <p:spPr>
          <a:xfrm>
            <a:off x="17949004" y="1982290"/>
            <a:ext cx="628538" cy="546943"/>
          </a:xfrm>
          <a:prstGeom prst="rect">
            <a:avLst/>
          </a:prstGeom>
        </p:spPr>
      </p:pic>
      <p:pic>
        <p:nvPicPr>
          <p:cNvPr id="106" name="Image 98" descr=" "/>
          <p:cNvPicPr>
            <a:picLocks noChangeAspect="1"/>
          </p:cNvPicPr>
          <p:nvPr/>
        </p:nvPicPr>
        <p:blipFill>
          <a:blip r:embed="rId194">
            <a:extLst>
              <a:ext uri="{96DAC541-7B7A-43D3-8B79-37D633B846F1}">
                <asvg:svgBlip xmlns:asvg="http://schemas.microsoft.com/office/drawing/2016/SVG/main" xmlns="" r:embed="rId195"/>
              </a:ext>
            </a:extLst>
          </a:blip>
          <a:stretch>
            <a:fillRect/>
          </a:stretch>
        </p:blipFill>
        <p:spPr>
          <a:xfrm>
            <a:off x="18100853" y="2147985"/>
            <a:ext cx="319786" cy="607045"/>
          </a:xfrm>
          <a:prstGeom prst="rect">
            <a:avLst/>
          </a:prstGeom>
        </p:spPr>
      </p:pic>
      <p:pic>
        <p:nvPicPr>
          <p:cNvPr id="107" name="Image 99" descr=" "/>
          <p:cNvPicPr>
            <a:picLocks noChangeAspect="1"/>
          </p:cNvPicPr>
          <p:nvPr/>
        </p:nvPicPr>
        <p:blipFill>
          <a:blip r:embed="rId196">
            <a:extLst>
              <a:ext uri="{96DAC541-7B7A-43D3-8B79-37D633B846F1}">
                <asvg:svgBlip xmlns:asvg="http://schemas.microsoft.com/office/drawing/2016/SVG/main" xmlns="" r:embed="rId197"/>
              </a:ext>
            </a:extLst>
          </a:blip>
          <a:stretch>
            <a:fillRect/>
          </a:stretch>
        </p:blipFill>
        <p:spPr>
          <a:xfrm>
            <a:off x="18169953" y="2430660"/>
            <a:ext cx="190437" cy="334491"/>
          </a:xfrm>
          <a:prstGeom prst="rect">
            <a:avLst/>
          </a:prstGeom>
        </p:spPr>
      </p:pic>
      <p:pic>
        <p:nvPicPr>
          <p:cNvPr id="108" name="Image 100" descr=" "/>
          <p:cNvPicPr>
            <a:picLocks noChangeAspect="1"/>
          </p:cNvPicPr>
          <p:nvPr/>
        </p:nvPicPr>
        <p:blipFill>
          <a:blip r:embed="rId198">
            <a:extLst>
              <a:ext uri="{96DAC541-7B7A-43D3-8B79-37D633B846F1}">
                <asvg:svgBlip xmlns:asvg="http://schemas.microsoft.com/office/drawing/2016/SVG/main" xmlns="" r:embed="rId199"/>
              </a:ext>
            </a:extLst>
          </a:blip>
          <a:stretch>
            <a:fillRect/>
          </a:stretch>
        </p:blipFill>
        <p:spPr>
          <a:xfrm>
            <a:off x="18206490" y="2321854"/>
            <a:ext cx="109350" cy="38869"/>
          </a:xfrm>
          <a:prstGeom prst="rect">
            <a:avLst/>
          </a:prstGeom>
        </p:spPr>
      </p:pic>
      <p:pic>
        <p:nvPicPr>
          <p:cNvPr id="109" name="Image 101" descr=" "/>
          <p:cNvPicPr>
            <a:picLocks noChangeAspect="1"/>
          </p:cNvPicPr>
          <p:nvPr/>
        </p:nvPicPr>
        <p:blipFill>
          <a:blip r:embed="rId200">
            <a:extLst>
              <a:ext uri="{96DAC541-7B7A-43D3-8B79-37D633B846F1}">
                <asvg:svgBlip xmlns:asvg="http://schemas.microsoft.com/office/drawing/2016/SVG/main" xmlns="" r:embed="rId201"/>
              </a:ext>
            </a:extLst>
          </a:blip>
          <a:stretch>
            <a:fillRect/>
          </a:stretch>
        </p:blipFill>
        <p:spPr>
          <a:xfrm>
            <a:off x="18091583" y="2009811"/>
            <a:ext cx="338753" cy="462558"/>
          </a:xfrm>
          <a:prstGeom prst="rect">
            <a:avLst/>
          </a:prstGeom>
        </p:spPr>
      </p:pic>
      <p:pic>
        <p:nvPicPr>
          <p:cNvPr id="110" name="Image 102" descr=" "/>
          <p:cNvPicPr>
            <a:picLocks noChangeAspect="1"/>
          </p:cNvPicPr>
          <p:nvPr/>
        </p:nvPicPr>
        <p:blipFill>
          <a:blip r:embed="rId202">
            <a:extLst>
              <a:ext uri="{96DAC541-7B7A-43D3-8B79-37D633B846F1}">
                <asvg:svgBlip xmlns:asvg="http://schemas.microsoft.com/office/drawing/2016/SVG/main" xmlns="" r:embed="rId203"/>
              </a:ext>
            </a:extLst>
          </a:blip>
          <a:stretch>
            <a:fillRect/>
          </a:stretch>
        </p:blipFill>
        <p:spPr>
          <a:xfrm>
            <a:off x="17779909" y="1896255"/>
            <a:ext cx="967833" cy="967891"/>
          </a:xfrm>
          <a:prstGeom prst="rect">
            <a:avLst/>
          </a:prstGeom>
        </p:spPr>
      </p:pic>
      <p:pic>
        <p:nvPicPr>
          <p:cNvPr id="111" name="Image 103" descr=" "/>
          <p:cNvPicPr>
            <a:picLocks noChangeAspect="1"/>
          </p:cNvPicPr>
          <p:nvPr/>
        </p:nvPicPr>
        <p:blipFill>
          <a:blip r:embed="rId204">
            <a:extLst>
              <a:ext uri="{96DAC541-7B7A-43D3-8B79-37D633B846F1}">
                <asvg:svgBlip xmlns:asvg="http://schemas.microsoft.com/office/drawing/2016/SVG/main" xmlns="" r:embed="rId205"/>
              </a:ext>
            </a:extLst>
          </a:blip>
          <a:stretch>
            <a:fillRect/>
          </a:stretch>
        </p:blipFill>
        <p:spPr>
          <a:xfrm>
            <a:off x="16442166" y="1877168"/>
            <a:ext cx="53828" cy="55563"/>
          </a:xfrm>
          <a:prstGeom prst="rect">
            <a:avLst/>
          </a:prstGeom>
        </p:spPr>
      </p:pic>
      <p:pic>
        <p:nvPicPr>
          <p:cNvPr id="112" name="Image 104" descr=" "/>
          <p:cNvPicPr>
            <a:picLocks noChangeAspect="1"/>
          </p:cNvPicPr>
          <p:nvPr/>
        </p:nvPicPr>
        <p:blipFill>
          <a:blip r:embed="rId206">
            <a:extLst>
              <a:ext uri="{96DAC541-7B7A-43D3-8B79-37D633B846F1}">
                <asvg:svgBlip xmlns:asvg="http://schemas.microsoft.com/office/drawing/2016/SVG/main" xmlns="" r:embed="rId207"/>
              </a:ext>
            </a:extLst>
          </a:blip>
          <a:stretch>
            <a:fillRect/>
          </a:stretch>
        </p:blipFill>
        <p:spPr>
          <a:xfrm>
            <a:off x="16319983" y="2004391"/>
            <a:ext cx="53828" cy="55563"/>
          </a:xfrm>
          <a:prstGeom prst="rect">
            <a:avLst/>
          </a:prstGeom>
        </p:spPr>
      </p:pic>
      <p:pic>
        <p:nvPicPr>
          <p:cNvPr id="113" name="Image 105" descr=" "/>
          <p:cNvPicPr>
            <a:picLocks noChangeAspect="1"/>
          </p:cNvPicPr>
          <p:nvPr/>
        </p:nvPicPr>
        <p:blipFill>
          <a:blip r:embed="rId208">
            <a:extLst>
              <a:ext uri="{96DAC541-7B7A-43D3-8B79-37D633B846F1}">
                <asvg:svgBlip xmlns:asvg="http://schemas.microsoft.com/office/drawing/2016/SVG/main" xmlns="" r:embed="rId209"/>
              </a:ext>
            </a:extLst>
          </a:blip>
          <a:stretch>
            <a:fillRect/>
          </a:stretch>
        </p:blipFill>
        <p:spPr>
          <a:xfrm>
            <a:off x="16318773" y="1880591"/>
            <a:ext cx="54561" cy="53814"/>
          </a:xfrm>
          <a:prstGeom prst="rect">
            <a:avLst/>
          </a:prstGeom>
        </p:spPr>
      </p:pic>
      <p:pic>
        <p:nvPicPr>
          <p:cNvPr id="114" name="Image 106" descr=" "/>
          <p:cNvPicPr>
            <a:picLocks noChangeAspect="1"/>
          </p:cNvPicPr>
          <p:nvPr/>
        </p:nvPicPr>
        <p:blipFill>
          <a:blip r:embed="rId210">
            <a:extLst>
              <a:ext uri="{96DAC541-7B7A-43D3-8B79-37D633B846F1}">
                <asvg:svgBlip xmlns:asvg="http://schemas.microsoft.com/office/drawing/2016/SVG/main" xmlns="" r:embed="rId211"/>
              </a:ext>
            </a:extLst>
          </a:blip>
          <a:stretch>
            <a:fillRect/>
          </a:stretch>
        </p:blipFill>
        <p:spPr>
          <a:xfrm>
            <a:off x="16443064" y="2002754"/>
            <a:ext cx="54561" cy="53814"/>
          </a:xfrm>
          <a:prstGeom prst="rect">
            <a:avLst/>
          </a:prstGeom>
        </p:spPr>
      </p:pic>
      <p:pic>
        <p:nvPicPr>
          <p:cNvPr id="115" name="Image 107" descr=" "/>
          <p:cNvPicPr>
            <a:picLocks noChangeAspect="1"/>
          </p:cNvPicPr>
          <p:nvPr/>
        </p:nvPicPr>
        <p:blipFill>
          <a:blip r:embed="rId212">
            <a:extLst>
              <a:ext uri="{96DAC541-7B7A-43D3-8B79-37D633B846F1}">
                <asvg:svgBlip xmlns:asvg="http://schemas.microsoft.com/office/drawing/2016/SVG/main" xmlns="" r:embed="rId213"/>
              </a:ext>
            </a:extLst>
          </a:blip>
          <a:stretch>
            <a:fillRect/>
          </a:stretch>
        </p:blipFill>
        <p:spPr>
          <a:xfrm>
            <a:off x="21934914" y="1940779"/>
            <a:ext cx="53828" cy="55563"/>
          </a:xfrm>
          <a:prstGeom prst="rect">
            <a:avLst/>
          </a:prstGeom>
        </p:spPr>
      </p:pic>
      <p:pic>
        <p:nvPicPr>
          <p:cNvPr id="116" name="Image 108" descr=" "/>
          <p:cNvPicPr>
            <a:picLocks noChangeAspect="1"/>
          </p:cNvPicPr>
          <p:nvPr/>
        </p:nvPicPr>
        <p:blipFill>
          <a:blip r:embed="rId214">
            <a:extLst>
              <a:ext uri="{96DAC541-7B7A-43D3-8B79-37D633B846F1}">
                <asvg:svgBlip xmlns:asvg="http://schemas.microsoft.com/office/drawing/2016/SVG/main" xmlns="" r:embed="rId215"/>
              </a:ext>
            </a:extLst>
          </a:blip>
          <a:stretch>
            <a:fillRect/>
          </a:stretch>
        </p:blipFill>
        <p:spPr>
          <a:xfrm>
            <a:off x="21812730" y="2068846"/>
            <a:ext cx="53828" cy="55141"/>
          </a:xfrm>
          <a:prstGeom prst="rect">
            <a:avLst/>
          </a:prstGeom>
        </p:spPr>
      </p:pic>
      <p:pic>
        <p:nvPicPr>
          <p:cNvPr id="117" name="Image 109" descr=" "/>
          <p:cNvPicPr>
            <a:picLocks noChangeAspect="1"/>
          </p:cNvPicPr>
          <p:nvPr/>
        </p:nvPicPr>
        <p:blipFill>
          <a:blip r:embed="rId216">
            <a:extLst>
              <a:ext uri="{96DAC541-7B7A-43D3-8B79-37D633B846F1}">
                <asvg:svgBlip xmlns:asvg="http://schemas.microsoft.com/office/drawing/2016/SVG/main" xmlns="" r:embed="rId217"/>
              </a:ext>
            </a:extLst>
          </a:blip>
          <a:stretch>
            <a:fillRect/>
          </a:stretch>
        </p:blipFill>
        <p:spPr>
          <a:xfrm>
            <a:off x="21811521" y="1944624"/>
            <a:ext cx="54561" cy="53814"/>
          </a:xfrm>
          <a:prstGeom prst="rect">
            <a:avLst/>
          </a:prstGeom>
        </p:spPr>
      </p:pic>
      <p:pic>
        <p:nvPicPr>
          <p:cNvPr id="118" name="Image 110" descr=" "/>
          <p:cNvPicPr>
            <a:picLocks noChangeAspect="1"/>
          </p:cNvPicPr>
          <p:nvPr/>
        </p:nvPicPr>
        <p:blipFill>
          <a:blip r:embed="rId218">
            <a:extLst>
              <a:ext uri="{96DAC541-7B7A-43D3-8B79-37D633B846F1}">
                <asvg:svgBlip xmlns:asvg="http://schemas.microsoft.com/office/drawing/2016/SVG/main" xmlns="" r:embed="rId219"/>
              </a:ext>
            </a:extLst>
          </a:blip>
          <a:stretch>
            <a:fillRect/>
          </a:stretch>
        </p:blipFill>
        <p:spPr>
          <a:xfrm>
            <a:off x="21935393" y="2066366"/>
            <a:ext cx="54561" cy="53814"/>
          </a:xfrm>
          <a:prstGeom prst="rect">
            <a:avLst/>
          </a:prstGeom>
        </p:spPr>
      </p:pic>
      <p:pic>
        <p:nvPicPr>
          <p:cNvPr id="119" name="Image 111" descr=" "/>
          <p:cNvPicPr>
            <a:picLocks noChangeAspect="1"/>
          </p:cNvPicPr>
          <p:nvPr/>
        </p:nvPicPr>
        <p:blipFill>
          <a:blip r:embed="rId220">
            <a:extLst>
              <a:ext uri="{96DAC541-7B7A-43D3-8B79-37D633B846F1}">
                <asvg:svgBlip xmlns:asvg="http://schemas.microsoft.com/office/drawing/2016/SVG/main" xmlns="" r:embed="rId221"/>
              </a:ext>
            </a:extLst>
          </a:blip>
          <a:stretch>
            <a:fillRect/>
          </a:stretch>
        </p:blipFill>
        <p:spPr>
          <a:xfrm>
            <a:off x="22085695" y="7506939"/>
            <a:ext cx="20253" cy="69515"/>
          </a:xfrm>
          <a:prstGeom prst="rect">
            <a:avLst/>
          </a:prstGeom>
        </p:spPr>
      </p:pic>
      <p:pic>
        <p:nvPicPr>
          <p:cNvPr id="120" name="Image 112" descr=" "/>
          <p:cNvPicPr>
            <a:picLocks noChangeAspect="1"/>
          </p:cNvPicPr>
          <p:nvPr/>
        </p:nvPicPr>
        <p:blipFill>
          <a:blip r:embed="rId222">
            <a:extLst>
              <a:ext uri="{96DAC541-7B7A-43D3-8B79-37D633B846F1}">
                <asvg:svgBlip xmlns:asvg="http://schemas.microsoft.com/office/drawing/2016/SVG/main" xmlns="" r:embed="rId223"/>
              </a:ext>
            </a:extLst>
          </a:blip>
          <a:stretch>
            <a:fillRect/>
          </a:stretch>
        </p:blipFill>
        <p:spPr>
          <a:xfrm>
            <a:off x="22089490" y="7683449"/>
            <a:ext cx="20253" cy="69515"/>
          </a:xfrm>
          <a:prstGeom prst="rect">
            <a:avLst/>
          </a:prstGeom>
        </p:spPr>
      </p:pic>
      <p:pic>
        <p:nvPicPr>
          <p:cNvPr id="121" name="Image 113" descr=" "/>
          <p:cNvPicPr>
            <a:picLocks noChangeAspect="1"/>
          </p:cNvPicPr>
          <p:nvPr/>
        </p:nvPicPr>
        <p:blipFill>
          <a:blip r:embed="rId224">
            <a:extLst>
              <a:ext uri="{96DAC541-7B7A-43D3-8B79-37D633B846F1}">
                <asvg:svgBlip xmlns:asvg="http://schemas.microsoft.com/office/drawing/2016/SVG/main" xmlns="" r:embed="rId225"/>
              </a:ext>
            </a:extLst>
          </a:blip>
          <a:stretch>
            <a:fillRect/>
          </a:stretch>
        </p:blipFill>
        <p:spPr>
          <a:xfrm>
            <a:off x="21976576" y="7621102"/>
            <a:ext cx="68675" cy="19372"/>
          </a:xfrm>
          <a:prstGeom prst="rect">
            <a:avLst/>
          </a:prstGeom>
        </p:spPr>
      </p:pic>
      <p:pic>
        <p:nvPicPr>
          <p:cNvPr id="122" name="Image 114" descr=" "/>
          <p:cNvPicPr>
            <a:picLocks noChangeAspect="1"/>
          </p:cNvPicPr>
          <p:nvPr/>
        </p:nvPicPr>
        <p:blipFill>
          <a:blip r:embed="rId226">
            <a:extLst>
              <a:ext uri="{96DAC541-7B7A-43D3-8B79-37D633B846F1}">
                <asvg:svgBlip xmlns:asvg="http://schemas.microsoft.com/office/drawing/2016/SVG/main" xmlns="" r:embed="rId227"/>
              </a:ext>
            </a:extLst>
          </a:blip>
          <a:stretch>
            <a:fillRect/>
          </a:stretch>
        </p:blipFill>
        <p:spPr>
          <a:xfrm>
            <a:off x="22150582" y="7619416"/>
            <a:ext cx="68675" cy="19372"/>
          </a:xfrm>
          <a:prstGeom prst="rect">
            <a:avLst/>
          </a:prstGeom>
        </p:spPr>
      </p:pic>
      <p:pic>
        <p:nvPicPr>
          <p:cNvPr id="123" name="Image 115" descr=" "/>
          <p:cNvPicPr>
            <a:picLocks noChangeAspect="1"/>
          </p:cNvPicPr>
          <p:nvPr/>
        </p:nvPicPr>
        <p:blipFill>
          <a:blip r:embed="rId228">
            <a:extLst>
              <a:ext uri="{96DAC541-7B7A-43D3-8B79-37D633B846F1}">
                <asvg:svgBlip xmlns:asvg="http://schemas.microsoft.com/office/drawing/2016/SVG/main" xmlns="" r:embed="rId229"/>
              </a:ext>
            </a:extLst>
          </a:blip>
          <a:stretch>
            <a:fillRect/>
          </a:stretch>
        </p:blipFill>
        <p:spPr>
          <a:xfrm>
            <a:off x="22484856" y="2613223"/>
            <a:ext cx="220451" cy="224730"/>
          </a:xfrm>
          <a:prstGeom prst="rect">
            <a:avLst/>
          </a:prstGeom>
        </p:spPr>
      </p:pic>
      <p:pic>
        <p:nvPicPr>
          <p:cNvPr id="124" name="Image 116" descr=" "/>
          <p:cNvPicPr>
            <a:picLocks noChangeAspect="1"/>
          </p:cNvPicPr>
          <p:nvPr/>
        </p:nvPicPr>
        <p:blipFill>
          <a:blip r:embed="rId230">
            <a:extLst>
              <a:ext uri="{96DAC541-7B7A-43D3-8B79-37D633B846F1}">
                <asvg:svgBlip xmlns:asvg="http://schemas.microsoft.com/office/drawing/2016/SVG/main" xmlns="" r:embed="rId231"/>
              </a:ext>
            </a:extLst>
          </a:blip>
          <a:stretch>
            <a:fillRect/>
          </a:stretch>
        </p:blipFill>
        <p:spPr>
          <a:xfrm>
            <a:off x="22420754" y="7026497"/>
            <a:ext cx="215921" cy="220092"/>
          </a:xfrm>
          <a:prstGeom prst="rect">
            <a:avLst/>
          </a:prstGeom>
        </p:spPr>
      </p:pic>
      <p:pic>
        <p:nvPicPr>
          <p:cNvPr id="125" name="Image 117" descr=" "/>
          <p:cNvPicPr>
            <a:picLocks noChangeAspect="1"/>
          </p:cNvPicPr>
          <p:nvPr/>
        </p:nvPicPr>
        <p:blipFill>
          <a:blip r:embed="rId232">
            <a:extLst>
              <a:ext uri="{96DAC541-7B7A-43D3-8B79-37D633B846F1}">
                <asvg:svgBlip xmlns:asvg="http://schemas.microsoft.com/office/drawing/2016/SVG/main" xmlns="" r:embed="rId233"/>
              </a:ext>
            </a:extLst>
          </a:blip>
          <a:stretch>
            <a:fillRect/>
          </a:stretch>
        </p:blipFill>
        <p:spPr>
          <a:xfrm>
            <a:off x="15994915" y="8582507"/>
            <a:ext cx="241798" cy="245963"/>
          </a:xfrm>
          <a:prstGeom prst="rect">
            <a:avLst/>
          </a:prstGeom>
        </p:spPr>
      </p:pic>
      <p:pic>
        <p:nvPicPr>
          <p:cNvPr id="126" name="Image 118" descr=" "/>
          <p:cNvPicPr>
            <a:picLocks noChangeAspect="1"/>
          </p:cNvPicPr>
          <p:nvPr/>
        </p:nvPicPr>
        <p:blipFill>
          <a:blip r:embed="rId234">
            <a:extLst>
              <a:ext uri="{96DAC541-7B7A-43D3-8B79-37D633B846F1}">
                <asvg:svgBlip xmlns:asvg="http://schemas.microsoft.com/office/drawing/2016/SVG/main" xmlns="" r:embed="rId235"/>
              </a:ext>
            </a:extLst>
          </a:blip>
          <a:stretch>
            <a:fillRect/>
          </a:stretch>
        </p:blipFill>
        <p:spPr>
          <a:xfrm>
            <a:off x="22762591" y="2059012"/>
            <a:ext cx="148664" cy="151668"/>
          </a:xfrm>
          <a:prstGeom prst="rect">
            <a:avLst/>
          </a:prstGeom>
        </p:spPr>
      </p:pic>
      <p:pic>
        <p:nvPicPr>
          <p:cNvPr id="127" name="Image 119" descr=" "/>
          <p:cNvPicPr>
            <a:picLocks noChangeAspect="1"/>
          </p:cNvPicPr>
          <p:nvPr/>
        </p:nvPicPr>
        <p:blipFill>
          <a:blip r:embed="rId236">
            <a:extLst>
              <a:ext uri="{96DAC541-7B7A-43D3-8B79-37D633B846F1}">
                <asvg:svgBlip xmlns:asvg="http://schemas.microsoft.com/office/drawing/2016/SVG/main" xmlns="" r:embed="rId237"/>
              </a:ext>
            </a:extLst>
          </a:blip>
          <a:stretch>
            <a:fillRect/>
          </a:stretch>
        </p:blipFill>
        <p:spPr>
          <a:xfrm>
            <a:off x="20653685" y="2557932"/>
            <a:ext cx="53828" cy="55563"/>
          </a:xfrm>
          <a:prstGeom prst="rect">
            <a:avLst/>
          </a:prstGeom>
        </p:spPr>
      </p:pic>
      <p:pic>
        <p:nvPicPr>
          <p:cNvPr id="128" name="Image 120" descr=" "/>
          <p:cNvPicPr>
            <a:picLocks noChangeAspect="1"/>
          </p:cNvPicPr>
          <p:nvPr/>
        </p:nvPicPr>
        <p:blipFill>
          <a:blip r:embed="rId238">
            <a:extLst>
              <a:ext uri="{96DAC541-7B7A-43D3-8B79-37D633B846F1}">
                <asvg:svgBlip xmlns:asvg="http://schemas.microsoft.com/office/drawing/2016/SVG/main" xmlns="" r:embed="rId239"/>
              </a:ext>
            </a:extLst>
          </a:blip>
          <a:stretch>
            <a:fillRect/>
          </a:stretch>
        </p:blipFill>
        <p:spPr>
          <a:xfrm>
            <a:off x="20531508" y="2685156"/>
            <a:ext cx="53828" cy="55563"/>
          </a:xfrm>
          <a:prstGeom prst="rect">
            <a:avLst/>
          </a:prstGeom>
        </p:spPr>
      </p:pic>
      <p:pic>
        <p:nvPicPr>
          <p:cNvPr id="129" name="Image 121" descr=" "/>
          <p:cNvPicPr>
            <a:picLocks noChangeAspect="1"/>
          </p:cNvPicPr>
          <p:nvPr/>
        </p:nvPicPr>
        <p:blipFill>
          <a:blip r:embed="rId240">
            <a:extLst>
              <a:ext uri="{96DAC541-7B7A-43D3-8B79-37D633B846F1}">
                <asvg:svgBlip xmlns:asvg="http://schemas.microsoft.com/office/drawing/2016/SVG/main" xmlns="" r:embed="rId241"/>
              </a:ext>
            </a:extLst>
          </a:blip>
          <a:stretch>
            <a:fillRect/>
          </a:stretch>
        </p:blipFill>
        <p:spPr>
          <a:xfrm>
            <a:off x="20530292" y="2561356"/>
            <a:ext cx="54561" cy="53814"/>
          </a:xfrm>
          <a:prstGeom prst="rect">
            <a:avLst/>
          </a:prstGeom>
        </p:spPr>
      </p:pic>
      <p:pic>
        <p:nvPicPr>
          <p:cNvPr id="130" name="Image 122" descr=" "/>
          <p:cNvPicPr>
            <a:picLocks noChangeAspect="1"/>
          </p:cNvPicPr>
          <p:nvPr/>
        </p:nvPicPr>
        <p:blipFill>
          <a:blip r:embed="rId242">
            <a:extLst>
              <a:ext uri="{96DAC541-7B7A-43D3-8B79-37D633B846F1}">
                <asvg:svgBlip xmlns:asvg="http://schemas.microsoft.com/office/drawing/2016/SVG/main" xmlns="" r:embed="rId243"/>
              </a:ext>
            </a:extLst>
          </a:blip>
          <a:stretch>
            <a:fillRect/>
          </a:stretch>
        </p:blipFill>
        <p:spPr>
          <a:xfrm>
            <a:off x="20654582" y="2683519"/>
            <a:ext cx="54561" cy="53814"/>
          </a:xfrm>
          <a:prstGeom prst="rect">
            <a:avLst/>
          </a:prstGeom>
        </p:spPr>
      </p:pic>
      <p:pic>
        <p:nvPicPr>
          <p:cNvPr id="131" name="Image 123" descr=" "/>
          <p:cNvPicPr>
            <a:picLocks noChangeAspect="1"/>
          </p:cNvPicPr>
          <p:nvPr/>
        </p:nvPicPr>
        <p:blipFill>
          <a:blip r:embed="rId244">
            <a:extLst>
              <a:ext uri="{96DAC541-7B7A-43D3-8B79-37D633B846F1}">
                <asvg:svgBlip xmlns:asvg="http://schemas.microsoft.com/office/drawing/2016/SVG/main" xmlns="" r:embed="rId245"/>
              </a:ext>
            </a:extLst>
          </a:blip>
          <a:stretch>
            <a:fillRect/>
          </a:stretch>
        </p:blipFill>
        <p:spPr>
          <a:xfrm>
            <a:off x="15711123" y="8218027"/>
            <a:ext cx="168528" cy="168511"/>
          </a:xfrm>
          <a:prstGeom prst="rect">
            <a:avLst/>
          </a:prstGeom>
        </p:spPr>
      </p:pic>
      <p:sp>
        <p:nvSpPr>
          <p:cNvPr id="132" name="Shape 6"/>
          <p:cNvSpPr/>
          <p:nvPr/>
        </p:nvSpPr>
        <p:spPr>
          <a:xfrm rot="1984945">
            <a:off x="-1716096" y="2101944"/>
            <a:ext cx="2166623" cy="6702606"/>
          </a:xfrm>
          <a:prstGeom prst="roundRect">
            <a:avLst>
              <a:gd name="adj" fmla="val 52755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133" name="Shape 7"/>
          <p:cNvSpPr/>
          <p:nvPr/>
        </p:nvSpPr>
        <p:spPr>
          <a:xfrm rot="1984945">
            <a:off x="23641913" y="-2008371"/>
            <a:ext cx="2166623" cy="6702606"/>
          </a:xfrm>
          <a:prstGeom prst="roundRect">
            <a:avLst>
              <a:gd name="adj" fmla="val 52755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134" name="Shape 8"/>
          <p:cNvSpPr/>
          <p:nvPr/>
        </p:nvSpPr>
        <p:spPr>
          <a:xfrm rot="1984945">
            <a:off x="17946108" y="12251173"/>
            <a:ext cx="2166623" cy="5311667"/>
          </a:xfrm>
          <a:prstGeom prst="roundRect">
            <a:avLst>
              <a:gd name="adj" fmla="val 52755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135" name="Shape 9"/>
          <p:cNvSpPr/>
          <p:nvPr/>
        </p:nvSpPr>
        <p:spPr>
          <a:xfrm rot="1984945">
            <a:off x="3103593" y="11959073"/>
            <a:ext cx="2166623" cy="5311667"/>
          </a:xfrm>
          <a:prstGeom prst="roundRect">
            <a:avLst>
              <a:gd name="adj" fmla="val 52755"/>
            </a:avLst>
          </a:prstGeom>
          <a:solidFill>
            <a:srgbClr val="FFFFFF">
              <a:alpha val="100000"/>
            </a:srgbClr>
          </a:solidFill>
          <a:ln/>
        </p:spPr>
      </p:sp>
      <p:sp>
        <p:nvSpPr>
          <p:cNvPr id="136" name="Shape 10"/>
          <p:cNvSpPr/>
          <p:nvPr/>
        </p:nvSpPr>
        <p:spPr>
          <a:xfrm rot="1984945">
            <a:off x="5153702" y="-3838738"/>
            <a:ext cx="2166623" cy="5311667"/>
          </a:xfrm>
          <a:prstGeom prst="roundRect">
            <a:avLst>
              <a:gd name="adj" fmla="val 52755"/>
            </a:avLst>
          </a:prstGeom>
          <a:solidFill>
            <a:srgbClr val="C00000">
              <a:alpha val="100000"/>
            </a:srgbClr>
          </a:solidFill>
          <a:ln/>
        </p:spPr>
      </p:sp>
      <p:pic>
        <p:nvPicPr>
          <p:cNvPr id="145" name="Рисунок 144" descr="@PERSDAN.png"/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792141" y="2820598"/>
            <a:ext cx="4175014" cy="8012021"/>
          </a:xfrm>
          <a:prstGeom prst="rect">
            <a:avLst/>
          </a:prstGeom>
        </p:spPr>
      </p:pic>
      <p:sp>
        <p:nvSpPr>
          <p:cNvPr id="146" name="Text 2"/>
          <p:cNvSpPr/>
          <p:nvPr/>
        </p:nvSpPr>
        <p:spPr>
          <a:xfrm>
            <a:off x="2827119" y="2907431"/>
            <a:ext cx="2638930" cy="405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Телеграмм</a:t>
            </a:r>
            <a:endParaRPr lang="en-US" sz="3200" b="1" dirty="0"/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26770519" y="115062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Text 3"/>
          <p:cNvSpPr/>
          <p:nvPr/>
        </p:nvSpPr>
        <p:spPr>
          <a:xfrm>
            <a:off x="15963565" y="10248420"/>
            <a:ext cx="7626347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sz="3000" dirty="0"/>
          </a:p>
        </p:txBody>
      </p:sp>
      <p:sp>
        <p:nvSpPr>
          <p:cNvPr id="142" name="Text 1"/>
          <p:cNvSpPr/>
          <p:nvPr/>
        </p:nvSpPr>
        <p:spPr>
          <a:xfrm>
            <a:off x="7517070" y="5248370"/>
            <a:ext cx="7158117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44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Павлов Михаил</a:t>
            </a:r>
          </a:p>
          <a:p>
            <a:pPr algn="ctr"/>
            <a:r>
              <a:rPr lang="ru-RU" sz="44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Менеджер по работе с партнерами</a:t>
            </a:r>
          </a:p>
          <a:p>
            <a:pPr algn="ctr"/>
            <a:r>
              <a:rPr lang="ru-RU" sz="44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8 (916) 382-94-35</a:t>
            </a:r>
          </a:p>
          <a:p>
            <a:pPr algn="ctr"/>
            <a:r>
              <a:rPr lang="ru-RU" sz="4400" dirty="0" smtClean="0">
                <a:solidFill>
                  <a:srgbClr val="282828">
                    <a:alpha val="100000"/>
                  </a:srgbClr>
                </a:solidFill>
                <a:ea typeface="Inter Bold" pitchFamily="34" charset="-122"/>
                <a:cs typeface="Inter Bold" pitchFamily="34" charset="-120"/>
              </a:rPr>
              <a:t>PAVMIK@rarus.ru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21272336" cy="1838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Рекомендации по содержанию документа,</a:t>
            </a:r>
            <a:endParaRPr lang="en-US" sz="7000" dirty="0"/>
          </a:p>
          <a:p>
            <a:pPr marL="0" indent="0" algn="l">
              <a:buNone/>
            </a:pPr>
            <a:r>
              <a:rPr lang="en-US" sz="500" dirty="0">
                <a:solidFill>
                  <a:srgbClr val="FFFFFF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ро</a:t>
            </a:r>
            <a:endParaRPr lang="en-US" sz="7000" dirty="0"/>
          </a:p>
          <a:p>
            <a:pPr marL="0" indent="0" algn="l">
              <a:buNone/>
            </a:pPr>
            <a:r>
              <a:rPr lang="en-US" sz="40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определяющего политику оператора в отношении обработки ПДн</a:t>
            </a:r>
            <a:endParaRPr lang="en-US" sz="7000" dirty="0"/>
          </a:p>
        </p:txBody>
      </p:sp>
      <p:pic>
        <p:nvPicPr>
          <p:cNvPr id="3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3524" y="149606000"/>
            <a:ext cx="0" cy="0"/>
          </a:xfrm>
          <a:prstGeom prst="rect">
            <a:avLst/>
          </a:prstGeom>
        </p:spPr>
      </p:pic>
      <p:sp>
        <p:nvSpPr>
          <p:cNvPr id="37" name="Shape 3"/>
          <p:cNvSpPr/>
          <p:nvPr/>
        </p:nvSpPr>
        <p:spPr>
          <a:xfrm rot="14984183">
            <a:off x="24678092" y="-4328654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38" name="Text 4"/>
          <p:cNvSpPr/>
          <p:nvPr/>
        </p:nvSpPr>
        <p:spPr>
          <a:xfrm>
            <a:off x="1409877" y="2992066"/>
            <a:ext cx="10357868" cy="65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Информация об операторе</a:t>
            </a: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(наименование или ФИО, ИНН), его контактная информация</a:t>
            </a:r>
            <a:endParaRPr lang="en-US" sz="3000" dirty="0"/>
          </a:p>
          <a:p>
            <a:pPr marL="0" indent="0" algn="l">
              <a:buNone/>
            </a:pP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endParaRPr lang="en-US" sz="3000" dirty="0"/>
          </a:p>
          <a:p>
            <a:pPr marL="0" indent="0" algn="l">
              <a:buNone/>
            </a:pP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Цели обработки ПДн</a:t>
            </a: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, </a:t>
            </a:r>
            <a:endParaRPr lang="ru-RU" sz="3000" dirty="0" smtClean="0">
              <a:solidFill>
                <a:srgbClr val="000000">
                  <a:alpha val="100000"/>
                </a:srgbClr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</a:endParaRPr>
          </a:p>
          <a:p>
            <a:pPr marL="0" indent="0" algn="l">
              <a:buNone/>
            </a:pPr>
            <a:endParaRPr lang="ru-RU" sz="3000" dirty="0" smtClean="0">
              <a:solidFill>
                <a:srgbClr val="000000">
                  <a:alpha val="100000"/>
                </a:srgbClr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</a:endParaRPr>
          </a:p>
          <a:p>
            <a:pPr marL="0" indent="0" algn="l">
              <a:buNone/>
            </a:pPr>
            <a:endParaRPr lang="ru-RU" sz="3000" dirty="0" smtClean="0">
              <a:solidFill>
                <a:srgbClr val="000000">
                  <a:alpha val="100000"/>
                </a:srgbClr>
              </a:solidFill>
              <a:ea typeface="Inter Regular" pitchFamily="34" charset="-122"/>
            </a:endParaRPr>
          </a:p>
          <a:p>
            <a:pPr marL="0" indent="0" algn="l">
              <a:buNone/>
            </a:pPr>
            <a:endParaRPr lang="ru-RU" sz="3000" dirty="0" smtClean="0"/>
          </a:p>
          <a:p>
            <a:pPr marL="0" indent="0" algn="l">
              <a:buNone/>
            </a:pPr>
            <a:endParaRPr lang="ru-RU" sz="3000" dirty="0" smtClean="0"/>
          </a:p>
          <a:p>
            <a:pPr marL="0" indent="0" algn="l">
              <a:buNone/>
            </a:pPr>
            <a:endParaRPr lang="ru-RU" sz="3000" dirty="0" smtClean="0"/>
          </a:p>
          <a:p>
            <a:pPr marL="0" indent="0" algn="l">
              <a:buNone/>
            </a:pP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endParaRPr lang="en-US" sz="3000" dirty="0"/>
          </a:p>
          <a:p>
            <a:pPr marL="0" indent="0" algn="l">
              <a:buNone/>
            </a:pPr>
            <a:endParaRPr lang="ru-RU" sz="3000" dirty="0" smtClean="0">
              <a:solidFill>
                <a:srgbClr val="000000">
                  <a:alpha val="100000"/>
                </a:srgbClr>
              </a:solidFill>
              <a:ea typeface="Inter Bold" pitchFamily="34" charset="-122"/>
            </a:endParaRPr>
          </a:p>
          <a:p>
            <a:pPr marL="0" indent="0" algn="l">
              <a:buNone/>
            </a:pPr>
            <a:endParaRPr lang="en-US" sz="3000" dirty="0"/>
          </a:p>
          <a:p>
            <a:pPr marL="0" indent="0" algn="l">
              <a:buNone/>
            </a:pP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endParaRPr lang="en-US" sz="3000" dirty="0"/>
          </a:p>
        </p:txBody>
      </p:sp>
      <p:sp>
        <p:nvSpPr>
          <p:cNvPr id="39" name="Shape 5"/>
          <p:cNvSpPr/>
          <p:nvPr/>
        </p:nvSpPr>
        <p:spPr>
          <a:xfrm>
            <a:off x="1133169" y="3138535"/>
            <a:ext cx="101613" cy="101600"/>
          </a:xfrm>
          <a:prstGeom prst="ellipse">
            <a:avLst/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40" name="Shape 6"/>
          <p:cNvSpPr/>
          <p:nvPr/>
        </p:nvSpPr>
        <p:spPr>
          <a:xfrm>
            <a:off x="1191534" y="4532555"/>
            <a:ext cx="101613" cy="101600"/>
          </a:xfrm>
          <a:prstGeom prst="ellipse">
            <a:avLst/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44" name="Shape 7">
            <a:extLst>
              <a:ext uri="{FF2B5EF4-FFF2-40B4-BE49-F238E27FC236}">
                <a16:creationId xmlns:a16="http://schemas.microsoft.com/office/drawing/2014/main" xmlns="" id="{6E99473A-29F9-5746-AE70-1E61A2238FC2}"/>
              </a:ext>
            </a:extLst>
          </p:cNvPr>
          <p:cNvSpPr/>
          <p:nvPr/>
        </p:nvSpPr>
        <p:spPr>
          <a:xfrm rot="17464596">
            <a:off x="18603598" y="10758075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pic>
        <p:nvPicPr>
          <p:cNvPr id="14" name="Image 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796952" y="3719755"/>
            <a:ext cx="1074554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2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767745" y="6665604"/>
            <a:ext cx="10348971" cy="321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393147" y="7018895"/>
            <a:ext cx="91127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атегории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и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перечень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обрабатываемых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ПДн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в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разрезе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целей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,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субъекты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ПДн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в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разрезе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целей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,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способы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,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сроки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их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обработки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и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хранения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,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порядок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уничтожения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ПДн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достижении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целей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их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обработки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или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наступлении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иных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законных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оснований</a:t>
            </a:r>
            <a:endParaRPr lang="ru-RU" sz="3000" dirty="0">
              <a:solidFill>
                <a:srgbClr val="000000">
                  <a:alpha val="100000"/>
                </a:srgbClr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</p:txBody>
      </p:sp>
      <p:sp>
        <p:nvSpPr>
          <p:cNvPr id="18" name="Shape 6"/>
          <p:cNvSpPr/>
          <p:nvPr/>
        </p:nvSpPr>
        <p:spPr>
          <a:xfrm>
            <a:off x="1191534" y="7276289"/>
            <a:ext cx="101613" cy="101600"/>
          </a:xfrm>
          <a:prstGeom prst="ellipse">
            <a:avLst/>
          </a:prstGeom>
          <a:solidFill>
            <a:srgbClr val="C00000">
              <a:alpha val="100000"/>
            </a:srgbClr>
          </a:solidFill>
          <a:ln/>
        </p:spPr>
      </p:sp>
      <p:pic>
        <p:nvPicPr>
          <p:cNvPr id="20" name="Рисунок 19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E2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22143101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 err="1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Пример</a:t>
            </a:r>
            <a:r>
              <a:rPr lang="ru-RU" sz="70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: описание категорий собираемых данных в разрезе Целей</a:t>
            </a:r>
            <a:endParaRPr lang="en-US" sz="7000" dirty="0"/>
          </a:p>
        </p:txBody>
      </p:sp>
      <p:sp>
        <p:nvSpPr>
          <p:cNvPr id="3" name="Shape 1"/>
          <p:cNvSpPr/>
          <p:nvPr/>
        </p:nvSpPr>
        <p:spPr>
          <a:xfrm rot="8338728">
            <a:off x="4493175" y="-7195558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4" name="Shape 2"/>
          <p:cNvSpPr/>
          <p:nvPr/>
        </p:nvSpPr>
        <p:spPr>
          <a:xfrm rot="6948981">
            <a:off x="9834648" y="9532555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5" name="Shape 3"/>
          <p:cNvSpPr/>
          <p:nvPr/>
        </p:nvSpPr>
        <p:spPr>
          <a:xfrm rot="1443271">
            <a:off x="24214975" y="-4328654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FFFFF">
              <a:alpha val="100000"/>
            </a:srgbClr>
          </a:solidFill>
          <a:ln/>
        </p:spPr>
      </p:sp>
      <p:pic>
        <p:nvPicPr>
          <p:cNvPr id="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70159" y="3314700"/>
            <a:ext cx="17515489" cy="718820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 rot="3201992">
            <a:off x="-3064991" y="10981094"/>
            <a:ext cx="2755235" cy="8025417"/>
          </a:xfrm>
          <a:prstGeom prst="roundRect">
            <a:avLst>
              <a:gd name="adj" fmla="val 92262"/>
            </a:avLst>
          </a:prstGeom>
          <a:solidFill>
            <a:srgbClr val="FFFFFF">
              <a:alpha val="100000"/>
            </a:srgbClr>
          </a:solidFill>
          <a:ln/>
        </p:spPr>
      </p:sp>
      <p:pic>
        <p:nvPicPr>
          <p:cNvPr id="13" name="Рисунок 12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21272336" cy="1838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Рекомендации по содержанию документа,</a:t>
            </a:r>
            <a:endParaRPr lang="en-US" sz="7000" dirty="0"/>
          </a:p>
          <a:p>
            <a:pPr marL="0" indent="0" algn="l">
              <a:buNone/>
            </a:pPr>
            <a:r>
              <a:rPr lang="en-US" sz="500" dirty="0">
                <a:solidFill>
                  <a:srgbClr val="FFFFFF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ро</a:t>
            </a:r>
            <a:endParaRPr lang="en-US" sz="7000" dirty="0"/>
          </a:p>
          <a:p>
            <a:pPr marL="0" indent="0" algn="l">
              <a:buNone/>
            </a:pPr>
            <a:r>
              <a:rPr lang="en-US" sz="40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определяющего политику оператора в отношении обработки ПДн</a:t>
            </a:r>
            <a:endParaRPr lang="en-US" sz="7000" dirty="0"/>
          </a:p>
        </p:txBody>
      </p:sp>
      <p:pic>
        <p:nvPicPr>
          <p:cNvPr id="3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3524" y="149606000"/>
            <a:ext cx="0" cy="0"/>
          </a:xfrm>
          <a:prstGeom prst="rect">
            <a:avLst/>
          </a:prstGeom>
        </p:spPr>
      </p:pic>
      <p:sp>
        <p:nvSpPr>
          <p:cNvPr id="37" name="Shape 3"/>
          <p:cNvSpPr/>
          <p:nvPr/>
        </p:nvSpPr>
        <p:spPr>
          <a:xfrm rot="14984183">
            <a:off x="24678092" y="-4328654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38" name="Text 4"/>
          <p:cNvSpPr/>
          <p:nvPr/>
        </p:nvSpPr>
        <p:spPr>
          <a:xfrm>
            <a:off x="1587698" y="3427508"/>
            <a:ext cx="20424153" cy="65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Правовые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основания обработки ПДн</a:t>
            </a:r>
            <a:endParaRPr lang="en-US" sz="3000" dirty="0"/>
          </a:p>
          <a:p>
            <a:pPr marL="0" indent="0" algn="l">
              <a:buNone/>
            </a:pP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endParaRPr lang="en-US" sz="3000" dirty="0"/>
          </a:p>
          <a:p>
            <a:pPr marL="0" indent="0" algn="l">
              <a:buNone/>
            </a:pPr>
            <a:endParaRPr lang="ru-RU" sz="3000" dirty="0" smtClean="0">
              <a:solidFill>
                <a:srgbClr val="000000">
                  <a:alpha val="100000"/>
                </a:srgbClr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  <a:p>
            <a:pPr marL="0" indent="0" algn="l">
              <a:buNone/>
            </a:pPr>
            <a:endParaRPr lang="ru-RU" sz="3000" dirty="0" smtClean="0">
              <a:solidFill>
                <a:srgbClr val="000000">
                  <a:alpha val="100000"/>
                </a:srgbClr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  <a:p>
            <a:pPr marL="0" indent="0" algn="l">
              <a:buNone/>
            </a:pPr>
            <a:endParaRPr lang="ru-RU" sz="3000" dirty="0" smtClean="0">
              <a:solidFill>
                <a:srgbClr val="000000">
                  <a:alpha val="100000"/>
                </a:srgbClr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  <a:p>
            <a:pPr marL="0" indent="0" algn="l">
              <a:buNone/>
            </a:pPr>
            <a:endParaRPr lang="ru-RU" sz="3000" dirty="0" smtClean="0">
              <a:solidFill>
                <a:srgbClr val="000000">
                  <a:alpha val="100000"/>
                </a:srgbClr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  <a:p>
            <a:pPr marL="0" indent="0" algn="l">
              <a:buNone/>
            </a:pPr>
            <a:endParaRPr lang="ru-RU" sz="3000" dirty="0" smtClean="0">
              <a:solidFill>
                <a:srgbClr val="000000">
                  <a:alpha val="100000"/>
                </a:srgbClr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  <a:p>
            <a:pPr marL="0" indent="0" algn="l">
              <a:buNone/>
            </a:pPr>
            <a:endParaRPr lang="ru-RU" sz="3000" dirty="0" smtClean="0">
              <a:solidFill>
                <a:srgbClr val="000000">
                  <a:alpha val="100000"/>
                </a:srgbClr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  <a:p>
            <a:pPr marL="0" indent="0" algn="l">
              <a:buNone/>
            </a:pPr>
            <a:endParaRPr lang="ru-RU" sz="3000" dirty="0" smtClean="0">
              <a:solidFill>
                <a:srgbClr val="000000">
                  <a:alpha val="100000"/>
                </a:srgbClr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  <a:p>
            <a:pPr marL="0" indent="0" algn="l">
              <a:buNone/>
            </a:pPr>
            <a:r>
              <a:rPr lang="en-US" sz="3000" dirty="0" err="1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Перечень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мер</a:t>
            </a: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, принимаемых оператором и направленных на обеспечение выполнения оператором обязанностей, предусмотренных федеральным законом «о ПДн»</a:t>
            </a:r>
            <a:endParaRPr lang="en-US" sz="3000" dirty="0"/>
          </a:p>
          <a:p>
            <a:pPr marL="0" indent="0" algn="l">
              <a:buNone/>
            </a:pP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</a:t>
            </a:r>
            <a:endParaRPr lang="en-US" sz="3000" dirty="0"/>
          </a:p>
          <a:p>
            <a:pPr marL="0" indent="0" algn="l">
              <a:buNone/>
            </a:pP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Информация о передаче оператором ПДн</a:t>
            </a:r>
            <a:r>
              <a:rPr lang="en-US" sz="30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третьим лицам с указанием правового основания, цели, состава передаваемых ПДн (при осуществлении) сведения об осуществлении трансграничной передачи ПДн с указанием стран, на территорию которых передаются ПДн (при осуществлении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)</a:t>
            </a:r>
          </a:p>
          <a:p>
            <a:pPr marL="0" indent="0" algn="l">
              <a:buNone/>
            </a:pPr>
            <a:endParaRPr lang="en-US" sz="3000" dirty="0" smtClean="0">
              <a:solidFill>
                <a:srgbClr val="000000">
                  <a:alpha val="100000"/>
                </a:srgbClr>
              </a:solidFill>
              <a:latin typeface="Inter Regular" pitchFamily="34" charset="0"/>
              <a:ea typeface="Inter Regular" pitchFamily="34" charset="-122"/>
            </a:endParaRPr>
          </a:p>
          <a:p>
            <a:pPr marL="0" indent="0" algn="l">
              <a:buNone/>
            </a:pPr>
            <a:r>
              <a:rPr lang="ru-RU" sz="3000" dirty="0" smtClean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Информация о метрических программах и </a:t>
            </a:r>
            <a:r>
              <a:rPr lang="en-US" sz="3000" dirty="0" smtClean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cookies</a:t>
            </a:r>
            <a:endParaRPr lang="en-US" sz="3000" dirty="0">
              <a:solidFill>
                <a:srgbClr val="000000">
                  <a:alpha val="100000"/>
                </a:srgbClr>
              </a:solidFill>
              <a:latin typeface="Inter Regular" pitchFamily="34" charset="0"/>
              <a:ea typeface="Inter Regular" pitchFamily="34" charset="-122"/>
              <a:cs typeface="Inter Regular" pitchFamily="34" charset="-120"/>
            </a:endParaRPr>
          </a:p>
        </p:txBody>
      </p:sp>
      <p:sp>
        <p:nvSpPr>
          <p:cNvPr id="39" name="Shape 5"/>
          <p:cNvSpPr/>
          <p:nvPr/>
        </p:nvSpPr>
        <p:spPr>
          <a:xfrm>
            <a:off x="1308264" y="3566545"/>
            <a:ext cx="101613" cy="101600"/>
          </a:xfrm>
          <a:prstGeom prst="ellipse">
            <a:avLst/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42" name="Shape 8"/>
          <p:cNvSpPr/>
          <p:nvPr/>
        </p:nvSpPr>
        <p:spPr>
          <a:xfrm>
            <a:off x="1308264" y="7658100"/>
            <a:ext cx="101613" cy="101600"/>
          </a:xfrm>
          <a:prstGeom prst="ellipse">
            <a:avLst/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43" name="Shape 9"/>
          <p:cNvSpPr/>
          <p:nvPr/>
        </p:nvSpPr>
        <p:spPr>
          <a:xfrm>
            <a:off x="1308264" y="9017000"/>
            <a:ext cx="101613" cy="101600"/>
          </a:xfrm>
          <a:prstGeom prst="ellipse">
            <a:avLst/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44" name="Shape 7">
            <a:extLst>
              <a:ext uri="{FF2B5EF4-FFF2-40B4-BE49-F238E27FC236}">
                <a16:creationId xmlns:a16="http://schemas.microsoft.com/office/drawing/2014/main" xmlns="" id="{6E99473A-29F9-5746-AE70-1E61A2238FC2}"/>
              </a:ext>
            </a:extLst>
          </p:cNvPr>
          <p:cNvSpPr/>
          <p:nvPr/>
        </p:nvSpPr>
        <p:spPr>
          <a:xfrm rot="17464596">
            <a:off x="11458535" y="9917665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48" name="Shape 9"/>
          <p:cNvSpPr/>
          <p:nvPr/>
        </p:nvSpPr>
        <p:spPr>
          <a:xfrm>
            <a:off x="1305024" y="10803620"/>
            <a:ext cx="101613" cy="101600"/>
          </a:xfrm>
          <a:prstGeom prst="ellipse">
            <a:avLst/>
          </a:prstGeom>
          <a:solidFill>
            <a:srgbClr val="C00000">
              <a:alpha val="100000"/>
            </a:srgbClr>
          </a:solidFill>
          <a:ln/>
        </p:spPr>
      </p:sp>
      <p:pic>
        <p:nvPicPr>
          <p:cNvPr id="16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14565" y="3427508"/>
            <a:ext cx="10974172" cy="372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22016085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Основные ошибки в документе Политика</a:t>
            </a:r>
            <a:endParaRPr lang="en-US" sz="7000" dirty="0"/>
          </a:p>
        </p:txBody>
      </p:sp>
      <p:sp>
        <p:nvSpPr>
          <p:cNvPr id="3" name="Shape 1"/>
          <p:cNvSpPr/>
          <p:nvPr/>
        </p:nvSpPr>
        <p:spPr>
          <a:xfrm>
            <a:off x="1295562" y="2286000"/>
            <a:ext cx="21897537" cy="16129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1295562" y="4127500"/>
            <a:ext cx="21897537" cy="16129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1295562" y="5969000"/>
            <a:ext cx="21897537" cy="16129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1727416" y="2730500"/>
            <a:ext cx="13074167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Копируют политику и не меняют название оператора, адрес сайта, адрес электронный почты. Или вообще не указывают название юр лица</a:t>
            </a:r>
            <a:endParaRPr lang="en-US" sz="2500" dirty="0"/>
          </a:p>
        </p:txBody>
      </p:sp>
      <p:sp>
        <p:nvSpPr>
          <p:cNvPr id="7" name="Text 5"/>
          <p:cNvSpPr/>
          <p:nvPr/>
        </p:nvSpPr>
        <p:spPr>
          <a:xfrm>
            <a:off x="1727416" y="4546600"/>
            <a:ext cx="10775180" cy="867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Цели политики написаны размыто, в один общий абзац и не совпадают с целями указанными в уведомлении в РКН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1727416" y="6578600"/>
            <a:ext cx="10101996" cy="48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Документ не опубликован и недоступен для ознакомления</a:t>
            </a:r>
            <a:endParaRPr lang="en-US" sz="2500" dirty="0"/>
          </a:p>
        </p:txBody>
      </p:sp>
      <p:sp>
        <p:nvSpPr>
          <p:cNvPr id="9" name="Shape 7"/>
          <p:cNvSpPr/>
          <p:nvPr/>
        </p:nvSpPr>
        <p:spPr>
          <a:xfrm rot="14054568">
            <a:off x="24577065" y="-5802097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FE500">
              <a:alpha val="100000"/>
            </a:srgbClr>
          </a:solidFill>
          <a:ln/>
        </p:spPr>
      </p:sp>
      <p:pic>
        <p:nvPicPr>
          <p:cNvPr id="11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1913" y="2286000"/>
            <a:ext cx="38105" cy="1612900"/>
          </a:xfrm>
          <a:prstGeom prst="rect">
            <a:avLst/>
          </a:prstGeom>
        </p:spPr>
      </p:pic>
      <p:pic>
        <p:nvPicPr>
          <p:cNvPr id="12" name="Image 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1913" y="4127500"/>
            <a:ext cx="38105" cy="1612900"/>
          </a:xfrm>
          <a:prstGeom prst="rect">
            <a:avLst/>
          </a:prstGeom>
        </p:spPr>
      </p:pic>
      <p:pic>
        <p:nvPicPr>
          <p:cNvPr id="13" name="Image 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1913" y="5969000"/>
            <a:ext cx="38105" cy="1612900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1295562" y="7810500"/>
            <a:ext cx="10796349" cy="16129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15" name="Text 10"/>
          <p:cNvSpPr/>
          <p:nvPr/>
        </p:nvSpPr>
        <p:spPr>
          <a:xfrm>
            <a:off x="1727416" y="8417917"/>
            <a:ext cx="8857240" cy="9963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Политика не содержит нужные разделы</a:t>
            </a:r>
            <a:endParaRPr lang="en-US" sz="2500" dirty="0"/>
          </a:p>
        </p:txBody>
      </p:sp>
      <p:pic>
        <p:nvPicPr>
          <p:cNvPr id="16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1913" y="7810500"/>
            <a:ext cx="38105" cy="1612900"/>
          </a:xfrm>
          <a:prstGeom prst="rect">
            <a:avLst/>
          </a:prstGeom>
        </p:spPr>
      </p:pic>
      <p:sp>
        <p:nvSpPr>
          <p:cNvPr id="17" name="Shape 11"/>
          <p:cNvSpPr/>
          <p:nvPr/>
        </p:nvSpPr>
        <p:spPr>
          <a:xfrm>
            <a:off x="12371346" y="7810500"/>
            <a:ext cx="10821753" cy="16129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18" name="Text 12"/>
          <p:cNvSpPr/>
          <p:nvPr/>
        </p:nvSpPr>
        <p:spPr>
          <a:xfrm>
            <a:off x="12803200" y="8227417"/>
            <a:ext cx="8857240" cy="9963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В документе Политика указаны устаревшие сроки реагирования на запросы</a:t>
            </a:r>
            <a:endParaRPr lang="en-US" sz="2500" dirty="0"/>
          </a:p>
        </p:txBody>
      </p:sp>
      <p:pic>
        <p:nvPicPr>
          <p:cNvPr id="19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377697" y="7810500"/>
            <a:ext cx="38105" cy="1612900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1295562" y="9652000"/>
            <a:ext cx="10796349" cy="16129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21" name="Text 14"/>
          <p:cNvSpPr/>
          <p:nvPr/>
        </p:nvSpPr>
        <p:spPr>
          <a:xfrm>
            <a:off x="1727416" y="10259417"/>
            <a:ext cx="8857240" cy="9963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Бессрочная обработка данных</a:t>
            </a:r>
            <a:endParaRPr lang="en-US" sz="2500" dirty="0"/>
          </a:p>
        </p:txBody>
      </p:sp>
      <p:pic>
        <p:nvPicPr>
          <p:cNvPr id="22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1913" y="9652000"/>
            <a:ext cx="38105" cy="1612900"/>
          </a:xfrm>
          <a:prstGeom prst="rect">
            <a:avLst/>
          </a:prstGeom>
        </p:spPr>
      </p:pic>
      <p:sp>
        <p:nvSpPr>
          <p:cNvPr id="23" name="Shape 15"/>
          <p:cNvSpPr/>
          <p:nvPr/>
        </p:nvSpPr>
        <p:spPr>
          <a:xfrm>
            <a:off x="12371346" y="9652000"/>
            <a:ext cx="10821753" cy="1612900"/>
          </a:xfrm>
          <a:prstGeom prst="rect">
            <a:avLst/>
          </a:prstGeom>
          <a:solidFill>
            <a:srgbClr val="F8F8F8">
              <a:alpha val="100000"/>
            </a:srgbClr>
          </a:solidFill>
          <a:ln/>
        </p:spPr>
      </p:sp>
      <p:sp>
        <p:nvSpPr>
          <p:cNvPr id="24" name="Text 16"/>
          <p:cNvSpPr/>
          <p:nvPr/>
        </p:nvSpPr>
        <p:spPr>
          <a:xfrm>
            <a:off x="12804217" y="10081617"/>
            <a:ext cx="8877832" cy="9963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282828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В документе Политика используются формулировки ограничивающие права Субъектов Пдн</a:t>
            </a:r>
            <a:endParaRPr lang="en-US" sz="2500" dirty="0"/>
          </a:p>
        </p:txBody>
      </p:sp>
      <p:pic>
        <p:nvPicPr>
          <p:cNvPr id="25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377757" y="9652000"/>
            <a:ext cx="38105" cy="1612900"/>
          </a:xfrm>
          <a:prstGeom prst="rect">
            <a:avLst/>
          </a:prstGeom>
        </p:spPr>
      </p:pic>
      <p:pic>
        <p:nvPicPr>
          <p:cNvPr id="58" name="Image 38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22204554" y="2953841"/>
            <a:ext cx="366167" cy="264517"/>
          </a:xfrm>
          <a:prstGeom prst="rect">
            <a:avLst/>
          </a:prstGeom>
        </p:spPr>
      </p:pic>
      <p:pic>
        <p:nvPicPr>
          <p:cNvPr id="59" name="Image 39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22204554" y="4795341"/>
            <a:ext cx="366167" cy="264517"/>
          </a:xfrm>
          <a:prstGeom prst="rect">
            <a:avLst/>
          </a:prstGeom>
        </p:spPr>
      </p:pic>
      <p:pic>
        <p:nvPicPr>
          <p:cNvPr id="60" name="Image 4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22204554" y="6636841"/>
            <a:ext cx="366167" cy="264517"/>
          </a:xfrm>
          <a:prstGeom prst="rect">
            <a:avLst/>
          </a:prstGeom>
        </p:spPr>
      </p:pic>
      <p:pic>
        <p:nvPicPr>
          <p:cNvPr id="61" name="Image 41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22204554" y="8478341"/>
            <a:ext cx="366167" cy="264517"/>
          </a:xfrm>
          <a:prstGeom prst="rect">
            <a:avLst/>
          </a:prstGeom>
        </p:spPr>
      </p:pic>
      <p:pic>
        <p:nvPicPr>
          <p:cNvPr id="62" name="Image 42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22204554" y="10319841"/>
            <a:ext cx="366167" cy="264517"/>
          </a:xfrm>
          <a:prstGeom prst="rect">
            <a:avLst/>
          </a:prstGeom>
        </p:spPr>
      </p:pic>
      <p:pic>
        <p:nvPicPr>
          <p:cNvPr id="63" name="Image 43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11166875" y="8478341"/>
            <a:ext cx="366167" cy="264517"/>
          </a:xfrm>
          <a:prstGeom prst="rect">
            <a:avLst/>
          </a:prstGeom>
        </p:spPr>
      </p:pic>
      <p:pic>
        <p:nvPicPr>
          <p:cNvPr id="64" name="Image 44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11166875" y="10319841"/>
            <a:ext cx="366167" cy="264517"/>
          </a:xfrm>
          <a:prstGeom prst="rect">
            <a:avLst/>
          </a:prstGeom>
        </p:spPr>
      </p:pic>
      <p:sp>
        <p:nvSpPr>
          <p:cNvPr id="65" name="Shape 7">
            <a:extLst>
              <a:ext uri="{FF2B5EF4-FFF2-40B4-BE49-F238E27FC236}">
                <a16:creationId xmlns:a16="http://schemas.microsoft.com/office/drawing/2014/main" xmlns="" id="{0FF3615E-FA62-E94D-9E50-E39092303203}"/>
              </a:ext>
            </a:extLst>
          </p:cNvPr>
          <p:cNvSpPr/>
          <p:nvPr/>
        </p:nvSpPr>
        <p:spPr>
          <a:xfrm rot="17464596">
            <a:off x="11458535" y="9996043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pic>
        <p:nvPicPr>
          <p:cNvPr id="37" name="Рисунок 36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64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17011660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 err="1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Издать</a:t>
            </a:r>
            <a:r>
              <a:rPr lang="en-US" sz="70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7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локально-нормативные акты</a:t>
            </a:r>
            <a:endParaRPr lang="en-US" sz="7000" dirty="0"/>
          </a:p>
        </p:txBody>
      </p:sp>
      <p:sp>
        <p:nvSpPr>
          <p:cNvPr id="35" name="Text 2"/>
          <p:cNvSpPr/>
          <p:nvPr/>
        </p:nvSpPr>
        <p:spPr>
          <a:xfrm>
            <a:off x="919629" y="2281446"/>
            <a:ext cx="22875559" cy="147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Акт оценки вреда субъектам ПДн 1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 базах данных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 безопасности материальных носителей ПДн перечень мест хранения материальныхносителей ПДн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 вводе в действие комплекта ОРД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 вводе в эксплуатацию ИСПДн 1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 комиссии по уничтожению ПДн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 назначении администратора безопасности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 назначении ответственного за организацию обработки ПДн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 предоставлении доступа к ИСПДн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 создании комиссии по определению уровня защищенности ИСПДн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об обеспечении безопасности помещений размещения технических средств удаленного доступак ИСПДн других операторов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об оценке вреда, который может быть причинен субъектам ПДн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об утверждении границ контролируемой зоны и перечней помещений где размещены ИСПДн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об утверждении матриц доступа ИСПДн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об утверждении перечня ИСПДн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об утверждении перечня лиц, допущенных к обработке в ИСПДн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об утверждении перечня лиц доступ которых к персональным данным обрабатываемым вИСПДн других операторов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об утверждении перечня лиц, имеющих право доступа в помещения с ИСПДн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об утверждении перечня ПДн в ИСПДн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об утверждении перечня ПДн обрабатываемых на бумажных носителях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об утверждении перечня работников, которым разрешены действия по внесению изменений вконфигурацию ИСПДн и СЗИ</a:t>
            </a:r>
            <a:endParaRPr lang="en-US" sz="2400" dirty="0"/>
          </a:p>
          <a:p>
            <a:pPr marL="685800" lvl="1" indent="-342900" algn="l"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Приказ об утверждении политики в отношении обработки ПДн</a:t>
            </a:r>
            <a:endParaRPr lang="en-US" sz="2400" dirty="0"/>
          </a:p>
        </p:txBody>
      </p:sp>
      <p:sp>
        <p:nvSpPr>
          <p:cNvPr id="36" name="Shape 3"/>
          <p:cNvSpPr/>
          <p:nvPr/>
        </p:nvSpPr>
        <p:spPr>
          <a:xfrm rot="6940314">
            <a:off x="9926291" y="9728830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38" name="Shape 7">
            <a:extLst>
              <a:ext uri="{FF2B5EF4-FFF2-40B4-BE49-F238E27FC236}">
                <a16:creationId xmlns:a16="http://schemas.microsoft.com/office/drawing/2014/main" xmlns="" id="{4B0BC14B-71F0-4048-8F69-45674B4DC6BF}"/>
              </a:ext>
            </a:extLst>
          </p:cNvPr>
          <p:cNvSpPr/>
          <p:nvPr/>
        </p:nvSpPr>
        <p:spPr>
          <a:xfrm rot="14054568">
            <a:off x="24577065" y="-5802097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FE500">
              <a:alpha val="100000"/>
            </a:srgbClr>
          </a:solidFill>
          <a:ln/>
        </p:spPr>
      </p:sp>
      <p:pic>
        <p:nvPicPr>
          <p:cNvPr id="10" name="Рисунок 9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0159" y="838200"/>
            <a:ext cx="17011660" cy="1375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 err="1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Издать</a:t>
            </a:r>
            <a:r>
              <a:rPr lang="en-US" sz="7000" dirty="0" smtClean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7000" dirty="0">
                <a:solidFill>
                  <a:srgbClr val="282828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локально-нормативные акты</a:t>
            </a:r>
            <a:endParaRPr lang="en-US" sz="7000" dirty="0"/>
          </a:p>
        </p:txBody>
      </p:sp>
      <p:sp>
        <p:nvSpPr>
          <p:cNvPr id="35" name="Text 2"/>
          <p:cNvSpPr/>
          <p:nvPr/>
        </p:nvSpPr>
        <p:spPr>
          <a:xfrm>
            <a:off x="958817" y="1957174"/>
            <a:ext cx="22875559" cy="147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№1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правила обработки ПДн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правила рассмотрения запросов субъектов ПДн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№3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правила осуществления внутреннего контроля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№4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план внутреннего контроля обработки и защиты ПДн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№5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план мероприятий по защите ПДн ИСПДн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№6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инструкция о порядке взаимодействия с Роскомнадзор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№7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инструкция пользователя ИСПДн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№8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положение по защите ПДн обрабатываемых в ИСПДн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№9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инструкция по идентификации и аутентификации ИСПДн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№10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инструкция по управлению доступом к ИСПДн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№11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инструкция по защите машинных носителей ПДн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№12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инструкция по управлению событиями ИБ ИСПДн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№13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инструкция по антивирусной защите ИСПДн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№14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инструкция по контролю (анализу) защищенности ПДн в ИСПДн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№15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инструкция по защите технических средств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№16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технологический процесс обработки и защиты ПДн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№17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порядок доступа в помещения ИСПДн</a:t>
            </a:r>
            <a:endParaRPr lang="en-US" sz="2400" dirty="0"/>
          </a:p>
          <a:p>
            <a:pPr marL="685800" lvl="1" indent="-342900" algn="l">
              <a:lnSpc>
                <a:spcPct val="150000"/>
              </a:lnSpc>
              <a:buSzPct val="100000"/>
              <a:buChar char="•"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Приложение №18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 порядок по управлению изменениями в конфигурации ИСПДн и СЗПДн</a:t>
            </a:r>
            <a:endParaRPr lang="en-US" sz="2400" dirty="0"/>
          </a:p>
        </p:txBody>
      </p:sp>
      <p:sp>
        <p:nvSpPr>
          <p:cNvPr id="36" name="Shape 3"/>
          <p:cNvSpPr/>
          <p:nvPr/>
        </p:nvSpPr>
        <p:spPr>
          <a:xfrm rot="6236920">
            <a:off x="11803772" y="10361743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CE219">
              <a:alpha val="100000"/>
            </a:srgbClr>
          </a:solidFill>
          <a:ln/>
        </p:spPr>
      </p:sp>
      <p:sp>
        <p:nvSpPr>
          <p:cNvPr id="37" name="Shape 4"/>
          <p:cNvSpPr/>
          <p:nvPr/>
        </p:nvSpPr>
        <p:spPr>
          <a:xfrm rot="7735175">
            <a:off x="22348290" y="3554569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C00000">
              <a:alpha val="100000"/>
            </a:srgbClr>
          </a:solidFill>
          <a:ln/>
        </p:spPr>
      </p:sp>
      <p:sp>
        <p:nvSpPr>
          <p:cNvPr id="39" name="Shape 7">
            <a:extLst>
              <a:ext uri="{FF2B5EF4-FFF2-40B4-BE49-F238E27FC236}">
                <a16:creationId xmlns:a16="http://schemas.microsoft.com/office/drawing/2014/main" xmlns="" id="{66E3E010-7889-E34D-975E-71B63B6968C4}"/>
              </a:ext>
            </a:extLst>
          </p:cNvPr>
          <p:cNvSpPr/>
          <p:nvPr/>
        </p:nvSpPr>
        <p:spPr>
          <a:xfrm rot="14054568">
            <a:off x="24577065" y="-5802097"/>
            <a:ext cx="2972171" cy="8657308"/>
          </a:xfrm>
          <a:prstGeom prst="roundRect">
            <a:avLst>
              <a:gd name="adj" fmla="val 85528"/>
            </a:avLst>
          </a:prstGeom>
          <a:solidFill>
            <a:srgbClr val="FFE500">
              <a:alpha val="100000"/>
            </a:srgbClr>
          </a:solidFill>
          <a:ln/>
        </p:spPr>
      </p:sp>
      <p:pic>
        <p:nvPicPr>
          <p:cNvPr id="11" name="Рисунок 10" descr="logo 2.png">
            <a:extLst>
              <a:ext uri="{FF2B5EF4-FFF2-40B4-BE49-F238E27FC236}">
                <a16:creationId xmlns:a16="http://schemas.microsoft.com/office/drawing/2014/main" xmlns="" id="{EE901EC8-2EEE-44E7-A116-C4E00400C8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94241" y="12023387"/>
            <a:ext cx="3857830" cy="116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3132</Words>
  <Application>Microsoft Office PowerPoint</Application>
  <PresentationFormat>Произвольный</PresentationFormat>
  <Paragraphs>382</Paragraphs>
  <Slides>30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sawukova_nv</cp:lastModifiedBy>
  <cp:revision>52</cp:revision>
  <dcterms:created xsi:type="dcterms:W3CDTF">2023-12-20T11:17:22Z</dcterms:created>
  <dcterms:modified xsi:type="dcterms:W3CDTF">2024-09-12T05:27:54Z</dcterms:modified>
</cp:coreProperties>
</file>